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B8C57-9571-4DFD-8FD6-0570DE0B6C2F}" v="1991" dt="2022-05-19T02:39:40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-3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865" y="195591"/>
            <a:ext cx="9582037" cy="3735380"/>
          </a:xfrm>
        </p:spPr>
        <p:txBody>
          <a:bodyPr/>
          <a:lstStyle/>
          <a:p>
            <a:pPr algn="l"/>
            <a:r>
              <a:rPr lang="en-US" sz="4000" b="1" dirty="0"/>
              <a:t>An Image is Worth 16x16 Words: Transformers for Image Recognition</a:t>
            </a:r>
            <a:br>
              <a:rPr lang="en-US" sz="4000" b="1" dirty="0"/>
            </a:br>
            <a:r>
              <a:rPr lang="en-US" sz="4000" b="1" dirty="0"/>
              <a:t> at Scale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865" y="4102204"/>
            <a:ext cx="8246396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500" b="1" dirty="0">
                <a:solidFill>
                  <a:schemeClr val="tx2"/>
                </a:solidFill>
              </a:rPr>
              <a:t>Original Paper Authors: </a:t>
            </a: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Alexey </a:t>
            </a:r>
            <a:r>
              <a:rPr lang="en-US" sz="1500" dirty="0" err="1">
                <a:solidFill>
                  <a:schemeClr val="tx2"/>
                </a:solidFill>
                <a:ea typeface="+mn-lt"/>
                <a:cs typeface="+mn-lt"/>
              </a:rPr>
              <a:t>Dosovitskiy</a:t>
            </a: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 , Lucas Beyer, Alexander Kolesnikov Dirk Weissenborn , Xiaohua Zhai, Thomas </a:t>
            </a:r>
            <a:r>
              <a:rPr lang="en-US" sz="1500" dirty="0" err="1">
                <a:solidFill>
                  <a:schemeClr val="tx2"/>
                </a:solidFill>
                <a:ea typeface="+mn-lt"/>
                <a:cs typeface="+mn-lt"/>
              </a:rPr>
              <a:t>Unterthiner</a:t>
            </a: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, Mostafa Dehghani, Matthias </a:t>
            </a:r>
            <a:r>
              <a:rPr lang="en-US" sz="1500" dirty="0" err="1">
                <a:solidFill>
                  <a:schemeClr val="tx2"/>
                </a:solidFill>
                <a:ea typeface="+mn-lt"/>
                <a:cs typeface="+mn-lt"/>
              </a:rPr>
              <a:t>Minderer</a:t>
            </a: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, Georg Heigold, Sylvain Gelly, Jakob </a:t>
            </a:r>
            <a:r>
              <a:rPr lang="en-US" sz="1500" dirty="0" err="1">
                <a:solidFill>
                  <a:schemeClr val="tx2"/>
                </a:solidFill>
                <a:ea typeface="+mn-lt"/>
                <a:cs typeface="+mn-lt"/>
              </a:rPr>
              <a:t>Uszkoreit</a:t>
            </a: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, Neil </a:t>
            </a:r>
            <a:r>
              <a:rPr lang="en-US" sz="1500" dirty="0" err="1">
                <a:solidFill>
                  <a:schemeClr val="tx2"/>
                </a:solidFill>
                <a:ea typeface="+mn-lt"/>
                <a:cs typeface="+mn-lt"/>
              </a:rPr>
              <a:t>Houlsby</a:t>
            </a:r>
            <a:endParaRPr lang="en-US" sz="1500" dirty="0">
              <a:solidFill>
                <a:schemeClr val="tx2"/>
              </a:solidFill>
              <a:ea typeface="+mn-lt"/>
              <a:cs typeface="+mn-lt"/>
            </a:endParaRPr>
          </a:p>
          <a:p>
            <a:pPr algn="l"/>
            <a:r>
              <a:rPr lang="en-US" sz="1500" b="1" dirty="0">
                <a:solidFill>
                  <a:schemeClr val="tx2"/>
                </a:solidFill>
              </a:rPr>
              <a:t>Conference:</a:t>
            </a:r>
            <a:r>
              <a:rPr lang="en-US" sz="1500" dirty="0">
                <a:solidFill>
                  <a:schemeClr val="tx2"/>
                </a:solidFill>
              </a:rPr>
              <a:t> </a:t>
            </a: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ICLR 2021 </a:t>
            </a:r>
          </a:p>
          <a:p>
            <a:pPr algn="l"/>
            <a:endParaRPr lang="en-US" sz="15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4112-1507-58D8-4CCD-098D76B6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E1407E50-B93C-1129-1DAD-40F5D3D83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947" y="1488236"/>
            <a:ext cx="5233164" cy="38807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1BD8B-7819-63F0-C7A5-88A7A0C36D32}"/>
              </a:ext>
            </a:extLst>
          </p:cNvPr>
          <p:cNvSpPr txBox="1"/>
          <p:nvPr/>
        </p:nvSpPr>
        <p:spPr>
          <a:xfrm>
            <a:off x="346646" y="1570983"/>
            <a:ext cx="680148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Follows the original Transformer architecture as closely as possible.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Each image is split into fixed-size patches, then the image patches are flattened.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Lower-dimensional linear embeddings from these flattened image patches are created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1D Position embeddings are added to the patch embeddings to retain positional information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resulting sequence of embedding vectors is fed to a to a state-of-the-art transformer encoder</a:t>
            </a:r>
            <a:endParaRPr lang="en-US" dirty="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Encoder includes: </a:t>
            </a:r>
            <a:r>
              <a:rPr lang="en-US" b="1" dirty="0">
                <a:ea typeface="+mn-lt"/>
                <a:cs typeface="+mn-lt"/>
              </a:rPr>
              <a:t>Multi-Head Self Attention Layer, Multi-Layer </a:t>
            </a:r>
            <a:r>
              <a:rPr lang="en-US" b="1" dirty="0" err="1">
                <a:ea typeface="+mn-lt"/>
                <a:cs typeface="+mn-lt"/>
              </a:rPr>
              <a:t>Perceptrons</a:t>
            </a:r>
            <a:r>
              <a:rPr lang="en-US" b="1" dirty="0">
                <a:ea typeface="+mn-lt"/>
                <a:cs typeface="+mn-lt"/>
              </a:rPr>
              <a:t> Layer, Layer Norm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 extra learnable embedding , classification token, is added to the sequence whose state at the output of the Transformer serves as the image representation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2EE-6026-A450-B48B-F8A463CF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CIFAR-100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8C43-ADEB-16CC-0BAC-CE9C961F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9578"/>
            <a:ext cx="8596668" cy="4131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ViT</a:t>
            </a:r>
            <a:r>
              <a:rPr lang="en-US" dirty="0">
                <a:ea typeface="+mn-lt"/>
                <a:cs typeface="+mn-lt"/>
              </a:rPr>
              <a:t> was pre-trained on the ImageNet and ImageNet-21k datasets with image labels</a:t>
            </a:r>
          </a:p>
          <a:p>
            <a:r>
              <a:rPr lang="en-US" dirty="0">
                <a:ea typeface="+mn-lt"/>
                <a:cs typeface="+mn-lt"/>
              </a:rPr>
              <a:t>We fine-tuned </a:t>
            </a:r>
            <a:r>
              <a:rPr lang="en-US" dirty="0" err="1">
                <a:ea typeface="+mn-lt"/>
                <a:cs typeface="+mn-lt"/>
              </a:rPr>
              <a:t>ViT</a:t>
            </a:r>
            <a:r>
              <a:rPr lang="en-US" dirty="0">
                <a:ea typeface="+mn-lt"/>
                <a:cs typeface="+mn-lt"/>
              </a:rPr>
              <a:t> on CIFAR-100 dataset</a:t>
            </a:r>
          </a:p>
          <a:p>
            <a:r>
              <a:rPr lang="en-US" dirty="0">
                <a:ea typeface="+mn-lt"/>
                <a:cs typeface="+mn-lt"/>
              </a:rPr>
              <a:t>The CIFAR-100 dataset consists of 60000 32x32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images in 100 classes</a:t>
            </a:r>
          </a:p>
          <a:p>
            <a:r>
              <a:rPr lang="en-US" dirty="0">
                <a:ea typeface="+mn-lt"/>
                <a:cs typeface="+mn-lt"/>
              </a:rPr>
              <a:t>There are 50000 training images and 10000 test images</a:t>
            </a:r>
          </a:p>
          <a:p>
            <a:r>
              <a:rPr lang="en-US" dirty="0">
                <a:ea typeface="+mn-lt"/>
                <a:cs typeface="+mn-lt"/>
              </a:rPr>
              <a:t>The 100 classes are grouped into 20 </a:t>
            </a:r>
            <a:r>
              <a:rPr lang="en-US" dirty="0" err="1">
                <a:ea typeface="+mn-lt"/>
                <a:cs typeface="+mn-lt"/>
              </a:rPr>
              <a:t>superclasses</a:t>
            </a:r>
          </a:p>
          <a:p>
            <a:r>
              <a:rPr lang="en-US" dirty="0">
                <a:ea typeface="+mn-lt"/>
                <a:cs typeface="+mn-lt"/>
              </a:rPr>
              <a:t>There are two labels per image - fine label (actual class) and coarse label (superclass).</a:t>
            </a:r>
          </a:p>
          <a:p>
            <a:r>
              <a:rPr lang="en-US" dirty="0">
                <a:ea typeface="+mn-lt"/>
                <a:cs typeface="+mn-lt"/>
              </a:rPr>
              <a:t>Each class contains 600 images, 500 for training and 100 for testing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9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CBA8-DB38-D64B-C2C1-E17ED98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n-US" dirty="0"/>
              <a:t>Dataset: Food-101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9B97-7977-D4B3-F987-1F58C4DE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7934"/>
            <a:ext cx="8596668" cy="4831339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We also fine-tuned </a:t>
            </a:r>
            <a:r>
              <a:rPr lang="en-US" dirty="0" err="1">
                <a:ea typeface="+mn-lt"/>
                <a:cs typeface="+mn-lt"/>
              </a:rPr>
              <a:t>ViT</a:t>
            </a:r>
            <a:r>
              <a:rPr lang="en-US" dirty="0">
                <a:ea typeface="+mn-lt"/>
                <a:cs typeface="+mn-lt"/>
              </a:rPr>
              <a:t> on Food-101 dataset</a:t>
            </a:r>
          </a:p>
          <a:p>
            <a:endParaRPr lang="en-US" b="0" i="0" dirty="0">
              <a:solidFill>
                <a:srgbClr val="52525B"/>
              </a:solidFill>
              <a:effectLst/>
            </a:endParaRPr>
          </a:p>
          <a:p>
            <a:r>
              <a:rPr lang="en-US" b="0" i="0" dirty="0">
                <a:solidFill>
                  <a:srgbClr val="52525B"/>
                </a:solidFill>
                <a:effectLst/>
              </a:rPr>
              <a:t>This dataset consists of 101 food categories, with 101'000 images. </a:t>
            </a:r>
          </a:p>
          <a:p>
            <a:endParaRPr lang="en-US" b="0" i="0" dirty="0">
              <a:solidFill>
                <a:srgbClr val="52525B"/>
              </a:solidFill>
              <a:effectLst/>
            </a:endParaRPr>
          </a:p>
          <a:p>
            <a:r>
              <a:rPr lang="en-US" dirty="0">
                <a:ea typeface="+mn-lt"/>
                <a:cs typeface="+mn-lt"/>
              </a:rPr>
              <a:t>There are 75750 training images and 25250 test images</a:t>
            </a:r>
          </a:p>
          <a:p>
            <a:endParaRPr lang="en-US" b="0" i="0" dirty="0">
              <a:solidFill>
                <a:srgbClr val="52525B"/>
              </a:solidFill>
              <a:effectLst/>
            </a:endParaRPr>
          </a:p>
          <a:p>
            <a:r>
              <a:rPr lang="en-US" b="0" i="0" dirty="0">
                <a:solidFill>
                  <a:srgbClr val="52525B"/>
                </a:solidFill>
                <a:effectLst/>
              </a:rPr>
              <a:t>For each class, 250 manually reviewed test images are provided as well as 750 training images.</a:t>
            </a:r>
          </a:p>
          <a:p>
            <a:endParaRPr lang="en-US" b="0" i="0" dirty="0">
              <a:solidFill>
                <a:srgbClr val="52525B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AA8C-7DA1-3949-A310-B3858C73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C0F9-B0A2-0AD5-6347-008BF4FD6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8522"/>
            <a:ext cx="9161746" cy="52164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/>
            <a:r>
              <a:rPr lang="en-US" dirty="0"/>
              <a:t>Library: </a:t>
            </a:r>
            <a:r>
              <a:rPr lang="en-US" dirty="0" err="1"/>
              <a:t>PyTorch</a:t>
            </a:r>
            <a:endParaRPr lang="en-US" dirty="0"/>
          </a:p>
          <a:p>
            <a:pPr marL="285750" indent="-285750"/>
            <a:r>
              <a:rPr lang="en-US" dirty="0"/>
              <a:t>We use </a:t>
            </a:r>
            <a:r>
              <a:rPr lang="en-US" dirty="0" err="1"/>
              <a:t>ViT</a:t>
            </a:r>
            <a:r>
              <a:rPr lang="en-US" dirty="0"/>
              <a:t> (base-sized model)</a:t>
            </a:r>
            <a:endParaRPr lang="en-US">
              <a:ea typeface="+mn-lt"/>
              <a:cs typeface="+mn-lt"/>
            </a:endParaRPr>
          </a:p>
          <a:p>
            <a:pPr marL="285750" indent="-285750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Image Transformations: a </a:t>
            </a:r>
            <a:r>
              <a:rPr lang="en-US" dirty="0" err="1">
                <a:solidFill>
                  <a:schemeClr val="tx2"/>
                </a:solidFill>
                <a:latin typeface="Trebuchet MS"/>
              </a:rPr>
              <a:t>ViT</a:t>
            </a:r>
            <a:r>
              <a:rPr lang="en-US" dirty="0">
                <a:solidFill>
                  <a:schemeClr val="tx2"/>
                </a:solidFill>
                <a:latin typeface="Trebuchet MS"/>
              </a:rPr>
              <a:t> feature extractor is initialized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with a previously saved configuration to apply appropriate transformations to images before being passed to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ViT</a:t>
            </a:r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/>
            <a:r>
              <a:rPr lang="en-US" dirty="0">
                <a:ea typeface="+mn-lt"/>
                <a:cs typeface="+mn-lt"/>
              </a:rPr>
              <a:t>The output tensors contain </a:t>
            </a:r>
            <a:r>
              <a:rPr lang="en-US" dirty="0">
                <a:latin typeface="Consolas"/>
                <a:ea typeface="+mn-lt"/>
                <a:cs typeface="+mn-lt"/>
              </a:rPr>
              <a:t>pixel </a:t>
            </a:r>
            <a:r>
              <a:rPr lang="en-US" dirty="0">
                <a:latin typeface="Consolas"/>
              </a:rPr>
              <a:t>values</a:t>
            </a:r>
            <a:r>
              <a:rPr lang="en-US" dirty="0">
                <a:ea typeface="+mn-lt"/>
                <a:cs typeface="+mn-lt"/>
              </a:rPr>
              <a:t>, which are the numeric representations of the image that we pass to the model.</a:t>
            </a:r>
          </a:p>
          <a:p>
            <a:pPr marL="285750" indent="-285750"/>
            <a:r>
              <a:rPr lang="en-US" dirty="0"/>
              <a:t>Transformation of dataset is applied for optimization and acceleration of performance </a:t>
            </a:r>
          </a:p>
          <a:p>
            <a:pPr marL="285750" indent="-285750"/>
            <a:r>
              <a:rPr lang="en-US" dirty="0"/>
              <a:t>Data collator to form batches </a:t>
            </a:r>
          </a:p>
          <a:p>
            <a:pPr marL="285750" indent="-285750"/>
            <a:r>
              <a:rPr lang="en-US" dirty="0"/>
              <a:t>Accuracy as evaluation metric from </a:t>
            </a:r>
            <a:r>
              <a:rPr lang="en-US" dirty="0" err="1"/>
              <a:t>HuggingFace</a:t>
            </a:r>
            <a:endParaRPr lang="en-US"/>
          </a:p>
          <a:p>
            <a:pPr marL="285750" indent="-285750"/>
            <a:r>
              <a:rPr lang="en-US" dirty="0">
                <a:ea typeface="+mn-lt"/>
                <a:cs typeface="+mn-lt"/>
              </a:rPr>
              <a:t>The number of classes in our dataset (101 classes) is specified to create the appropriate classification head</a:t>
            </a:r>
          </a:p>
          <a:p>
            <a:r>
              <a:rPr lang="en-US" dirty="0">
                <a:ea typeface="+mn-lt"/>
                <a:cs typeface="+mn-lt"/>
              </a:rPr>
              <a:t>A pretrained checkpoint is loaded and configured for training</a:t>
            </a:r>
          </a:p>
          <a:p>
            <a:r>
              <a:rPr lang="en-US" dirty="0">
                <a:ea typeface="+mn-lt"/>
                <a:cs typeface="+mn-lt"/>
              </a:rPr>
              <a:t>Training Hyperparameters: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Training epochs=4, Training batch size= 16, Learning Rate= 0.0002,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Optimizer: Adam with betas=(0.9,0.999) and epsilon=1e-08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2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EF0D-DC2D-BB6B-F944-E7A1F962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3" y="609600"/>
            <a:ext cx="5217538" cy="1320800"/>
          </a:xfrm>
        </p:spPr>
        <p:txBody>
          <a:bodyPr>
            <a:normAutofit/>
          </a:bodyPr>
          <a:lstStyle/>
          <a:p>
            <a:r>
              <a:rPr lang="en-US" dirty="0"/>
              <a:t>Results and Visualizations</a:t>
            </a:r>
          </a:p>
        </p:txBody>
      </p:sp>
      <p:sp>
        <p:nvSpPr>
          <p:cNvPr id="26" name="Isosceles Triangle 8">
            <a:extLst>
              <a:ext uri="{FF2B5EF4-FFF2-40B4-BE49-F238E27FC236}">
                <a16:creationId xmlns:a16="http://schemas.microsoft.com/office/drawing/2014/main" id="{47037EC2-E7BE-462D-8EA7-37A9F4985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80D1-A83B-B9BA-C874-9D4215FF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394" y="2160589"/>
            <a:ext cx="5211607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 for Cifar-100: 4 epochs, </a:t>
            </a:r>
            <a:r>
              <a:rPr lang="en-US" dirty="0">
                <a:ea typeface="+mn-lt"/>
                <a:cs typeface="+mn-lt"/>
              </a:rPr>
              <a:t>Batch size= 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Model achieved accuracy of </a:t>
            </a:r>
            <a:r>
              <a:rPr lang="en-US" dirty="0">
                <a:ea typeface="+mn-lt"/>
                <a:cs typeface="+mn-lt"/>
              </a:rPr>
              <a:t>0.8985, Loss of 0.442</a:t>
            </a:r>
          </a:p>
          <a:p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10E9AD1-3ADB-D554-2F33-FCE717CEE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29" b="-3"/>
          <a:stretch/>
        </p:blipFill>
        <p:spPr>
          <a:xfrm>
            <a:off x="599440" y="4383555"/>
            <a:ext cx="3223429" cy="1681965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E2D8455B-336E-5033-2FD1-AE4A4B21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" y="670560"/>
            <a:ext cx="3223429" cy="1657807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16C06C86-5B8A-1B01-A0FA-678419425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" y="2474444"/>
            <a:ext cx="3223428" cy="16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5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0A58-6C77-5259-791D-E3C34F9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3" y="609600"/>
            <a:ext cx="5217538" cy="1320800"/>
          </a:xfrm>
        </p:spPr>
        <p:txBody>
          <a:bodyPr>
            <a:normAutofit/>
          </a:bodyPr>
          <a:lstStyle/>
          <a:p>
            <a:r>
              <a:rPr lang="en-US" dirty="0"/>
              <a:t>Results and Visualizations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B17D2EF-27D0-5E96-1F66-B1021FA75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49" b="-4"/>
          <a:stretch/>
        </p:blipFill>
        <p:spPr>
          <a:xfrm>
            <a:off x="677333" y="609600"/>
            <a:ext cx="3145536" cy="1657807"/>
          </a:xfrm>
          <a:prstGeom prst="rect">
            <a:avLst/>
          </a:prstGeom>
        </p:spPr>
      </p:pic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47037EC2-E7BE-462D-8EA7-37A9F4985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691D6A8-437C-4BF3-EC80-3B7A98005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02" b="-3"/>
          <a:stretch/>
        </p:blipFill>
        <p:spPr>
          <a:xfrm>
            <a:off x="677333" y="2496008"/>
            <a:ext cx="3145536" cy="16578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4A31-7DA7-FF7C-D507-D2C2B545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394" y="2160589"/>
            <a:ext cx="5211607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/>
              <a:t>Evaluation for Food-101: 4 epochs, </a:t>
            </a:r>
            <a:r>
              <a:rPr lang="en-US" dirty="0">
                <a:ea typeface="+mn-lt"/>
                <a:cs typeface="+mn-lt"/>
              </a:rPr>
              <a:t>Batch size= 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Model achieved accuracy of 0.8558</a:t>
            </a:r>
            <a:r>
              <a:rPr lang="en-US" dirty="0">
                <a:ea typeface="+mn-lt"/>
                <a:cs typeface="+mn-lt"/>
              </a:rPr>
              <a:t>, Loss of 0.5434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62A0A07-C2A5-9BAC-EF07-B8FEA7C3A0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10" b="1"/>
          <a:stretch/>
        </p:blipFill>
        <p:spPr>
          <a:xfrm>
            <a:off x="677333" y="4383555"/>
            <a:ext cx="3145536" cy="16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72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479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Source Sans Pro</vt:lpstr>
      <vt:lpstr>Trebuchet MS</vt:lpstr>
      <vt:lpstr>Wingdings 3</vt:lpstr>
      <vt:lpstr>Facet</vt:lpstr>
      <vt:lpstr>An Image is Worth 16x16 Words: Transformers for Image Recognition  at Scale </vt:lpstr>
      <vt:lpstr>Architecture</vt:lpstr>
      <vt:lpstr>Dataset: CIFAR-100</vt:lpstr>
      <vt:lpstr>Dataset: Food-101</vt:lpstr>
      <vt:lpstr>Implementation</vt:lpstr>
      <vt:lpstr>Results and Visualizations</vt:lpstr>
      <vt:lpstr>Results and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Eslam Muhammed</cp:lastModifiedBy>
  <cp:revision>450</cp:revision>
  <dcterms:created xsi:type="dcterms:W3CDTF">2022-05-18T20:01:43Z</dcterms:created>
  <dcterms:modified xsi:type="dcterms:W3CDTF">2022-05-19T19:47:40Z</dcterms:modified>
</cp:coreProperties>
</file>