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algn="l" rtl="0" eaLnBrk="0" fontAlgn="base" hangingPunct="0">
      <a:spcBef>
        <a:spcPct val="0"/>
      </a:spcBef>
      <a:spcAft>
        <a:spcPct val="0"/>
      </a:spcAft>
      <a:defRPr sz="4400" kern="1200">
        <a:solidFill>
          <a:schemeClr val="tx1"/>
        </a:solidFill>
        <a:latin typeface="Times" panose="02020603050405020304" pitchFamily="18" charset="0"/>
        <a:ea typeface="+mn-ea"/>
        <a:cs typeface="+mn-cs"/>
      </a:defRPr>
    </a:lvl1pPr>
    <a:lvl2pPr marL="639763" indent="-182563" algn="l" rtl="0" eaLnBrk="0" fontAlgn="base" hangingPunct="0">
      <a:spcBef>
        <a:spcPct val="0"/>
      </a:spcBef>
      <a:spcAft>
        <a:spcPct val="0"/>
      </a:spcAft>
      <a:defRPr sz="4400" kern="1200">
        <a:solidFill>
          <a:schemeClr val="tx1"/>
        </a:solidFill>
        <a:latin typeface="Times" panose="02020603050405020304" pitchFamily="18" charset="0"/>
        <a:ea typeface="+mn-ea"/>
        <a:cs typeface="+mn-cs"/>
      </a:defRPr>
    </a:lvl2pPr>
    <a:lvl3pPr marL="1279525" indent="-365125" algn="l" rtl="0" eaLnBrk="0" fontAlgn="base" hangingPunct="0">
      <a:spcBef>
        <a:spcPct val="0"/>
      </a:spcBef>
      <a:spcAft>
        <a:spcPct val="0"/>
      </a:spcAft>
      <a:defRPr sz="4400" kern="1200">
        <a:solidFill>
          <a:schemeClr val="tx1"/>
        </a:solidFill>
        <a:latin typeface="Times" panose="02020603050405020304" pitchFamily="18" charset="0"/>
        <a:ea typeface="+mn-ea"/>
        <a:cs typeface="+mn-cs"/>
      </a:defRPr>
    </a:lvl3pPr>
    <a:lvl4pPr marL="1919288" indent="-547688" algn="l" rtl="0" eaLnBrk="0" fontAlgn="base" hangingPunct="0">
      <a:spcBef>
        <a:spcPct val="0"/>
      </a:spcBef>
      <a:spcAft>
        <a:spcPct val="0"/>
      </a:spcAft>
      <a:defRPr sz="4400" kern="1200">
        <a:solidFill>
          <a:schemeClr val="tx1"/>
        </a:solidFill>
        <a:latin typeface="Times" panose="02020603050405020304" pitchFamily="18" charset="0"/>
        <a:ea typeface="+mn-ea"/>
        <a:cs typeface="+mn-cs"/>
      </a:defRPr>
    </a:lvl4pPr>
    <a:lvl5pPr marL="2559050" indent="-730250" algn="l" rtl="0" eaLnBrk="0" fontAlgn="base" hangingPunct="0">
      <a:spcBef>
        <a:spcPct val="0"/>
      </a:spcBef>
      <a:spcAft>
        <a:spcPct val="0"/>
      </a:spcAft>
      <a:defRPr sz="4400" kern="1200">
        <a:solidFill>
          <a:schemeClr val="tx1"/>
        </a:solidFill>
        <a:latin typeface="Times" panose="02020603050405020304" pitchFamily="18" charset="0"/>
        <a:ea typeface="+mn-ea"/>
        <a:cs typeface="+mn-cs"/>
      </a:defRPr>
    </a:lvl5pPr>
    <a:lvl6pPr marL="2286000" algn="l" defTabSz="914400" rtl="0" eaLnBrk="1" latinLnBrk="0" hangingPunct="1">
      <a:defRPr sz="4400" kern="1200">
        <a:solidFill>
          <a:schemeClr val="tx1"/>
        </a:solidFill>
        <a:latin typeface="Times" panose="02020603050405020304" pitchFamily="18" charset="0"/>
        <a:ea typeface="+mn-ea"/>
        <a:cs typeface="+mn-cs"/>
      </a:defRPr>
    </a:lvl6pPr>
    <a:lvl7pPr marL="2743200" algn="l" defTabSz="914400" rtl="0" eaLnBrk="1" latinLnBrk="0" hangingPunct="1">
      <a:defRPr sz="4400" kern="1200">
        <a:solidFill>
          <a:schemeClr val="tx1"/>
        </a:solidFill>
        <a:latin typeface="Times" panose="02020603050405020304" pitchFamily="18" charset="0"/>
        <a:ea typeface="+mn-ea"/>
        <a:cs typeface="+mn-cs"/>
      </a:defRPr>
    </a:lvl7pPr>
    <a:lvl8pPr marL="3200400" algn="l" defTabSz="914400" rtl="0" eaLnBrk="1" latinLnBrk="0" hangingPunct="1">
      <a:defRPr sz="4400" kern="1200">
        <a:solidFill>
          <a:schemeClr val="tx1"/>
        </a:solidFill>
        <a:latin typeface="Times" panose="02020603050405020304" pitchFamily="18" charset="0"/>
        <a:ea typeface="+mn-ea"/>
        <a:cs typeface="+mn-cs"/>
      </a:defRPr>
    </a:lvl8pPr>
    <a:lvl9pPr marL="3657600" algn="l" defTabSz="914400" rtl="0" eaLnBrk="1" latinLnBrk="0" hangingPunct="1">
      <a:defRPr sz="4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orient="horz" pos="24624">
          <p15:clr>
            <a:srgbClr val="A4A3A4"/>
          </p15:clr>
        </p15:guide>
        <p15:guide id="3" orient="horz" pos="-576">
          <p15:clr>
            <a:srgbClr val="A4A3A4"/>
          </p15:clr>
        </p15:guide>
        <p15:guide id="4" orient="horz" pos="24264">
          <p15:clr>
            <a:srgbClr val="A4A3A4"/>
          </p15:clr>
        </p15:guide>
        <p15:guide id="5" orient="horz" pos="-1440">
          <p15:clr>
            <a:srgbClr val="A4A3A4"/>
          </p15:clr>
        </p15:guide>
        <p15:guide id="6" orient="horz" pos="25919">
          <p15:clr>
            <a:srgbClr val="A4A3A4"/>
          </p15:clr>
        </p15:guide>
        <p15:guide id="7" pos="-3456">
          <p15:clr>
            <a:srgbClr val="A4A3A4"/>
          </p15:clr>
        </p15:guide>
        <p15:guide id="8" pos="22144">
          <p15:clr>
            <a:srgbClr val="A4A3A4"/>
          </p15:clr>
        </p15:guide>
        <p15:guide id="9" pos="5504">
          <p15:clr>
            <a:srgbClr val="A4A3A4"/>
          </p15:clr>
        </p15:guide>
        <p15:guide id="10" pos="13184">
          <p15:clr>
            <a:srgbClr val="A4A3A4"/>
          </p15:clr>
        </p15:guide>
        <p15:guide id="11" pos="4224">
          <p15:clr>
            <a:srgbClr val="A4A3A4"/>
          </p15:clr>
        </p15:guide>
        <p15:guide id="12" pos="23424">
          <p15:clr>
            <a:srgbClr val="A4A3A4"/>
          </p15:clr>
        </p15:guide>
        <p15:guide id="13" pos="31104">
          <p15:clr>
            <a:srgbClr val="A4A3A4"/>
          </p15:clr>
        </p15:guide>
        <p15:guide id="14" pos="1446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nik, Ran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4D5F"/>
    <a:srgbClr val="4B536A"/>
    <a:srgbClr val="3E3E59"/>
    <a:srgbClr val="E0E0E0"/>
    <a:srgbClr val="B8943C"/>
    <a:srgbClr val="FFD961"/>
    <a:srgbClr val="557EBC"/>
    <a:srgbClr val="D9887D"/>
    <a:srgbClr val="B16E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1DDB0-C739-5997-1734-74B750CA7F48}" v="22" dt="2019-10-14T21:54:56.016"/>
    <p1510:client id="{1CDCD32D-9974-B706-2FFD-2F50506EE3F5}" v="6" dt="2019-10-15T02:28:59.463"/>
    <p1510:client id="{2AEDDB38-08FC-EECA-C0A7-58E992E8C30E}" v="5" dt="2019-10-15T00:03:35.507"/>
    <p1510:client id="{2D240584-9C33-C528-0F73-4B3A169617F4}" v="214" dt="2019-10-15T15:10:21.543"/>
    <p1510:client id="{7483D7A4-F213-7572-6A24-20F458825805}" v="2" dt="2019-10-15T07:07:06.331"/>
    <p1510:client id="{861E209E-0E0B-4A20-A1D0-42DE05E6B745}" v="69" dt="2019-10-14T19:16:42.968"/>
    <p1510:client id="{C71EC540-74C9-4870-87DB-8EA99C22DFF6}" v="4973" dt="2019-10-15T07:05:45.519"/>
    <p1510:client id="{C77AFD80-D9A1-D45F-330D-C4436BD0EC13}" v="146" dt="2019-10-15T03:59:16.677"/>
    <p1510:client id="{E73C8493-DC15-85A8-6478-EE8A4AFD7EEA}" v="1480" dt="2019-10-14T22:07:10.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888"/>
        <p:guide orient="horz" pos="24624"/>
        <p:guide orient="horz" pos="-576"/>
        <p:guide orient="horz" pos="24264"/>
        <p:guide orient="horz" pos="-1440"/>
        <p:guide orient="horz" pos="25919"/>
        <p:guide pos="-3456"/>
        <p:guide pos="22144"/>
        <p:guide pos="5504"/>
        <p:guide pos="13184"/>
        <p:guide pos="4224"/>
        <p:guide pos="23424"/>
        <p:guide pos="31104"/>
        <p:guide pos="1446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CC3AF50-9A66-44EC-AB7C-1041FB52E1E0}"/>
              </a:ext>
            </a:extLst>
          </p:cNvPr>
          <p:cNvSpPr>
            <a:spLocks noGrp="1" noChangeArrowheads="1"/>
          </p:cNvSpPr>
          <p:nvPr>
            <p:ph type="hdr" sz="quarter"/>
          </p:nvPr>
        </p:nvSpPr>
        <p:spPr bwMode="auto">
          <a:xfrm>
            <a:off x="0" y="0"/>
            <a:ext cx="14265275"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4339" name="Rectangle 3">
            <a:extLst>
              <a:ext uri="{FF2B5EF4-FFF2-40B4-BE49-F238E27FC236}">
                <a16:creationId xmlns:a16="http://schemas.microsoft.com/office/drawing/2014/main" id="{9E02D39A-3724-4E2B-8C8F-992404308059}"/>
              </a:ext>
            </a:extLst>
          </p:cNvPr>
          <p:cNvSpPr>
            <a:spLocks noGrp="1" noChangeArrowheads="1"/>
          </p:cNvSpPr>
          <p:nvPr>
            <p:ph type="dt" sz="quarter" idx="1"/>
          </p:nvPr>
        </p:nvSpPr>
        <p:spPr bwMode="auto">
          <a:xfrm>
            <a:off x="18646775" y="0"/>
            <a:ext cx="14263688"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50C9D99-334D-4323-AB4B-D6D11F2EA8A6}" type="datetimeFigureOut">
              <a:rPr lang="en-US"/>
              <a:pPr>
                <a:defRPr/>
              </a:pPr>
              <a:t>11/23/2019</a:t>
            </a:fld>
            <a:endParaRPr lang="en-US"/>
          </a:p>
        </p:txBody>
      </p:sp>
      <p:sp>
        <p:nvSpPr>
          <p:cNvPr id="14340" name="Rectangle 4">
            <a:extLst>
              <a:ext uri="{FF2B5EF4-FFF2-40B4-BE49-F238E27FC236}">
                <a16:creationId xmlns:a16="http://schemas.microsoft.com/office/drawing/2014/main" id="{F7829E83-D6AB-49E9-AFF9-4409EEF02354}"/>
              </a:ext>
            </a:extLst>
          </p:cNvPr>
          <p:cNvSpPr>
            <a:spLocks noGrp="1" noChangeArrowheads="1"/>
          </p:cNvSpPr>
          <p:nvPr>
            <p:ph type="ftr" sz="quarter" idx="2"/>
          </p:nvPr>
        </p:nvSpPr>
        <p:spPr bwMode="auto">
          <a:xfrm>
            <a:off x="0" y="48637825"/>
            <a:ext cx="14265275"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4341" name="Rectangle 5">
            <a:extLst>
              <a:ext uri="{FF2B5EF4-FFF2-40B4-BE49-F238E27FC236}">
                <a16:creationId xmlns:a16="http://schemas.microsoft.com/office/drawing/2014/main" id="{AA41908E-2D48-4B43-815B-3B86838A3878}"/>
              </a:ext>
            </a:extLst>
          </p:cNvPr>
          <p:cNvSpPr>
            <a:spLocks noGrp="1" noChangeArrowheads="1"/>
          </p:cNvSpPr>
          <p:nvPr>
            <p:ph type="sldNum" sz="quarter" idx="3"/>
          </p:nvPr>
        </p:nvSpPr>
        <p:spPr bwMode="auto">
          <a:xfrm>
            <a:off x="18646775" y="48637825"/>
            <a:ext cx="14263688"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38BA1B4-1741-4823-BACF-4C3699C4D9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0FE97F2-C416-48BF-AEEE-9258F07DE23E}"/>
              </a:ext>
            </a:extLst>
          </p:cNvPr>
          <p:cNvSpPr>
            <a:spLocks noGrp="1" noChangeArrowheads="1"/>
          </p:cNvSpPr>
          <p:nvPr>
            <p:ph type="hdr" sz="quarter"/>
          </p:nvPr>
        </p:nvSpPr>
        <p:spPr bwMode="auto">
          <a:xfrm>
            <a:off x="0" y="0"/>
            <a:ext cx="14265275"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7411" name="Rectangle 3">
            <a:extLst>
              <a:ext uri="{FF2B5EF4-FFF2-40B4-BE49-F238E27FC236}">
                <a16:creationId xmlns:a16="http://schemas.microsoft.com/office/drawing/2014/main" id="{4D392008-59B5-42E4-B382-24E0E6E5A583}"/>
              </a:ext>
            </a:extLst>
          </p:cNvPr>
          <p:cNvSpPr>
            <a:spLocks noGrp="1" noChangeArrowheads="1"/>
          </p:cNvSpPr>
          <p:nvPr>
            <p:ph type="dt" idx="1"/>
          </p:nvPr>
        </p:nvSpPr>
        <p:spPr bwMode="auto">
          <a:xfrm>
            <a:off x="18646775" y="0"/>
            <a:ext cx="14263688"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B209BC99-067D-4058-9B85-BE00D00083C4}" type="datetimeFigureOut">
              <a:rPr lang="en-US"/>
              <a:pPr>
                <a:defRPr/>
              </a:pPr>
              <a:t>11/23/2019</a:t>
            </a:fld>
            <a:endParaRPr lang="en-US"/>
          </a:p>
        </p:txBody>
      </p:sp>
      <p:sp>
        <p:nvSpPr>
          <p:cNvPr id="1028" name="Rectangle 4">
            <a:extLst>
              <a:ext uri="{FF2B5EF4-FFF2-40B4-BE49-F238E27FC236}">
                <a16:creationId xmlns:a16="http://schemas.microsoft.com/office/drawing/2014/main" id="{9C82D940-F02F-4243-8B5F-4F469626ADF5}"/>
              </a:ext>
            </a:extLst>
          </p:cNvPr>
          <p:cNvSpPr>
            <a:spLocks noGrp="1" noRot="1" noChangeAspect="1" noChangeArrowheads="1" noTextEdit="1"/>
          </p:cNvSpPr>
          <p:nvPr>
            <p:ph type="sldImg" idx="2"/>
          </p:nvPr>
        </p:nvSpPr>
        <p:spPr bwMode="auto">
          <a:xfrm>
            <a:off x="3657600" y="3840163"/>
            <a:ext cx="25603200" cy="19202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64C8565F-611F-4DB5-A16B-624798133DCD}"/>
              </a:ext>
            </a:extLst>
          </p:cNvPr>
          <p:cNvSpPr>
            <a:spLocks noGrp="1" noChangeArrowheads="1"/>
          </p:cNvSpPr>
          <p:nvPr>
            <p:ph type="body" sz="quarter" idx="3"/>
          </p:nvPr>
        </p:nvSpPr>
        <p:spPr bwMode="auto">
          <a:xfrm>
            <a:off x="3292475" y="24323675"/>
            <a:ext cx="26333450" cy="2304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a:extLst>
              <a:ext uri="{FF2B5EF4-FFF2-40B4-BE49-F238E27FC236}">
                <a16:creationId xmlns:a16="http://schemas.microsoft.com/office/drawing/2014/main" id="{D55E0AA2-99EB-436C-9638-2527FA143AAA}"/>
              </a:ext>
            </a:extLst>
          </p:cNvPr>
          <p:cNvSpPr>
            <a:spLocks noGrp="1" noChangeArrowheads="1"/>
          </p:cNvSpPr>
          <p:nvPr>
            <p:ph type="ftr" sz="quarter" idx="4"/>
          </p:nvPr>
        </p:nvSpPr>
        <p:spPr bwMode="auto">
          <a:xfrm>
            <a:off x="0" y="48637825"/>
            <a:ext cx="14265275"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7415" name="Rectangle 7">
            <a:extLst>
              <a:ext uri="{FF2B5EF4-FFF2-40B4-BE49-F238E27FC236}">
                <a16:creationId xmlns:a16="http://schemas.microsoft.com/office/drawing/2014/main" id="{63B79900-EAA1-42C9-9A1A-66824E4E3354}"/>
              </a:ext>
            </a:extLst>
          </p:cNvPr>
          <p:cNvSpPr>
            <a:spLocks noGrp="1" noChangeArrowheads="1"/>
          </p:cNvSpPr>
          <p:nvPr>
            <p:ph type="sldNum" sz="quarter" idx="5"/>
          </p:nvPr>
        </p:nvSpPr>
        <p:spPr bwMode="auto">
          <a:xfrm>
            <a:off x="18646775" y="48637825"/>
            <a:ext cx="14263688"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DFBC5B1-3E6F-4396-A700-FE166E2B2A9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Calibri" pitchFamily="34" charset="0"/>
        <a:ea typeface="+mn-ea"/>
        <a:cs typeface="+mn-cs"/>
      </a:defRPr>
    </a:lvl1pPr>
    <a:lvl2pPr marL="639763" algn="l" rtl="0" eaLnBrk="0" fontAlgn="base" hangingPunct="0">
      <a:spcBef>
        <a:spcPct val="30000"/>
      </a:spcBef>
      <a:spcAft>
        <a:spcPct val="0"/>
      </a:spcAft>
      <a:defRPr sz="1600" kern="1200">
        <a:solidFill>
          <a:schemeClr val="tx1"/>
        </a:solidFill>
        <a:latin typeface="Calibri" pitchFamily="34" charset="0"/>
        <a:ea typeface="+mn-ea"/>
        <a:cs typeface="+mn-cs"/>
      </a:defRPr>
    </a:lvl2pPr>
    <a:lvl3pPr marL="1279525" algn="l" rtl="0" eaLnBrk="0" fontAlgn="base" hangingPunct="0">
      <a:spcBef>
        <a:spcPct val="30000"/>
      </a:spcBef>
      <a:spcAft>
        <a:spcPct val="0"/>
      </a:spcAft>
      <a:defRPr sz="1600" kern="1200">
        <a:solidFill>
          <a:schemeClr val="tx1"/>
        </a:solidFill>
        <a:latin typeface="Calibri" pitchFamily="34" charset="0"/>
        <a:ea typeface="+mn-ea"/>
        <a:cs typeface="+mn-cs"/>
      </a:defRPr>
    </a:lvl3pPr>
    <a:lvl4pPr marL="1919288" algn="l" rtl="0" eaLnBrk="0" fontAlgn="base" hangingPunct="0">
      <a:spcBef>
        <a:spcPct val="30000"/>
      </a:spcBef>
      <a:spcAft>
        <a:spcPct val="0"/>
      </a:spcAft>
      <a:defRPr sz="1600" kern="1200">
        <a:solidFill>
          <a:schemeClr val="tx1"/>
        </a:solidFill>
        <a:latin typeface="Calibri" pitchFamily="34" charset="0"/>
        <a:ea typeface="+mn-ea"/>
        <a:cs typeface="+mn-cs"/>
      </a:defRPr>
    </a:lvl4pPr>
    <a:lvl5pPr marL="2559050" algn="l" rtl="0" eaLnBrk="0" fontAlgn="base" hangingPunct="0">
      <a:spcBef>
        <a:spcPct val="30000"/>
      </a:spcBef>
      <a:spcAft>
        <a:spcPct val="0"/>
      </a:spcAft>
      <a:defRPr sz="1600" kern="1200">
        <a:solidFill>
          <a:schemeClr val="tx1"/>
        </a:solidFill>
        <a:latin typeface="Calibri" pitchFamily="34" charset="0"/>
        <a:ea typeface="+mn-ea"/>
        <a:cs typeface="+mn-cs"/>
      </a:defRPr>
    </a:lvl5pPr>
    <a:lvl6pPr marL="3200016" algn="l" defTabSz="1280006" rtl="0" eaLnBrk="1" latinLnBrk="0" hangingPunct="1">
      <a:defRPr sz="1680" kern="1200">
        <a:solidFill>
          <a:schemeClr val="tx1"/>
        </a:solidFill>
        <a:latin typeface="+mn-lt"/>
        <a:ea typeface="+mn-ea"/>
        <a:cs typeface="+mn-cs"/>
      </a:defRPr>
    </a:lvl6pPr>
    <a:lvl7pPr marL="3840019" algn="l" defTabSz="1280006" rtl="0" eaLnBrk="1" latinLnBrk="0" hangingPunct="1">
      <a:defRPr sz="1680" kern="1200">
        <a:solidFill>
          <a:schemeClr val="tx1"/>
        </a:solidFill>
        <a:latin typeface="+mn-lt"/>
        <a:ea typeface="+mn-ea"/>
        <a:cs typeface="+mn-cs"/>
      </a:defRPr>
    </a:lvl7pPr>
    <a:lvl8pPr marL="4480022" algn="l" defTabSz="1280006" rtl="0" eaLnBrk="1" latinLnBrk="0" hangingPunct="1">
      <a:defRPr sz="1680" kern="1200">
        <a:solidFill>
          <a:schemeClr val="tx1"/>
        </a:solidFill>
        <a:latin typeface="+mn-lt"/>
        <a:ea typeface="+mn-ea"/>
        <a:cs typeface="+mn-cs"/>
      </a:defRPr>
    </a:lvl8pPr>
    <a:lvl9pPr marL="5120025" algn="l" defTabSz="1280006"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FBC5DEA-3B5A-472E-B4F0-35594FE939AA}"/>
              </a:ext>
            </a:extLst>
          </p:cNvPr>
          <p:cNvSpPr>
            <a:spLocks noGrp="1" noRot="1" noChangeAspect="1" noChangeArrowheads="1" noTextEdit="1"/>
          </p:cNvSpPr>
          <p:nvPr>
            <p:ph type="sldImg"/>
          </p:nvPr>
        </p:nvSpPr>
        <p:spPr>
          <a:ln/>
        </p:spPr>
      </p:sp>
      <p:sp>
        <p:nvSpPr>
          <p:cNvPr id="4099" name="Rectangle 3">
            <a:extLst>
              <a:ext uri="{FF2B5EF4-FFF2-40B4-BE49-F238E27FC236}">
                <a16:creationId xmlns:a16="http://schemas.microsoft.com/office/drawing/2014/main" id="{A1A87950-6D1B-46B5-8682-D758EE5D973A}"/>
              </a:ext>
            </a:extLst>
          </p:cNvPr>
          <p:cNvSpPr>
            <a:spLocks noGrp="1" noChangeArrowheads="1"/>
          </p:cNvSpPr>
          <p:nvPr>
            <p:ph type="body" idx="1"/>
          </p:nvPr>
        </p:nvSpPr>
        <p:spPr/>
        <p:txBody>
          <a:bodyPr/>
          <a:lstStyle/>
          <a:p>
            <a:pPr eaLnBrk="1" hangingPunct="1">
              <a:defRPr/>
            </a:pPr>
            <a:endParaRPr lang="en-US" altLang="en-US" sz="168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3" y="0"/>
            <a:ext cx="45864782" cy="32895542"/>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6158947" y="5607979"/>
            <a:ext cx="31613395" cy="21781517"/>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6523639" y="9865334"/>
            <a:ext cx="30856536" cy="8691053"/>
          </a:xfrm>
        </p:spPr>
        <p:txBody>
          <a:bodyPr bIns="0" anchor="b">
            <a:normAutofit/>
          </a:bodyPr>
          <a:lstStyle>
            <a:lvl1pPr algn="ctr">
              <a:lnSpc>
                <a:spcPct val="80000"/>
              </a:lnSpc>
              <a:defRPr sz="6400" spc="-151">
                <a:solidFill>
                  <a:srgbClr val="FFFEFF"/>
                </a:solidFill>
              </a:defRPr>
            </a:lvl1pPr>
          </a:lstStyle>
          <a:p>
            <a:r>
              <a:rPr lang="en-US"/>
              <a:t>Click to edit Master title style</a:t>
            </a:r>
          </a:p>
        </p:txBody>
      </p:sp>
      <p:sp>
        <p:nvSpPr>
          <p:cNvPr id="3" name="Subtitle 2"/>
          <p:cNvSpPr>
            <a:spLocks noGrp="1"/>
          </p:cNvSpPr>
          <p:nvPr>
            <p:ph type="subTitle" idx="1"/>
          </p:nvPr>
        </p:nvSpPr>
        <p:spPr>
          <a:xfrm>
            <a:off x="6523639" y="18919162"/>
            <a:ext cx="30856536" cy="6403776"/>
          </a:xfrm>
        </p:spPr>
        <p:txBody>
          <a:bodyPr tIns="0">
            <a:normAutofit/>
          </a:bodyPr>
          <a:lstStyle>
            <a:lvl1pPr marL="0" indent="0" algn="ctr">
              <a:lnSpc>
                <a:spcPct val="100000"/>
              </a:lnSpc>
              <a:buNone/>
              <a:defRPr sz="2400" b="0">
                <a:solidFill>
                  <a:srgbClr val="FFFEFF"/>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072384" y="1536192"/>
            <a:ext cx="13167360" cy="1536192"/>
          </a:xfrm>
        </p:spPr>
        <p:txBody>
          <a:bodyPr vert="horz" lIns="91440" tIns="45720" rIns="91440" bIns="45720" rtlCol="0" anchor="ctr"/>
          <a:lstStyle>
            <a:lvl1pPr>
              <a:defRPr lang="en-US"/>
            </a:lvl1pPr>
          </a:lstStyle>
          <a:p>
            <a:fld id="{48A87A34-81AB-432B-8DAE-1953F412C126}" type="datetimeFigureOut">
              <a:rPr lang="en-US" dirty="0"/>
              <a:pPr/>
              <a:t>11/23/2019</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a:p>
        </p:txBody>
      </p:sp>
      <p:sp>
        <p:nvSpPr>
          <p:cNvPr id="6" name="Slide Number Placeholder 5"/>
          <p:cNvSpPr>
            <a:spLocks noGrp="1"/>
          </p:cNvSpPr>
          <p:nvPr>
            <p:ph type="sldNum" sz="quarter" idx="12"/>
          </p:nvPr>
        </p:nvSpPr>
        <p:spPr>
          <a:xfrm>
            <a:off x="37483085" y="1536192"/>
            <a:ext cx="3291840" cy="1536192"/>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950733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1373882" y="2"/>
            <a:ext cx="45224443" cy="32918405"/>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3072384" y="8158029"/>
            <a:ext cx="15775450" cy="166580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74175" y="11279645"/>
            <a:ext cx="14946312" cy="11869315"/>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21195295" y="3814651"/>
            <a:ext cx="19659086" cy="252340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34963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3" y="2"/>
            <a:ext cx="45224443" cy="32918405"/>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25095043" y="8158029"/>
            <a:ext cx="15775450" cy="166580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25505325" y="11279638"/>
            <a:ext cx="14937826" cy="11831765"/>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3087641" y="3853478"/>
            <a:ext cx="19767797" cy="252230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072384" y="1536192"/>
            <a:ext cx="13167360" cy="1536192"/>
          </a:xfrm>
        </p:spPr>
        <p:txBody>
          <a:bodyPr/>
          <a:lstStyle/>
          <a:p>
            <a:fld id="{48A87A34-81AB-432B-8DAE-1953F412C126}" type="datetimeFigureOut">
              <a:rPr lang="en-US" dirty="0"/>
              <a:t>11/23/2019</a:t>
            </a:fld>
            <a:endParaRPr lang="en-US"/>
          </a:p>
        </p:txBody>
      </p:sp>
      <p:sp>
        <p:nvSpPr>
          <p:cNvPr id="5" name="Footer Placeholder 4"/>
          <p:cNvSpPr>
            <a:spLocks noGrp="1"/>
          </p:cNvSpPr>
          <p:nvPr>
            <p:ph type="ftr" sz="quarter" idx="11"/>
          </p:nvPr>
        </p:nvSpPr>
        <p:spPr>
          <a:xfrm>
            <a:off x="3072384" y="29889907"/>
            <a:ext cx="37702541" cy="1536192"/>
          </a:xfrm>
        </p:spPr>
        <p:txBody>
          <a:bodyPr/>
          <a:lstStyle/>
          <a:p>
            <a:endParaRPr lang="en-US"/>
          </a:p>
        </p:txBody>
      </p:sp>
      <p:sp>
        <p:nvSpPr>
          <p:cNvPr id="6" name="Slide Number Placeholder 5"/>
          <p:cNvSpPr>
            <a:spLocks noGrp="1"/>
          </p:cNvSpPr>
          <p:nvPr>
            <p:ph type="sldNum" sz="quarter" idx="12"/>
          </p:nvPr>
        </p:nvSpPr>
        <p:spPr>
          <a:xfrm>
            <a:off x="37483085" y="1536192"/>
            <a:ext cx="3291840" cy="1536192"/>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08236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1373882" y="2"/>
            <a:ext cx="45224443" cy="32918405"/>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3072384" y="8158029"/>
            <a:ext cx="15775450" cy="166580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59" y="11279635"/>
            <a:ext cx="14937830" cy="11831770"/>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21195298" y="3855293"/>
            <a:ext cx="19638768" cy="2519338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23762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3" y="0"/>
            <a:ext cx="45864782" cy="32895542"/>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1536685" y="5562730"/>
            <a:ext cx="20724883" cy="21781517"/>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1899910" y="9738370"/>
            <a:ext cx="19982170" cy="8315875"/>
          </a:xfrm>
        </p:spPr>
        <p:txBody>
          <a:bodyPr bIns="0" anchor="b">
            <a:normAutofit/>
          </a:bodyPr>
          <a:lstStyle>
            <a:lvl1pPr algn="ctr">
              <a:defRPr sz="48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11899910" y="18448025"/>
            <a:ext cx="19982170" cy="6845266"/>
          </a:xfrm>
        </p:spPr>
        <p:txBody>
          <a:bodyPr tIns="0">
            <a:normAutofit/>
          </a:bodyPr>
          <a:lstStyle>
            <a:lvl1pPr marL="0" indent="0" algn="ctr">
              <a:buNone/>
              <a:defRPr sz="2133">
                <a:solidFill>
                  <a:srgbClr val="FFFEFF"/>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072384" y="1536192"/>
            <a:ext cx="13167360" cy="1536192"/>
          </a:xfrm>
        </p:spPr>
        <p:txBody>
          <a:bodyPr/>
          <a:lstStyle/>
          <a:p>
            <a:fld id="{48A87A34-81AB-432B-8DAE-1953F412C126}" type="datetimeFigureOut">
              <a:rPr lang="en-US" dirty="0"/>
              <a:t>11/23/2019</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a:p>
        </p:txBody>
      </p:sp>
      <p:sp>
        <p:nvSpPr>
          <p:cNvPr id="6" name="Slide Number Placeholder 5"/>
          <p:cNvSpPr>
            <a:spLocks noGrp="1"/>
          </p:cNvSpPr>
          <p:nvPr>
            <p:ph type="sldNum" sz="quarter" idx="12"/>
          </p:nvPr>
        </p:nvSpPr>
        <p:spPr>
          <a:xfrm>
            <a:off x="37483085" y="1536192"/>
            <a:ext cx="3291840" cy="1536192"/>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7704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1373882" y="2"/>
            <a:ext cx="45224443" cy="32918405"/>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3072384" y="8158029"/>
            <a:ext cx="15775450" cy="166580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4327"/>
            <a:ext cx="14986382" cy="11807078"/>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21230467" y="3859339"/>
            <a:ext cx="19640035" cy="11804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217359" y="17208499"/>
            <a:ext cx="19653139" cy="118591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072384" y="1536192"/>
            <a:ext cx="13167360" cy="1536192"/>
          </a:xfrm>
        </p:spPr>
        <p:txBody>
          <a:bodyPr/>
          <a:lstStyle/>
          <a:p>
            <a:fld id="{48A87A34-81AB-432B-8DAE-1953F412C126}" type="datetimeFigureOut">
              <a:rPr lang="en-US" dirty="0"/>
              <a:t>11/23/2019</a:t>
            </a:fld>
            <a:endParaRPr lang="en-US"/>
          </a:p>
        </p:txBody>
      </p:sp>
      <p:sp>
        <p:nvSpPr>
          <p:cNvPr id="6" name="Footer Placeholder 5"/>
          <p:cNvSpPr>
            <a:spLocks noGrp="1"/>
          </p:cNvSpPr>
          <p:nvPr>
            <p:ph type="ftr" sz="quarter" idx="11"/>
          </p:nvPr>
        </p:nvSpPr>
        <p:spPr>
          <a:xfrm>
            <a:off x="3072384" y="29889907"/>
            <a:ext cx="37702541" cy="1536192"/>
          </a:xfrm>
        </p:spPr>
        <p:txBody>
          <a:bodyPr/>
          <a:lstStyle/>
          <a:p>
            <a:endParaRPr lang="en-US"/>
          </a:p>
        </p:txBody>
      </p:sp>
      <p:sp>
        <p:nvSpPr>
          <p:cNvPr id="7" name="Slide Number Placeholder 6"/>
          <p:cNvSpPr>
            <a:spLocks noGrp="1"/>
          </p:cNvSpPr>
          <p:nvPr>
            <p:ph type="sldNum" sz="quarter" idx="12"/>
          </p:nvPr>
        </p:nvSpPr>
        <p:spPr>
          <a:xfrm>
            <a:off x="37483085" y="1536192"/>
            <a:ext cx="3291840" cy="1536192"/>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13363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1373882" y="2"/>
            <a:ext cx="45224443" cy="32918405"/>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072384" y="8158029"/>
            <a:ext cx="15775450" cy="166580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8071"/>
            <a:ext cx="14986382" cy="11803334"/>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22591740" y="3850560"/>
            <a:ext cx="18264590" cy="3291840"/>
          </a:xfrm>
        </p:spPr>
        <p:txBody>
          <a:bodyPr anchor="ctr">
            <a:noAutofit/>
          </a:bodyPr>
          <a:lstStyle>
            <a:lvl1pPr marL="0" indent="0" algn="l">
              <a:lnSpc>
                <a:spcPct val="100000"/>
              </a:lnSpc>
              <a:buNone/>
              <a:defRPr sz="2400" b="0" cap="all" baseline="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22591853" y="7142395"/>
            <a:ext cx="18262435" cy="85217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536050" y="17210486"/>
            <a:ext cx="18334440" cy="3291840"/>
          </a:xfrm>
        </p:spPr>
        <p:txBody>
          <a:bodyPr anchor="ctr">
            <a:noAutofit/>
          </a:bodyPr>
          <a:lstStyle>
            <a:lvl1pPr marL="0" indent="0" algn="l">
              <a:lnSpc>
                <a:spcPct val="100000"/>
              </a:lnSpc>
              <a:buNone/>
              <a:defRPr sz="2400" b="0" cap="all" baseline="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536050" y="20497594"/>
            <a:ext cx="18334440" cy="85699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072384" y="1536192"/>
            <a:ext cx="13167360" cy="1536192"/>
          </a:xfrm>
        </p:spPr>
        <p:txBody>
          <a:bodyPr/>
          <a:lstStyle/>
          <a:p>
            <a:fld id="{48A87A34-81AB-432B-8DAE-1953F412C126}" type="datetimeFigureOut">
              <a:rPr lang="en-US" dirty="0"/>
              <a:t>11/23/2019</a:t>
            </a:fld>
            <a:endParaRPr lang="en-US"/>
          </a:p>
        </p:txBody>
      </p:sp>
      <p:sp>
        <p:nvSpPr>
          <p:cNvPr id="8" name="Footer Placeholder 7"/>
          <p:cNvSpPr>
            <a:spLocks noGrp="1"/>
          </p:cNvSpPr>
          <p:nvPr>
            <p:ph type="ftr" sz="quarter" idx="11"/>
          </p:nvPr>
        </p:nvSpPr>
        <p:spPr>
          <a:xfrm>
            <a:off x="3072384" y="29889907"/>
            <a:ext cx="37702541" cy="1536192"/>
          </a:xfrm>
        </p:spPr>
        <p:txBody>
          <a:bodyPr/>
          <a:lstStyle/>
          <a:p>
            <a:endParaRPr lang="en-US"/>
          </a:p>
        </p:txBody>
      </p:sp>
      <p:sp>
        <p:nvSpPr>
          <p:cNvPr id="9" name="Slide Number Placeholder 8"/>
          <p:cNvSpPr>
            <a:spLocks noGrp="1"/>
          </p:cNvSpPr>
          <p:nvPr>
            <p:ph type="sldNum" sz="quarter" idx="12"/>
          </p:nvPr>
        </p:nvSpPr>
        <p:spPr>
          <a:xfrm>
            <a:off x="37483085" y="1536192"/>
            <a:ext cx="3291840" cy="1536192"/>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8319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1373882" y="2"/>
            <a:ext cx="45224443" cy="32918405"/>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3072384" y="8158029"/>
            <a:ext cx="15775450" cy="166580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5"/>
            <a:ext cx="14937826" cy="11831770"/>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11/23/2019</a:t>
            </a:fld>
            <a:endParaRPr lang="en-US"/>
          </a:p>
        </p:txBody>
      </p:sp>
      <p:sp>
        <p:nvSpPr>
          <p:cNvPr id="4" name="Footer Placeholder 3"/>
          <p:cNvSpPr>
            <a:spLocks noGrp="1"/>
          </p:cNvSpPr>
          <p:nvPr>
            <p:ph type="ftr" sz="quarter" idx="11"/>
          </p:nvPr>
        </p:nvSpPr>
        <p:spPr>
          <a:xfrm>
            <a:off x="3072384" y="29889907"/>
            <a:ext cx="37702541" cy="1536192"/>
          </a:xfrm>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82158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72384" y="1536192"/>
            <a:ext cx="13167360" cy="1536192"/>
          </a:xfrm>
        </p:spPr>
        <p:txBody>
          <a:bodyPr/>
          <a:lstStyle/>
          <a:p>
            <a:fld id="{48A87A34-81AB-432B-8DAE-1953F412C126}" type="datetimeFigureOut">
              <a:rPr lang="en-US" dirty="0"/>
              <a:t>11/23/2019</a:t>
            </a:fld>
            <a:endParaRPr lang="en-US"/>
          </a:p>
        </p:txBody>
      </p:sp>
      <p:sp>
        <p:nvSpPr>
          <p:cNvPr id="3" name="Footer Placeholder 2"/>
          <p:cNvSpPr>
            <a:spLocks noGrp="1"/>
          </p:cNvSpPr>
          <p:nvPr>
            <p:ph type="ftr" sz="quarter" idx="11"/>
          </p:nvPr>
        </p:nvSpPr>
        <p:spPr>
          <a:xfrm>
            <a:off x="3072384" y="29889907"/>
            <a:ext cx="37702541" cy="1536192"/>
          </a:xfrm>
        </p:spPr>
        <p:txBody>
          <a:bodyPr/>
          <a:lstStyle/>
          <a:p>
            <a:endParaRPr lang="en-US"/>
          </a:p>
        </p:txBody>
      </p:sp>
      <p:sp>
        <p:nvSpPr>
          <p:cNvPr id="4" name="Slide Number Placeholder 3"/>
          <p:cNvSpPr>
            <a:spLocks noGrp="1"/>
          </p:cNvSpPr>
          <p:nvPr>
            <p:ph type="sldNum" sz="quarter" idx="12"/>
          </p:nvPr>
        </p:nvSpPr>
        <p:spPr>
          <a:xfrm>
            <a:off x="37483085" y="1536192"/>
            <a:ext cx="3291840" cy="1536192"/>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77867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1373882" y="2"/>
            <a:ext cx="45224443" cy="32918405"/>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3072384" y="8158029"/>
            <a:ext cx="15775450" cy="166580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8"/>
            <a:ext cx="14937826" cy="5881915"/>
          </a:xfrm>
        </p:spPr>
        <p:txBody>
          <a:bodyPr bIns="0" anchor="b">
            <a:noAutofit/>
          </a:bodyPr>
          <a:lstStyle>
            <a:lvl1pPr algn="ctr">
              <a:defRPr sz="3733">
                <a:solidFill>
                  <a:srgbClr val="FFFEFF"/>
                </a:solidFill>
              </a:defRPr>
            </a:lvl1pPr>
          </a:lstStyle>
          <a:p>
            <a:r>
              <a:rPr lang="en-US"/>
              <a:t>Click to edit Master title style</a:t>
            </a:r>
          </a:p>
        </p:txBody>
      </p:sp>
      <p:sp>
        <p:nvSpPr>
          <p:cNvPr id="3" name="Content Placeholder 2"/>
          <p:cNvSpPr>
            <a:spLocks noGrp="1"/>
          </p:cNvSpPr>
          <p:nvPr>
            <p:ph idx="1"/>
          </p:nvPr>
        </p:nvSpPr>
        <p:spPr>
          <a:xfrm>
            <a:off x="21195295" y="3846674"/>
            <a:ext cx="19659086" cy="2519757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82661" y="17161555"/>
            <a:ext cx="14937826" cy="5949850"/>
          </a:xfrm>
        </p:spPr>
        <p:txBody>
          <a:bodyPr>
            <a:normAutofit/>
          </a:bodyPr>
          <a:lstStyle>
            <a:lvl1pPr marL="0" indent="0" algn="ctr">
              <a:buNone/>
              <a:defRPr sz="1867">
                <a:solidFill>
                  <a:srgbClr val="FFFEFF"/>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5179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3" y="0"/>
            <a:ext cx="45864782" cy="32895542"/>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093422" y="8151994"/>
            <a:ext cx="20917210" cy="16658016"/>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27142445" y="0"/>
            <a:ext cx="16748755" cy="32918400"/>
          </a:xfrm>
          <a:solidFill>
            <a:schemeClr val="bg1">
              <a:lumMod val="65000"/>
              <a:lumOff val="35000"/>
            </a:schemeClr>
          </a:solidFill>
          <a:ln w="9525" cap="sq">
            <a:noFill/>
            <a:miter lim="800000"/>
          </a:ln>
          <a:effectLst/>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2" name="Title 1"/>
          <p:cNvSpPr>
            <a:spLocks noGrp="1"/>
          </p:cNvSpPr>
          <p:nvPr>
            <p:ph type="title"/>
          </p:nvPr>
        </p:nvSpPr>
        <p:spPr>
          <a:xfrm>
            <a:off x="3473208" y="11214732"/>
            <a:ext cx="20148797" cy="6074587"/>
          </a:xfrm>
        </p:spPr>
        <p:txBody>
          <a:bodyPr bIns="0" anchor="b">
            <a:normAutofit/>
          </a:bodyPr>
          <a:lstStyle>
            <a:lvl1pPr>
              <a:defRPr sz="4267">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3467107" y="17289319"/>
            <a:ext cx="20156419" cy="5829768"/>
          </a:xfrm>
        </p:spPr>
        <p:txBody>
          <a:bodyPr>
            <a:normAutofit/>
          </a:bodyPr>
          <a:lstStyle>
            <a:lvl1pPr marL="0" indent="0" algn="ctr">
              <a:buNone/>
              <a:defRPr sz="1867">
                <a:solidFill>
                  <a:srgbClr val="FFFEFF"/>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3072384" y="1536192"/>
            <a:ext cx="13167360" cy="1536192"/>
          </a:xfrm>
        </p:spPr>
        <p:txBody>
          <a:bodyPr/>
          <a:lstStyle/>
          <a:p>
            <a:fld id="{48A87A34-81AB-432B-8DAE-1953F412C126}" type="datetimeFigureOut">
              <a:rPr lang="en-US" dirty="0"/>
              <a:t>11/23/2019</a:t>
            </a:fld>
            <a:endParaRPr lang="en-US"/>
          </a:p>
        </p:txBody>
      </p:sp>
      <p:sp>
        <p:nvSpPr>
          <p:cNvPr id="6" name="Footer Placeholder 5"/>
          <p:cNvSpPr>
            <a:spLocks noGrp="1"/>
          </p:cNvSpPr>
          <p:nvPr>
            <p:ph type="ftr" sz="quarter" idx="11"/>
          </p:nvPr>
        </p:nvSpPr>
        <p:spPr>
          <a:xfrm>
            <a:off x="3072386" y="29889907"/>
            <a:ext cx="20921477" cy="1536192"/>
          </a:xfrm>
        </p:spPr>
        <p:txBody>
          <a:bodyPr/>
          <a:lstStyle/>
          <a:p>
            <a:endParaRPr lang="en-US"/>
          </a:p>
        </p:txBody>
      </p:sp>
      <p:sp>
        <p:nvSpPr>
          <p:cNvPr id="7" name="Slide Number Placeholder 6"/>
          <p:cNvSpPr>
            <a:spLocks noGrp="1"/>
          </p:cNvSpPr>
          <p:nvPr>
            <p:ph type="sldNum" sz="quarter" idx="12"/>
          </p:nvPr>
        </p:nvSpPr>
        <p:spPr>
          <a:xfrm>
            <a:off x="20714222" y="1536192"/>
            <a:ext cx="3291840" cy="1536192"/>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4741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2661" y="11279640"/>
            <a:ext cx="14937826" cy="11831770"/>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21195300" y="3814651"/>
            <a:ext cx="19579627" cy="2523403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3072384" y="1536192"/>
            <a:ext cx="13167360" cy="1536192"/>
          </a:xfrm>
          <a:prstGeom prst="rect">
            <a:avLst/>
          </a:prstGeom>
        </p:spPr>
        <p:txBody>
          <a:bodyPr vert="horz" lIns="91440" tIns="45720" rIns="91440" bIns="45720" rtlCol="0" anchor="ctr"/>
          <a:lstStyle>
            <a:lvl1pPr algn="l">
              <a:defRPr sz="1333">
                <a:solidFill>
                  <a:schemeClr val="tx1">
                    <a:tint val="75000"/>
                  </a:schemeClr>
                </a:solidFill>
              </a:defRPr>
            </a:lvl1pPr>
          </a:lstStyle>
          <a:p>
            <a:fld id="{48A87A34-81AB-432B-8DAE-1953F412C126}" type="datetimeFigureOut">
              <a:rPr lang="en-US" dirty="0"/>
              <a:pPr/>
              <a:t>11/23/2019</a:t>
            </a:fld>
            <a:endParaRPr lang="en-US"/>
          </a:p>
        </p:txBody>
      </p:sp>
      <p:sp>
        <p:nvSpPr>
          <p:cNvPr id="5" name="Footer Placeholder 4"/>
          <p:cNvSpPr>
            <a:spLocks noGrp="1"/>
          </p:cNvSpPr>
          <p:nvPr>
            <p:ph type="ftr" sz="quarter" idx="3"/>
          </p:nvPr>
        </p:nvSpPr>
        <p:spPr>
          <a:xfrm>
            <a:off x="3072384" y="29889907"/>
            <a:ext cx="37702541" cy="1536192"/>
          </a:xfrm>
          <a:prstGeom prst="rect">
            <a:avLst/>
          </a:prstGeom>
        </p:spPr>
        <p:txBody>
          <a:bodyPr vert="horz" lIns="91440" tIns="45720" rIns="91440" bIns="45720" rtlCol="0" anchor="ctr"/>
          <a:lstStyle>
            <a:lvl1pPr algn="r">
              <a:defRPr sz="13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7483085" y="1536192"/>
            <a:ext cx="3291840" cy="1536192"/>
          </a:xfrm>
          <a:prstGeom prst="rect">
            <a:avLst/>
          </a:prstGeom>
        </p:spPr>
        <p:txBody>
          <a:bodyPr vert="horz" lIns="91440" tIns="45720" rIns="91440" bIns="45720" rtlCol="0" anchor="ctr"/>
          <a:lstStyle>
            <a:lvl1pPr algn="r">
              <a:defRPr sz="1333">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31540692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8943C"/>
        </a:solidFill>
        <a:effectLst/>
      </p:bgPr>
    </p:bg>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3FD9E777-3336-4C9D-8C93-EF9202848980}"/>
              </a:ext>
            </a:extLst>
          </p:cNvPr>
          <p:cNvSpPr>
            <a:spLocks noChangeArrowheads="1"/>
          </p:cNvSpPr>
          <p:nvPr/>
        </p:nvSpPr>
        <p:spPr bwMode="auto">
          <a:xfrm>
            <a:off x="-45720" y="3962400"/>
            <a:ext cx="43891200" cy="28789312"/>
          </a:xfrm>
          <a:prstGeom prst="roundRect">
            <a:avLst>
              <a:gd name="adj" fmla="val 1782"/>
            </a:avLst>
          </a:prstGeom>
          <a:solidFill>
            <a:schemeClr val="accent5">
              <a:lumMod val="40000"/>
              <a:lumOff val="60000"/>
            </a:schemeClr>
          </a:solidFill>
          <a:ln w="9525">
            <a:solidFill>
              <a:schemeClr val="tx1"/>
            </a:solidFill>
            <a:round/>
            <a:headEnd/>
            <a:tailEnd/>
          </a:ln>
        </p:spPr>
        <p:txBody>
          <a:bodyPr wrap="none" anchor="ctr"/>
          <a:lstStyle>
            <a:lvl1pPr>
              <a:defRPr sz="3200">
                <a:solidFill>
                  <a:schemeClr val="tx1"/>
                </a:solidFill>
                <a:latin typeface="Times" panose="02020603050405020304" pitchFamily="18" charset="0"/>
              </a:defRPr>
            </a:lvl1pPr>
            <a:lvl2pPr marL="742950" indent="-285750">
              <a:defRPr sz="3200">
                <a:solidFill>
                  <a:schemeClr val="tx1"/>
                </a:solidFill>
                <a:latin typeface="Times" panose="02020603050405020304" pitchFamily="18" charset="0"/>
              </a:defRPr>
            </a:lvl2pPr>
            <a:lvl3pPr marL="1143000" indent="-228600">
              <a:defRPr sz="3200">
                <a:solidFill>
                  <a:schemeClr val="tx1"/>
                </a:solidFill>
                <a:latin typeface="Times" panose="02020603050405020304" pitchFamily="18" charset="0"/>
              </a:defRPr>
            </a:lvl3pPr>
            <a:lvl4pPr marL="1600200" indent="-228600">
              <a:defRPr sz="3200">
                <a:solidFill>
                  <a:schemeClr val="tx1"/>
                </a:solidFill>
                <a:latin typeface="Times" panose="02020603050405020304" pitchFamily="18" charset="0"/>
              </a:defRPr>
            </a:lvl4pPr>
            <a:lvl5pPr marL="2057400" indent="-228600">
              <a:defRPr sz="3200">
                <a:solidFill>
                  <a:schemeClr val="tx1"/>
                </a:solidFill>
                <a:latin typeface="Times" panose="02020603050405020304" pitchFamily="18" charset="0"/>
              </a:defRPr>
            </a:lvl5pPr>
            <a:lvl6pPr marL="2514600" indent="-228600" eaLnBrk="0" fontAlgn="base" hangingPunct="0">
              <a:spcBef>
                <a:spcPct val="0"/>
              </a:spcBef>
              <a:spcAft>
                <a:spcPct val="0"/>
              </a:spcAft>
              <a:defRPr sz="3200">
                <a:solidFill>
                  <a:schemeClr val="tx1"/>
                </a:solidFill>
                <a:latin typeface="Times" panose="02020603050405020304" pitchFamily="18" charset="0"/>
              </a:defRPr>
            </a:lvl6pPr>
            <a:lvl7pPr marL="2971800" indent="-228600" eaLnBrk="0" fontAlgn="base" hangingPunct="0">
              <a:spcBef>
                <a:spcPct val="0"/>
              </a:spcBef>
              <a:spcAft>
                <a:spcPct val="0"/>
              </a:spcAft>
              <a:defRPr sz="3200">
                <a:solidFill>
                  <a:schemeClr val="tx1"/>
                </a:solidFill>
                <a:latin typeface="Times" panose="02020603050405020304" pitchFamily="18" charset="0"/>
              </a:defRPr>
            </a:lvl7pPr>
            <a:lvl8pPr marL="3429000" indent="-228600" eaLnBrk="0" fontAlgn="base" hangingPunct="0">
              <a:spcBef>
                <a:spcPct val="0"/>
              </a:spcBef>
              <a:spcAft>
                <a:spcPct val="0"/>
              </a:spcAft>
              <a:defRPr sz="3200">
                <a:solidFill>
                  <a:schemeClr val="tx1"/>
                </a:solidFill>
                <a:latin typeface="Times" panose="02020603050405020304" pitchFamily="18" charset="0"/>
              </a:defRPr>
            </a:lvl8pPr>
            <a:lvl9pPr marL="3886200" indent="-228600" eaLnBrk="0" fontAlgn="base" hangingPunct="0">
              <a:spcBef>
                <a:spcPct val="0"/>
              </a:spcBef>
              <a:spcAft>
                <a:spcPct val="0"/>
              </a:spcAft>
              <a:defRPr sz="3200">
                <a:solidFill>
                  <a:schemeClr val="tx1"/>
                </a:solidFill>
                <a:latin typeface="Times" panose="02020603050405020304" pitchFamily="18" charset="0"/>
              </a:defRPr>
            </a:lvl9pPr>
          </a:lstStyle>
          <a:p>
            <a:pPr eaLnBrk="1" hangingPunct="1">
              <a:defRPr/>
            </a:pPr>
            <a:endParaRPr lang="en-US" altLang="en-US" sz="4267">
              <a:latin typeface="Helvetica" panose="020B0604020202020204" pitchFamily="34" charset="0"/>
            </a:endParaRPr>
          </a:p>
        </p:txBody>
      </p:sp>
      <mc:AlternateContent xmlns:mc="http://schemas.openxmlformats.org/markup-compatibility/2006" xmlns:a14="http://schemas.microsoft.com/office/drawing/2010/main">
        <mc:Choice Requires="a14">
          <p:sp>
            <p:nvSpPr>
              <p:cNvPr id="4099" name="Text Box 3">
                <a:extLst>
                  <a:ext uri="{FF2B5EF4-FFF2-40B4-BE49-F238E27FC236}">
                    <a16:creationId xmlns:a16="http://schemas.microsoft.com/office/drawing/2014/main" id="{27A0695B-2830-48F8-B26E-B226F09D1B04}"/>
                  </a:ext>
                </a:extLst>
              </p:cNvPr>
              <p:cNvSpPr txBox="1">
                <a:spLocks noChangeArrowheads="1"/>
              </p:cNvSpPr>
              <p:nvPr/>
            </p:nvSpPr>
            <p:spPr bwMode="auto">
              <a:xfrm>
                <a:off x="4419600" y="584200"/>
                <a:ext cx="32885511" cy="2903413"/>
              </a:xfrm>
              <a:prstGeom prst="rect">
                <a:avLst/>
              </a:prstGeom>
              <a:noFill/>
              <a:ln w="12700">
                <a:noFill/>
                <a:miter lim="800000"/>
                <a:headEnd/>
                <a:tailEnd/>
              </a:ln>
              <a:effectLst/>
            </p:spPr>
            <p:txBody>
              <a:bodyPr wrap="square" lIns="79497" tIns="79497" rIns="79497" bIns="79497" anchor="t">
                <a:spAutoFit/>
              </a:bodyPr>
              <a:lstStyle/>
              <a:p>
                <a:pPr algn="ctr" defTabSz="795847">
                  <a:spcBef>
                    <a:spcPct val="50000"/>
                  </a:spcBef>
                  <a:defRPr/>
                </a:pPr>
                <a:r>
                  <a:rPr lang="en-US" sz="6000" b="1">
                    <a:latin typeface="+mj-lt"/>
                  </a:rPr>
                  <a:t>CT Image Synthesis from MRI Using a Novel Learned Cross-Modality Domain Transformation</a:t>
                </a:r>
                <a:endParaRPr lang="en-US"/>
              </a:p>
              <a:p>
                <a:pPr algn="ctr" defTabSz="795847">
                  <a:lnSpc>
                    <a:spcPct val="40000"/>
                  </a:lnSpc>
                  <a:spcBef>
                    <a:spcPct val="50000"/>
                  </a:spcBef>
                  <a:defRPr/>
                </a:pPr>
                <a:r>
                  <a:rPr lang="en-US" sz="4000" b="1">
                    <a:solidFill>
                      <a:schemeClr val="tx1">
                        <a:lumMod val="95000"/>
                        <a:lumOff val="5000"/>
                      </a:schemeClr>
                    </a:solidFill>
                    <a:latin typeface="+mj-lt"/>
                  </a:rPr>
                  <a:t>Rana Banik</a:t>
                </a:r>
                <a14:m>
                  <m:oMath xmlns:m="http://schemas.openxmlformats.org/officeDocument/2006/math">
                    <m:sSup>
                      <m:sSupPr>
                        <m:ctrlPr>
                          <a:rPr lang="en-US" sz="4000" b="1" i="1" smtClean="0">
                            <a:solidFill>
                              <a:schemeClr val="tx1">
                                <a:lumMod val="95000"/>
                                <a:lumOff val="5000"/>
                              </a:schemeClr>
                            </a:solidFill>
                            <a:latin typeface="Cambria Math" panose="02040503050406030204" pitchFamily="18" charset="0"/>
                          </a:rPr>
                        </m:ctrlPr>
                      </m:sSupPr>
                      <m:e>
                        <m:r>
                          <a:rPr lang="en-US" sz="4000" b="1" i="1" smtClean="0">
                            <a:solidFill>
                              <a:schemeClr val="tx1">
                                <a:lumMod val="95000"/>
                                <a:lumOff val="5000"/>
                              </a:schemeClr>
                            </a:solidFill>
                            <a:latin typeface="Cambria Math" panose="02040503050406030204" pitchFamily="18" charset="0"/>
                          </a:rPr>
                          <m:t> </m:t>
                        </m:r>
                      </m:e>
                      <m:sup>
                        <m:r>
                          <a:rPr lang="en-US" sz="4000" b="1" i="1" smtClean="0">
                            <a:solidFill>
                              <a:schemeClr val="tx1">
                                <a:lumMod val="95000"/>
                                <a:lumOff val="5000"/>
                              </a:schemeClr>
                            </a:solidFill>
                            <a:latin typeface="Cambria Math" panose="02040503050406030204" pitchFamily="18" charset="0"/>
                          </a:rPr>
                          <m:t>𝟏</m:t>
                        </m:r>
                      </m:sup>
                    </m:sSup>
                  </m:oMath>
                </a14:m>
                <a:r>
                  <a:rPr lang="en-US" sz="4000" b="1">
                    <a:solidFill>
                      <a:schemeClr val="tx1">
                        <a:lumMod val="95000"/>
                        <a:lumOff val="5000"/>
                      </a:schemeClr>
                    </a:solidFill>
                    <a:latin typeface="+mj-lt"/>
                  </a:rPr>
                  <a:t>, Jonathan B. Martin</a:t>
                </a:r>
                <a14:m>
                  <m:oMath xmlns:m="http://schemas.openxmlformats.org/officeDocument/2006/math">
                    <m:sSup>
                      <m:sSupPr>
                        <m:ctrlPr>
                          <a:rPr lang="en-US" sz="4000" b="1" i="1">
                            <a:solidFill>
                              <a:schemeClr val="tx1">
                                <a:lumMod val="95000"/>
                                <a:lumOff val="5000"/>
                              </a:schemeClr>
                            </a:solidFill>
                            <a:latin typeface="Cambria Math" panose="02040503050406030204" pitchFamily="18" charset="0"/>
                          </a:rPr>
                        </m:ctrlPr>
                      </m:sSupPr>
                      <m:e>
                        <m:r>
                          <a:rPr lang="en-US" sz="4000" b="1" i="1" smtClean="0">
                            <a:solidFill>
                              <a:schemeClr val="tx1">
                                <a:lumMod val="95000"/>
                                <a:lumOff val="5000"/>
                              </a:schemeClr>
                            </a:solidFill>
                            <a:latin typeface="Cambria Math" panose="02040503050406030204" pitchFamily="18" charset="0"/>
                          </a:rPr>
                          <m:t> </m:t>
                        </m:r>
                      </m:e>
                      <m:sup>
                        <m:r>
                          <a:rPr lang="en-US" sz="4000" b="1" i="1">
                            <a:solidFill>
                              <a:schemeClr val="tx1">
                                <a:lumMod val="95000"/>
                                <a:lumOff val="5000"/>
                              </a:schemeClr>
                            </a:solidFill>
                            <a:latin typeface="Cambria Math" panose="02040503050406030204" pitchFamily="18" charset="0"/>
                          </a:rPr>
                          <m:t>𝟏</m:t>
                        </m:r>
                      </m:sup>
                    </m:sSup>
                  </m:oMath>
                </a14:m>
                <a:r>
                  <a:rPr lang="en-US" sz="4000" b="1">
                    <a:solidFill>
                      <a:schemeClr val="tx1">
                        <a:lumMod val="95000"/>
                        <a:lumOff val="5000"/>
                      </a:schemeClr>
                    </a:solidFill>
                    <a:latin typeface="+mj-lt"/>
                  </a:rPr>
                  <a:t>, Tahsin Reasat</a:t>
                </a:r>
                <a14:m>
                  <m:oMath xmlns:m="http://schemas.openxmlformats.org/officeDocument/2006/math">
                    <m:sSup>
                      <m:sSupPr>
                        <m:ctrlPr>
                          <a:rPr lang="en-US" sz="4000" b="1" i="1">
                            <a:solidFill>
                              <a:schemeClr val="tx1">
                                <a:lumMod val="95000"/>
                                <a:lumOff val="5000"/>
                              </a:schemeClr>
                            </a:solidFill>
                            <a:latin typeface="Cambria Math" panose="02040503050406030204" pitchFamily="18" charset="0"/>
                          </a:rPr>
                        </m:ctrlPr>
                      </m:sSupPr>
                      <m:e>
                        <m:r>
                          <a:rPr lang="en-US" sz="4000" b="1" i="1">
                            <a:solidFill>
                              <a:schemeClr val="tx1">
                                <a:lumMod val="95000"/>
                                <a:lumOff val="5000"/>
                              </a:schemeClr>
                            </a:solidFill>
                            <a:latin typeface="Cambria Math" panose="02040503050406030204" pitchFamily="18" charset="0"/>
                          </a:rPr>
                          <m:t> </m:t>
                        </m:r>
                      </m:e>
                      <m:sup>
                        <m:r>
                          <a:rPr lang="en-US" sz="4000" b="1" i="1" smtClean="0">
                            <a:solidFill>
                              <a:schemeClr val="tx1">
                                <a:lumMod val="95000"/>
                                <a:lumOff val="5000"/>
                              </a:schemeClr>
                            </a:solidFill>
                            <a:latin typeface="Cambria Math" panose="02040503050406030204" pitchFamily="18" charset="0"/>
                          </a:rPr>
                          <m:t>𝟐</m:t>
                        </m:r>
                      </m:sup>
                    </m:sSup>
                  </m:oMath>
                </a14:m>
                <a:endParaRPr lang="en-US" sz="4000" b="1">
                  <a:solidFill>
                    <a:schemeClr val="tx1">
                      <a:lumMod val="95000"/>
                      <a:lumOff val="5000"/>
                    </a:schemeClr>
                  </a:solidFill>
                  <a:latin typeface="+mj-lt"/>
                  <a:cs typeface="Times"/>
                </a:endParaRPr>
              </a:p>
              <a:p>
                <a:pPr algn="ctr" defTabSz="795847" eaLnBrk="1" hangingPunct="1">
                  <a:lnSpc>
                    <a:spcPct val="40000"/>
                  </a:lnSpc>
                  <a:spcBef>
                    <a:spcPct val="50000"/>
                  </a:spcBef>
                  <a:defRPr/>
                </a:pPr>
                <a:r>
                  <a:rPr lang="en-US" sz="4000" b="1" i="1">
                    <a:solidFill>
                      <a:schemeClr val="tx1">
                        <a:lumMod val="95000"/>
                        <a:lumOff val="5000"/>
                      </a:schemeClr>
                    </a:solidFill>
                    <a:latin typeface="+mj-lt"/>
                  </a:rPr>
                  <a:t>Department of Biomedical Engineering, Vanderbilt University</a:t>
                </a:r>
                <a14:m>
                  <m:oMath xmlns:m="http://schemas.openxmlformats.org/officeDocument/2006/math">
                    <m:sSup>
                      <m:sSupPr>
                        <m:ctrlPr>
                          <a:rPr lang="en-US" b="1" i="1">
                            <a:solidFill>
                              <a:schemeClr val="tx1">
                                <a:lumMod val="95000"/>
                                <a:lumOff val="5000"/>
                              </a:schemeClr>
                            </a:solidFill>
                            <a:latin typeface="Cambria Math" panose="02040503050406030204" pitchFamily="18" charset="0"/>
                          </a:rPr>
                        </m:ctrlPr>
                      </m:sSupPr>
                      <m:e>
                        <m:r>
                          <a:rPr lang="en-US" b="1" i="1">
                            <a:solidFill>
                              <a:schemeClr val="tx1">
                                <a:lumMod val="95000"/>
                                <a:lumOff val="5000"/>
                              </a:schemeClr>
                            </a:solidFill>
                            <a:latin typeface="Cambria Math" panose="02040503050406030204" pitchFamily="18" charset="0"/>
                          </a:rPr>
                          <m:t> </m:t>
                        </m:r>
                      </m:e>
                      <m:sup>
                        <m:r>
                          <a:rPr lang="en-US" b="1" i="1">
                            <a:solidFill>
                              <a:schemeClr val="tx1">
                                <a:lumMod val="95000"/>
                                <a:lumOff val="5000"/>
                              </a:schemeClr>
                            </a:solidFill>
                            <a:latin typeface="Cambria Math" panose="02040503050406030204" pitchFamily="18" charset="0"/>
                          </a:rPr>
                          <m:t>𝟏</m:t>
                        </m:r>
                      </m:sup>
                    </m:sSup>
                  </m:oMath>
                </a14:m>
                <a:endParaRPr lang="en-US">
                  <a:solidFill>
                    <a:schemeClr val="tx1">
                      <a:lumMod val="95000"/>
                      <a:lumOff val="5000"/>
                    </a:schemeClr>
                  </a:solidFill>
                </a:endParaRPr>
              </a:p>
              <a:p>
                <a:pPr algn="ctr" defTabSz="795847">
                  <a:lnSpc>
                    <a:spcPct val="40000"/>
                  </a:lnSpc>
                  <a:spcBef>
                    <a:spcPct val="50000"/>
                  </a:spcBef>
                  <a:defRPr/>
                </a:pPr>
                <a:r>
                  <a:rPr lang="en-US" sz="4000" b="1" i="1">
                    <a:solidFill>
                      <a:schemeClr val="tx1">
                        <a:lumMod val="95000"/>
                        <a:lumOff val="5000"/>
                      </a:schemeClr>
                    </a:solidFill>
                    <a:latin typeface="+mj-lt"/>
                    <a:cs typeface="Times"/>
                  </a:rPr>
                  <a:t>Department of Electrical Engineering, Vanderbilt University</a:t>
                </a:r>
                <a14:m>
                  <m:oMath xmlns:m="http://schemas.openxmlformats.org/officeDocument/2006/math">
                    <m:sSup>
                      <m:sSupPr>
                        <m:ctrlPr>
                          <a:rPr lang="en-US" sz="4000" b="1" i="1">
                            <a:solidFill>
                              <a:schemeClr val="tx1">
                                <a:lumMod val="95000"/>
                                <a:lumOff val="5000"/>
                              </a:schemeClr>
                            </a:solidFill>
                            <a:latin typeface="Cambria Math" panose="02040503050406030204" pitchFamily="18" charset="0"/>
                          </a:rPr>
                        </m:ctrlPr>
                      </m:sSupPr>
                      <m:e>
                        <m:r>
                          <a:rPr lang="en-US" sz="4000" b="1" i="1">
                            <a:solidFill>
                              <a:schemeClr val="tx1">
                                <a:lumMod val="95000"/>
                                <a:lumOff val="5000"/>
                              </a:schemeClr>
                            </a:solidFill>
                            <a:latin typeface="Cambria Math" panose="02040503050406030204" pitchFamily="18" charset="0"/>
                          </a:rPr>
                          <m:t> </m:t>
                        </m:r>
                      </m:e>
                      <m:sup>
                        <m:r>
                          <a:rPr lang="en-US" sz="4000" b="1" i="1" smtClean="0">
                            <a:solidFill>
                              <a:schemeClr val="tx1">
                                <a:lumMod val="95000"/>
                                <a:lumOff val="5000"/>
                              </a:schemeClr>
                            </a:solidFill>
                            <a:latin typeface="Cambria Math" panose="02040503050406030204" pitchFamily="18" charset="0"/>
                          </a:rPr>
                          <m:t>𝟐</m:t>
                        </m:r>
                      </m:sup>
                    </m:sSup>
                  </m:oMath>
                </a14:m>
                <a:endParaRPr lang="en-US" sz="4000" b="1" i="1">
                  <a:solidFill>
                    <a:schemeClr val="tx1">
                      <a:lumMod val="95000"/>
                      <a:lumOff val="5000"/>
                    </a:schemeClr>
                  </a:solidFill>
                  <a:latin typeface="+mj-lt"/>
                  <a:cs typeface="Times"/>
                </a:endParaRPr>
              </a:p>
            </p:txBody>
          </p:sp>
        </mc:Choice>
        <mc:Fallback xmlns="">
          <p:sp>
            <p:nvSpPr>
              <p:cNvPr id="4099" name="Text Box 3">
                <a:extLst>
                  <a:ext uri="{FF2B5EF4-FFF2-40B4-BE49-F238E27FC236}">
                    <a16:creationId xmlns:a16="http://schemas.microsoft.com/office/drawing/2014/main" id="{27A0695B-2830-48F8-B26E-B226F09D1B04}"/>
                  </a:ext>
                </a:extLst>
              </p:cNvPr>
              <p:cNvSpPr txBox="1">
                <a:spLocks noRot="1" noChangeAspect="1" noMove="1" noResize="1" noEditPoints="1" noAdjustHandles="1" noChangeArrowheads="1" noChangeShapeType="1" noTextEdit="1"/>
              </p:cNvSpPr>
              <p:nvPr/>
            </p:nvSpPr>
            <p:spPr bwMode="auto">
              <a:xfrm>
                <a:off x="4419600" y="584200"/>
                <a:ext cx="32885511" cy="2903413"/>
              </a:xfrm>
              <a:prstGeom prst="rect">
                <a:avLst/>
              </a:prstGeom>
              <a:blipFill>
                <a:blip r:embed="rId3"/>
                <a:stretch>
                  <a:fillRect t="-5042" b="-7143"/>
                </a:stretch>
              </a:blipFill>
              <a:ln w="12700">
                <a:noFill/>
                <a:miter lim="800000"/>
                <a:headEnd/>
                <a:tailEnd/>
              </a:ln>
              <a:effectLst/>
            </p:spPr>
            <p:txBody>
              <a:bodyPr/>
              <a:lstStyle/>
              <a:p>
                <a:r>
                  <a:rPr lang="en-US">
                    <a:noFill/>
                  </a:rPr>
                  <a:t> </a:t>
                </a:r>
              </a:p>
            </p:txBody>
          </p:sp>
        </mc:Fallback>
      </mc:AlternateContent>
      <p:sp>
        <p:nvSpPr>
          <p:cNvPr id="4100" name="AutoShape 4">
            <a:extLst>
              <a:ext uri="{FF2B5EF4-FFF2-40B4-BE49-F238E27FC236}">
                <a16:creationId xmlns:a16="http://schemas.microsoft.com/office/drawing/2014/main" id="{062B46CD-B245-4CB6-B05B-F3DEBDD621AB}"/>
              </a:ext>
            </a:extLst>
          </p:cNvPr>
          <p:cNvSpPr>
            <a:spLocks noChangeArrowheads="1"/>
          </p:cNvSpPr>
          <p:nvPr/>
        </p:nvSpPr>
        <p:spPr bwMode="auto">
          <a:xfrm>
            <a:off x="440905" y="14874240"/>
            <a:ext cx="15495588" cy="10279300"/>
          </a:xfrm>
          <a:prstGeom prst="roundRect">
            <a:avLst>
              <a:gd name="adj" fmla="val 3315"/>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eaLnBrk="1" hangingPunct="1">
              <a:defRPr/>
            </a:pPr>
            <a:endParaRPr lang="en-US" sz="5973">
              <a:latin typeface="Times" pitchFamily="1" charset="0"/>
            </a:endParaRPr>
          </a:p>
        </p:txBody>
      </p:sp>
      <p:sp>
        <p:nvSpPr>
          <p:cNvPr id="4104" name="AutoShape 8">
            <a:extLst>
              <a:ext uri="{FF2B5EF4-FFF2-40B4-BE49-F238E27FC236}">
                <a16:creationId xmlns:a16="http://schemas.microsoft.com/office/drawing/2014/main" id="{FD217AF3-4270-4201-8FD1-3205C9FF939C}"/>
              </a:ext>
            </a:extLst>
          </p:cNvPr>
          <p:cNvSpPr>
            <a:spLocks noChangeArrowheads="1"/>
          </p:cNvSpPr>
          <p:nvPr/>
        </p:nvSpPr>
        <p:spPr bwMode="auto">
          <a:xfrm>
            <a:off x="16294184" y="20542654"/>
            <a:ext cx="14415919" cy="11844163"/>
          </a:xfrm>
          <a:prstGeom prst="roundRect">
            <a:avLst>
              <a:gd name="adj" fmla="val 3315"/>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eaLnBrk="1" hangingPunct="1">
              <a:defRPr/>
            </a:pPr>
            <a:endParaRPr lang="en-US" sz="5973">
              <a:latin typeface="Times" pitchFamily="1" charset="0"/>
            </a:endParaRPr>
          </a:p>
        </p:txBody>
      </p:sp>
      <p:sp>
        <p:nvSpPr>
          <p:cNvPr id="4106" name="AutoShape 10">
            <a:extLst>
              <a:ext uri="{FF2B5EF4-FFF2-40B4-BE49-F238E27FC236}">
                <a16:creationId xmlns:a16="http://schemas.microsoft.com/office/drawing/2014/main" id="{87AF35CA-DAC1-46D1-81C0-2EFB851CFF31}"/>
              </a:ext>
            </a:extLst>
          </p:cNvPr>
          <p:cNvSpPr>
            <a:spLocks noChangeArrowheads="1"/>
          </p:cNvSpPr>
          <p:nvPr/>
        </p:nvSpPr>
        <p:spPr bwMode="auto">
          <a:xfrm>
            <a:off x="342900" y="4225926"/>
            <a:ext cx="15597188" cy="10279300"/>
          </a:xfrm>
          <a:prstGeom prst="roundRect">
            <a:avLst>
              <a:gd name="adj" fmla="val 3315"/>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eaLnBrk="1" hangingPunct="1">
              <a:defRPr/>
            </a:pPr>
            <a:endParaRPr lang="en-US" sz="5973">
              <a:latin typeface="Times" pitchFamily="1" charset="0"/>
            </a:endParaRPr>
          </a:p>
        </p:txBody>
      </p:sp>
      <p:sp>
        <p:nvSpPr>
          <p:cNvPr id="4110" name="AutoShape 14">
            <a:extLst>
              <a:ext uri="{FF2B5EF4-FFF2-40B4-BE49-F238E27FC236}">
                <a16:creationId xmlns:a16="http://schemas.microsoft.com/office/drawing/2014/main" id="{33E96A3F-5C83-4AC6-9AD3-CF00438929D9}"/>
              </a:ext>
            </a:extLst>
          </p:cNvPr>
          <p:cNvSpPr>
            <a:spLocks noChangeArrowheads="1"/>
          </p:cNvSpPr>
          <p:nvPr/>
        </p:nvSpPr>
        <p:spPr bwMode="auto">
          <a:xfrm>
            <a:off x="31150928" y="27283762"/>
            <a:ext cx="12347575" cy="5172259"/>
          </a:xfrm>
          <a:prstGeom prst="roundRect">
            <a:avLst>
              <a:gd name="adj" fmla="val 3315"/>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eaLnBrk="1" hangingPunct="1">
              <a:defRPr/>
            </a:pPr>
            <a:endParaRPr lang="en-US" sz="5973">
              <a:latin typeface="Times" pitchFamily="1" charset="0"/>
            </a:endParaRPr>
          </a:p>
        </p:txBody>
      </p:sp>
      <p:sp>
        <p:nvSpPr>
          <p:cNvPr id="58" name="TextBox 57">
            <a:extLst>
              <a:ext uri="{FF2B5EF4-FFF2-40B4-BE49-F238E27FC236}">
                <a16:creationId xmlns:a16="http://schemas.microsoft.com/office/drawing/2014/main" id="{8E53ACC2-A830-47C4-832A-FC56674E7B45}"/>
              </a:ext>
            </a:extLst>
          </p:cNvPr>
          <p:cNvSpPr txBox="1"/>
          <p:nvPr/>
        </p:nvSpPr>
        <p:spPr>
          <a:xfrm>
            <a:off x="852488" y="4533900"/>
            <a:ext cx="14628812" cy="922338"/>
          </a:xfrm>
          <a:prstGeom prst="rect">
            <a:avLst/>
          </a:prstGeom>
          <a:solidFill>
            <a:srgbClr val="B8943C"/>
          </a:solidFill>
          <a:ln w="2857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anchor="t">
            <a:spAutoFit/>
          </a:bodyPr>
          <a:lstStyle/>
          <a:p>
            <a:pPr algn="ctr" eaLnBrk="1" hangingPunct="1">
              <a:defRPr/>
            </a:pPr>
            <a:r>
              <a:rPr lang="en-US" sz="5400" b="1">
                <a:latin typeface="Calibri Light"/>
                <a:cs typeface="Calibri Light"/>
              </a:rPr>
              <a:t>BACKGROUND</a:t>
            </a:r>
          </a:p>
        </p:txBody>
      </p:sp>
      <p:sp>
        <p:nvSpPr>
          <p:cNvPr id="61" name="TextBox 60">
            <a:extLst>
              <a:ext uri="{FF2B5EF4-FFF2-40B4-BE49-F238E27FC236}">
                <a16:creationId xmlns:a16="http://schemas.microsoft.com/office/drawing/2014/main" id="{832DAFB3-AAF3-4630-9CE0-538A0AB72E92}"/>
              </a:ext>
            </a:extLst>
          </p:cNvPr>
          <p:cNvSpPr txBox="1"/>
          <p:nvPr/>
        </p:nvSpPr>
        <p:spPr>
          <a:xfrm>
            <a:off x="16609011" y="20906617"/>
            <a:ext cx="13804900" cy="923925"/>
          </a:xfrm>
          <a:prstGeom prst="rect">
            <a:avLst/>
          </a:prstGeom>
          <a:solidFill>
            <a:srgbClr val="B8943C"/>
          </a:solidFill>
          <a:ln w="2857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anchor="t">
            <a:spAutoFit/>
          </a:bodyPr>
          <a:lstStyle/>
          <a:p>
            <a:pPr algn="ctr" eaLnBrk="1" hangingPunct="1">
              <a:defRPr/>
            </a:pPr>
            <a:r>
              <a:rPr lang="en-US" sz="5400" b="1">
                <a:latin typeface="Calibri Light"/>
                <a:cs typeface="Times"/>
              </a:rPr>
              <a:t>EXPERIMENT: Network</a:t>
            </a:r>
          </a:p>
        </p:txBody>
      </p:sp>
      <p:sp>
        <p:nvSpPr>
          <p:cNvPr id="64" name="TextBox 63">
            <a:extLst>
              <a:ext uri="{FF2B5EF4-FFF2-40B4-BE49-F238E27FC236}">
                <a16:creationId xmlns:a16="http://schemas.microsoft.com/office/drawing/2014/main" id="{700A8FB0-9BF0-42B9-8742-2F0E7D648A2A}"/>
              </a:ext>
            </a:extLst>
          </p:cNvPr>
          <p:cNvSpPr txBox="1"/>
          <p:nvPr/>
        </p:nvSpPr>
        <p:spPr>
          <a:xfrm>
            <a:off x="812800" y="15199995"/>
            <a:ext cx="14732000" cy="923925"/>
          </a:xfrm>
          <a:prstGeom prst="rect">
            <a:avLst/>
          </a:prstGeom>
          <a:solidFill>
            <a:srgbClr val="B8943C"/>
          </a:solidFill>
          <a:ln w="2857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anchor="t">
            <a:spAutoFit/>
          </a:bodyPr>
          <a:lstStyle/>
          <a:p>
            <a:pPr algn="ctr">
              <a:defRPr/>
            </a:pPr>
            <a:r>
              <a:rPr lang="en-US" sz="5400" b="1">
                <a:latin typeface="Calibri Light"/>
                <a:cs typeface="Times"/>
              </a:rPr>
              <a:t>METHODS: Proposed Synthesis Technique</a:t>
            </a:r>
            <a:endParaRPr lang="en-US">
              <a:latin typeface="Calibri Light"/>
              <a:cs typeface="Calibri Light"/>
            </a:endParaRPr>
          </a:p>
        </p:txBody>
      </p:sp>
      <p:sp>
        <p:nvSpPr>
          <p:cNvPr id="65" name="TextBox 64">
            <a:extLst>
              <a:ext uri="{FF2B5EF4-FFF2-40B4-BE49-F238E27FC236}">
                <a16:creationId xmlns:a16="http://schemas.microsoft.com/office/drawing/2014/main" id="{6AD5CD5F-B188-4CF1-A2AB-D591A0A769D0}"/>
              </a:ext>
            </a:extLst>
          </p:cNvPr>
          <p:cNvSpPr txBox="1"/>
          <p:nvPr/>
        </p:nvSpPr>
        <p:spPr>
          <a:xfrm>
            <a:off x="31394400" y="27580039"/>
            <a:ext cx="11817350" cy="922337"/>
          </a:xfrm>
          <a:prstGeom prst="rect">
            <a:avLst/>
          </a:prstGeom>
          <a:solidFill>
            <a:srgbClr val="B8943C"/>
          </a:solidFill>
          <a:ln w="2857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anchor="t">
            <a:spAutoFit/>
          </a:bodyPr>
          <a:lstStyle/>
          <a:p>
            <a:pPr algn="ctr">
              <a:defRPr/>
            </a:pPr>
            <a:r>
              <a:rPr lang="en-US" sz="5400" b="1">
                <a:latin typeface="Calibri Light"/>
                <a:cs typeface="Times New Roman"/>
              </a:rPr>
              <a:t>Contact</a:t>
            </a:r>
            <a:endParaRPr lang="en-US">
              <a:latin typeface="Calibri Light"/>
              <a:cs typeface="Times New Roman"/>
            </a:endParaRPr>
          </a:p>
        </p:txBody>
      </p:sp>
      <p:sp>
        <p:nvSpPr>
          <p:cNvPr id="3084" name="TextBox 66">
            <a:extLst>
              <a:ext uri="{FF2B5EF4-FFF2-40B4-BE49-F238E27FC236}">
                <a16:creationId xmlns:a16="http://schemas.microsoft.com/office/drawing/2014/main" id="{F4284145-4366-4071-96B3-76E39039DE6D}"/>
              </a:ext>
            </a:extLst>
          </p:cNvPr>
          <p:cNvSpPr txBox="1">
            <a:spLocks noChangeArrowheads="1"/>
          </p:cNvSpPr>
          <p:nvPr/>
        </p:nvSpPr>
        <p:spPr bwMode="auto">
          <a:xfrm>
            <a:off x="839788" y="5427734"/>
            <a:ext cx="14628812" cy="898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sz="4400">
                <a:solidFill>
                  <a:schemeClr val="tx1"/>
                </a:solidFill>
                <a:latin typeface="Times" panose="02020603050405020304" pitchFamily="18" charset="0"/>
              </a:defRPr>
            </a:lvl1pPr>
            <a:lvl2pPr marL="742950" indent="-285750">
              <a:defRPr sz="4400">
                <a:solidFill>
                  <a:schemeClr val="tx1"/>
                </a:solidFill>
                <a:latin typeface="Times" panose="02020603050405020304" pitchFamily="18" charset="0"/>
              </a:defRPr>
            </a:lvl2pPr>
            <a:lvl3pPr marL="1143000" indent="-228600">
              <a:defRPr sz="4400">
                <a:solidFill>
                  <a:schemeClr val="tx1"/>
                </a:solidFill>
                <a:latin typeface="Times" panose="02020603050405020304" pitchFamily="18" charset="0"/>
              </a:defRPr>
            </a:lvl3pPr>
            <a:lvl4pPr marL="1600200" indent="-228600">
              <a:defRPr sz="4400">
                <a:solidFill>
                  <a:schemeClr val="tx1"/>
                </a:solidFill>
                <a:latin typeface="Times" panose="02020603050405020304" pitchFamily="18" charset="0"/>
              </a:defRPr>
            </a:lvl4pPr>
            <a:lvl5pPr marL="2057400" indent="-228600">
              <a:defRPr sz="4400">
                <a:solidFill>
                  <a:schemeClr val="tx1"/>
                </a:solidFill>
                <a:latin typeface="Times" panose="02020603050405020304" pitchFamily="18" charset="0"/>
              </a:defRPr>
            </a:lvl5pPr>
            <a:lvl6pPr marL="2514600" indent="-228600" eaLnBrk="0" fontAlgn="base" hangingPunct="0">
              <a:spcBef>
                <a:spcPct val="0"/>
              </a:spcBef>
              <a:spcAft>
                <a:spcPct val="0"/>
              </a:spcAft>
              <a:defRPr sz="4400">
                <a:solidFill>
                  <a:schemeClr val="tx1"/>
                </a:solidFill>
                <a:latin typeface="Times" panose="02020603050405020304" pitchFamily="18" charset="0"/>
              </a:defRPr>
            </a:lvl6pPr>
            <a:lvl7pPr marL="2971800" indent="-228600" eaLnBrk="0" fontAlgn="base" hangingPunct="0">
              <a:spcBef>
                <a:spcPct val="0"/>
              </a:spcBef>
              <a:spcAft>
                <a:spcPct val="0"/>
              </a:spcAft>
              <a:defRPr sz="4400">
                <a:solidFill>
                  <a:schemeClr val="tx1"/>
                </a:solidFill>
                <a:latin typeface="Times" panose="02020603050405020304" pitchFamily="18" charset="0"/>
              </a:defRPr>
            </a:lvl7pPr>
            <a:lvl8pPr marL="3429000" indent="-228600" eaLnBrk="0" fontAlgn="base" hangingPunct="0">
              <a:spcBef>
                <a:spcPct val="0"/>
              </a:spcBef>
              <a:spcAft>
                <a:spcPct val="0"/>
              </a:spcAft>
              <a:defRPr sz="4400">
                <a:solidFill>
                  <a:schemeClr val="tx1"/>
                </a:solidFill>
                <a:latin typeface="Times" panose="02020603050405020304" pitchFamily="18" charset="0"/>
              </a:defRPr>
            </a:lvl8pPr>
            <a:lvl9pPr marL="3886200" indent="-228600" eaLnBrk="0" fontAlgn="base" hangingPunct="0">
              <a:spcBef>
                <a:spcPct val="0"/>
              </a:spcBef>
              <a:spcAft>
                <a:spcPct val="0"/>
              </a:spcAft>
              <a:defRPr sz="4400">
                <a:solidFill>
                  <a:schemeClr val="tx1"/>
                </a:solidFill>
                <a:latin typeface="Times" panose="02020603050405020304" pitchFamily="18" charset="0"/>
              </a:defRPr>
            </a:lvl9pPr>
          </a:lstStyle>
          <a:p>
            <a:pPr algn="just"/>
            <a:r>
              <a:rPr lang="en-US" sz="3400">
                <a:latin typeface="Calibri Light"/>
                <a:cs typeface="Times"/>
              </a:rPr>
              <a:t>Magnetic resonance imaging (MRI) is increasingly favored for use in radiotherapy treatment planning (RTP) due to its excellent soft-tissue contrast and lack of ionizing radiation, as compared to computed tomography (CT). However, MRI currently plays a limited role in RTP due to its limited ability to provide electron density information, a requirement for calculation of tissue attenuation and dose distribution during treatment. As a result, there is a strong incentive to synthesize CT images from MRI, which would enable MRI-only RTP. One promising emerging technique for CT synthesis is the use of convolutional neural networks (CNNs) to generate CT images from MR images. Currently, CNNs used for CT image synthesis work entirely in the image domain, with an image-domain MR input and an image-domain CT target (“Im-2-Im”) [1]. We propose a new approach for CT image synthesis, where the network is trained to predict the Fourier transform of CT images based on supervised learning (Fig 1). Our approach can be described as training the network to perform a pseudo-Fourier Transform (FT) on input MR images, where both a modality and domain transformation are learned simultaneously. CT images are then reconstructed using the inverse Fourier transform. </a:t>
            </a:r>
            <a:endParaRPr lang="en-US" sz="3400">
              <a:latin typeface="Calibri Light"/>
              <a:cs typeface="Calibri Light"/>
            </a:endParaRPr>
          </a:p>
        </p:txBody>
      </p:sp>
      <p:sp>
        <p:nvSpPr>
          <p:cNvPr id="3085" name="TextBox 19">
            <a:extLst>
              <a:ext uri="{FF2B5EF4-FFF2-40B4-BE49-F238E27FC236}">
                <a16:creationId xmlns:a16="http://schemas.microsoft.com/office/drawing/2014/main" id="{C73F8A2C-EE96-45D4-8805-EC49EB8ABACD}"/>
              </a:ext>
            </a:extLst>
          </p:cNvPr>
          <p:cNvSpPr txBox="1">
            <a:spLocks noChangeArrowheads="1"/>
          </p:cNvSpPr>
          <p:nvPr/>
        </p:nvSpPr>
        <p:spPr bwMode="auto">
          <a:xfrm>
            <a:off x="452438" y="15708313"/>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4400">
                <a:solidFill>
                  <a:schemeClr val="tx1"/>
                </a:solidFill>
                <a:latin typeface="Times" panose="02020603050405020304" pitchFamily="18" charset="0"/>
              </a:defRPr>
            </a:lvl1pPr>
            <a:lvl2pPr marL="742950" indent="-285750">
              <a:defRPr sz="4400">
                <a:solidFill>
                  <a:schemeClr val="tx1"/>
                </a:solidFill>
                <a:latin typeface="Times" panose="02020603050405020304" pitchFamily="18" charset="0"/>
              </a:defRPr>
            </a:lvl2pPr>
            <a:lvl3pPr marL="1143000" indent="-228600">
              <a:defRPr sz="4400">
                <a:solidFill>
                  <a:schemeClr val="tx1"/>
                </a:solidFill>
                <a:latin typeface="Times" panose="02020603050405020304" pitchFamily="18" charset="0"/>
              </a:defRPr>
            </a:lvl3pPr>
            <a:lvl4pPr marL="1600200" indent="-228600">
              <a:defRPr sz="4400">
                <a:solidFill>
                  <a:schemeClr val="tx1"/>
                </a:solidFill>
                <a:latin typeface="Times" panose="02020603050405020304" pitchFamily="18" charset="0"/>
              </a:defRPr>
            </a:lvl4pPr>
            <a:lvl5pPr marL="2057400" indent="-228600">
              <a:defRPr sz="4400">
                <a:solidFill>
                  <a:schemeClr val="tx1"/>
                </a:solidFill>
                <a:latin typeface="Times" panose="02020603050405020304" pitchFamily="18" charset="0"/>
              </a:defRPr>
            </a:lvl5pPr>
            <a:lvl6pPr marL="2514600" indent="-228600" eaLnBrk="0" fontAlgn="base" hangingPunct="0">
              <a:spcBef>
                <a:spcPct val="0"/>
              </a:spcBef>
              <a:spcAft>
                <a:spcPct val="0"/>
              </a:spcAft>
              <a:defRPr sz="4400">
                <a:solidFill>
                  <a:schemeClr val="tx1"/>
                </a:solidFill>
                <a:latin typeface="Times" panose="02020603050405020304" pitchFamily="18" charset="0"/>
              </a:defRPr>
            </a:lvl6pPr>
            <a:lvl7pPr marL="2971800" indent="-228600" eaLnBrk="0" fontAlgn="base" hangingPunct="0">
              <a:spcBef>
                <a:spcPct val="0"/>
              </a:spcBef>
              <a:spcAft>
                <a:spcPct val="0"/>
              </a:spcAft>
              <a:defRPr sz="4400">
                <a:solidFill>
                  <a:schemeClr val="tx1"/>
                </a:solidFill>
                <a:latin typeface="Times" panose="02020603050405020304" pitchFamily="18" charset="0"/>
              </a:defRPr>
            </a:lvl7pPr>
            <a:lvl8pPr marL="3429000" indent="-228600" eaLnBrk="0" fontAlgn="base" hangingPunct="0">
              <a:spcBef>
                <a:spcPct val="0"/>
              </a:spcBef>
              <a:spcAft>
                <a:spcPct val="0"/>
              </a:spcAft>
              <a:defRPr sz="4400">
                <a:solidFill>
                  <a:schemeClr val="tx1"/>
                </a:solidFill>
                <a:latin typeface="Times" panose="02020603050405020304" pitchFamily="18" charset="0"/>
              </a:defRPr>
            </a:lvl8pPr>
            <a:lvl9pPr marL="3886200" indent="-228600" eaLnBrk="0" fontAlgn="base" hangingPunct="0">
              <a:spcBef>
                <a:spcPct val="0"/>
              </a:spcBef>
              <a:spcAft>
                <a:spcPct val="0"/>
              </a:spcAft>
              <a:defRPr sz="4400">
                <a:solidFill>
                  <a:schemeClr val="tx1"/>
                </a:solidFill>
                <a:latin typeface="Times" panose="02020603050405020304" pitchFamily="18" charset="0"/>
              </a:defRPr>
            </a:lvl9pPr>
          </a:lstStyle>
          <a:p>
            <a:pPr eaLnBrk="1" hangingPunct="1">
              <a:buFont typeface="Times" panose="02020603050405020304" pitchFamily="18" charset="0"/>
              <a:buAutoNum type="arabicPeriod"/>
            </a:pPr>
            <a:endParaRPr lang="en-US" altLang="en-US" sz="2400">
              <a:latin typeface="Helvetica" panose="020B0604020202020204" pitchFamily="34" charset="0"/>
            </a:endParaRPr>
          </a:p>
        </p:txBody>
      </p:sp>
      <p:sp>
        <p:nvSpPr>
          <p:cNvPr id="3086" name="TextBox 22">
            <a:extLst>
              <a:ext uri="{FF2B5EF4-FFF2-40B4-BE49-F238E27FC236}">
                <a16:creationId xmlns:a16="http://schemas.microsoft.com/office/drawing/2014/main" id="{C4A4DE68-C88D-463E-A1EB-6F8BA42DFD3C}"/>
              </a:ext>
            </a:extLst>
          </p:cNvPr>
          <p:cNvSpPr txBox="1">
            <a:spLocks noChangeArrowheads="1"/>
          </p:cNvSpPr>
          <p:nvPr/>
        </p:nvSpPr>
        <p:spPr bwMode="auto">
          <a:xfrm>
            <a:off x="31394400" y="28790306"/>
            <a:ext cx="641721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4400">
                <a:solidFill>
                  <a:schemeClr val="tx1"/>
                </a:solidFill>
                <a:latin typeface="Times" panose="02020603050405020304" pitchFamily="18" charset="0"/>
              </a:defRPr>
            </a:lvl1pPr>
            <a:lvl2pPr marL="742950" indent="-285750">
              <a:defRPr sz="4400">
                <a:solidFill>
                  <a:schemeClr val="tx1"/>
                </a:solidFill>
                <a:latin typeface="Times" panose="02020603050405020304" pitchFamily="18" charset="0"/>
              </a:defRPr>
            </a:lvl2pPr>
            <a:lvl3pPr marL="1143000" indent="-228600">
              <a:defRPr sz="4400">
                <a:solidFill>
                  <a:schemeClr val="tx1"/>
                </a:solidFill>
                <a:latin typeface="Times" panose="02020603050405020304" pitchFamily="18" charset="0"/>
              </a:defRPr>
            </a:lvl3pPr>
            <a:lvl4pPr marL="1600200" indent="-228600">
              <a:defRPr sz="4400">
                <a:solidFill>
                  <a:schemeClr val="tx1"/>
                </a:solidFill>
                <a:latin typeface="Times" panose="02020603050405020304" pitchFamily="18" charset="0"/>
              </a:defRPr>
            </a:lvl4pPr>
            <a:lvl5pPr marL="2057400" indent="-228600">
              <a:defRPr sz="4400">
                <a:solidFill>
                  <a:schemeClr val="tx1"/>
                </a:solidFill>
                <a:latin typeface="Times" panose="02020603050405020304" pitchFamily="18" charset="0"/>
              </a:defRPr>
            </a:lvl5pPr>
            <a:lvl6pPr marL="2514600" indent="-228600" eaLnBrk="0" fontAlgn="base" hangingPunct="0">
              <a:spcBef>
                <a:spcPct val="0"/>
              </a:spcBef>
              <a:spcAft>
                <a:spcPct val="0"/>
              </a:spcAft>
              <a:defRPr sz="4400">
                <a:solidFill>
                  <a:schemeClr val="tx1"/>
                </a:solidFill>
                <a:latin typeface="Times" panose="02020603050405020304" pitchFamily="18" charset="0"/>
              </a:defRPr>
            </a:lvl6pPr>
            <a:lvl7pPr marL="2971800" indent="-228600" eaLnBrk="0" fontAlgn="base" hangingPunct="0">
              <a:spcBef>
                <a:spcPct val="0"/>
              </a:spcBef>
              <a:spcAft>
                <a:spcPct val="0"/>
              </a:spcAft>
              <a:defRPr sz="4400">
                <a:solidFill>
                  <a:schemeClr val="tx1"/>
                </a:solidFill>
                <a:latin typeface="Times" panose="02020603050405020304" pitchFamily="18" charset="0"/>
              </a:defRPr>
            </a:lvl7pPr>
            <a:lvl8pPr marL="3429000" indent="-228600" eaLnBrk="0" fontAlgn="base" hangingPunct="0">
              <a:spcBef>
                <a:spcPct val="0"/>
              </a:spcBef>
              <a:spcAft>
                <a:spcPct val="0"/>
              </a:spcAft>
              <a:defRPr sz="4400">
                <a:solidFill>
                  <a:schemeClr val="tx1"/>
                </a:solidFill>
                <a:latin typeface="Times" panose="02020603050405020304" pitchFamily="18" charset="0"/>
              </a:defRPr>
            </a:lvl8pPr>
            <a:lvl9pPr marL="3886200" indent="-228600" eaLnBrk="0" fontAlgn="base" hangingPunct="0">
              <a:spcBef>
                <a:spcPct val="0"/>
              </a:spcBef>
              <a:spcAft>
                <a:spcPct val="0"/>
              </a:spcAft>
              <a:defRPr sz="4400">
                <a:solidFill>
                  <a:schemeClr val="tx1"/>
                </a:solidFill>
                <a:latin typeface="Times" panose="02020603050405020304" pitchFamily="18" charset="0"/>
              </a:defRPr>
            </a:lvl9pPr>
          </a:lstStyle>
          <a:p>
            <a:r>
              <a:rPr lang="en-US" altLang="en-US" sz="3200">
                <a:latin typeface="Calibri Light"/>
                <a:cs typeface="Helvetica"/>
              </a:rPr>
              <a:t>rana.banik@vanderbilt.edu</a:t>
            </a:r>
          </a:p>
          <a:p>
            <a:r>
              <a:rPr lang="en-US" altLang="en-US" sz="3200">
                <a:latin typeface="Calibri Light"/>
                <a:cs typeface="Helvetica"/>
              </a:rPr>
              <a:t>jonathan.b.martin@vanderbilt.edu</a:t>
            </a:r>
          </a:p>
          <a:p>
            <a:r>
              <a:rPr lang="en-US" altLang="en-US" sz="3200">
                <a:latin typeface="Calibri Light"/>
                <a:cs typeface="Helvetica"/>
              </a:rPr>
              <a:t>tahsin.reasat@vanderbilt.edu</a:t>
            </a:r>
          </a:p>
          <a:p>
            <a:endParaRPr lang="en-US" altLang="en-US" sz="3200">
              <a:latin typeface="Calibri Light"/>
              <a:cs typeface="Helvetica"/>
            </a:endParaRPr>
          </a:p>
          <a:p>
            <a:r>
              <a:rPr lang="en-US" altLang="en-US" sz="3200">
                <a:latin typeface="Calibri Light"/>
                <a:cs typeface="Helvetica"/>
              </a:rPr>
              <a:t>B0104 VUIIS</a:t>
            </a:r>
          </a:p>
          <a:p>
            <a:r>
              <a:rPr lang="en-US" altLang="en-US" sz="3200">
                <a:latin typeface="Calibri Light"/>
                <a:cs typeface="Helvetica"/>
              </a:rPr>
              <a:t>1161 21st Ave S</a:t>
            </a:r>
          </a:p>
          <a:p>
            <a:r>
              <a:rPr lang="en-US" altLang="en-US" sz="3200">
                <a:latin typeface="Calibri Light"/>
                <a:cs typeface="Helvetica"/>
              </a:rPr>
              <a:t>Nashville, TN 37232</a:t>
            </a:r>
          </a:p>
          <a:p>
            <a:endParaRPr lang="en-US" altLang="en-US" sz="3200">
              <a:latin typeface="Calibri Light"/>
              <a:cs typeface="Helvetica"/>
            </a:endParaRPr>
          </a:p>
        </p:txBody>
      </p:sp>
      <p:sp>
        <p:nvSpPr>
          <p:cNvPr id="32" name="AutoShape 8">
            <a:extLst>
              <a:ext uri="{FF2B5EF4-FFF2-40B4-BE49-F238E27FC236}">
                <a16:creationId xmlns:a16="http://schemas.microsoft.com/office/drawing/2014/main" id="{842F9C52-435F-4EFF-8139-14148B0B5BB0}"/>
              </a:ext>
            </a:extLst>
          </p:cNvPr>
          <p:cNvSpPr>
            <a:spLocks noChangeArrowheads="1"/>
          </p:cNvSpPr>
          <p:nvPr/>
        </p:nvSpPr>
        <p:spPr bwMode="auto">
          <a:xfrm>
            <a:off x="31088429" y="4225925"/>
            <a:ext cx="12396371" cy="17850710"/>
          </a:xfrm>
          <a:prstGeom prst="roundRect">
            <a:avLst>
              <a:gd name="adj" fmla="val 3315"/>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eaLnBrk="1" hangingPunct="1">
              <a:defRPr/>
            </a:pPr>
            <a:endParaRPr lang="en-US" sz="5973">
              <a:latin typeface="Times" pitchFamily="1" charset="0"/>
            </a:endParaRPr>
          </a:p>
        </p:txBody>
      </p:sp>
      <p:sp>
        <p:nvSpPr>
          <p:cNvPr id="33" name="TextBox 32">
            <a:extLst>
              <a:ext uri="{FF2B5EF4-FFF2-40B4-BE49-F238E27FC236}">
                <a16:creationId xmlns:a16="http://schemas.microsoft.com/office/drawing/2014/main" id="{4D7C7E1E-2EA9-46F2-AAD2-B864E7401A16}"/>
              </a:ext>
            </a:extLst>
          </p:cNvPr>
          <p:cNvSpPr txBox="1"/>
          <p:nvPr/>
        </p:nvSpPr>
        <p:spPr>
          <a:xfrm>
            <a:off x="31435040" y="4562475"/>
            <a:ext cx="11784013" cy="923925"/>
          </a:xfrm>
          <a:prstGeom prst="rect">
            <a:avLst/>
          </a:prstGeom>
          <a:solidFill>
            <a:srgbClr val="B8943C"/>
          </a:solidFill>
          <a:ln w="2857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anchor="t">
            <a:spAutoFit/>
          </a:bodyPr>
          <a:lstStyle/>
          <a:p>
            <a:pPr algn="ctr" eaLnBrk="1" hangingPunct="1">
              <a:defRPr/>
            </a:pPr>
            <a:r>
              <a:rPr lang="en-US" sz="5400" b="1">
                <a:latin typeface="Calibri Light"/>
                <a:cs typeface="Times New Roman"/>
              </a:rPr>
              <a:t>RESULTS</a:t>
            </a:r>
          </a:p>
        </p:txBody>
      </p:sp>
      <p:sp>
        <p:nvSpPr>
          <p:cNvPr id="48" name="AutoShape 4">
            <a:extLst>
              <a:ext uri="{FF2B5EF4-FFF2-40B4-BE49-F238E27FC236}">
                <a16:creationId xmlns:a16="http://schemas.microsoft.com/office/drawing/2014/main" id="{E2759CCA-79FC-465E-8C39-B8DEB7F76CBF}"/>
              </a:ext>
            </a:extLst>
          </p:cNvPr>
          <p:cNvSpPr>
            <a:spLocks noChangeArrowheads="1"/>
          </p:cNvSpPr>
          <p:nvPr/>
        </p:nvSpPr>
        <p:spPr bwMode="auto">
          <a:xfrm>
            <a:off x="440905" y="25525735"/>
            <a:ext cx="15494000" cy="6930286"/>
          </a:xfrm>
          <a:prstGeom prst="roundRect">
            <a:avLst>
              <a:gd name="adj" fmla="val 3315"/>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eaLnBrk="1" hangingPunct="1">
              <a:defRPr/>
            </a:pPr>
            <a:endParaRPr lang="en-US" sz="5973">
              <a:latin typeface="Times" pitchFamily="1" charset="0"/>
            </a:endParaRPr>
          </a:p>
        </p:txBody>
      </p:sp>
      <p:sp>
        <p:nvSpPr>
          <p:cNvPr id="49" name="TextBox 48">
            <a:extLst>
              <a:ext uri="{FF2B5EF4-FFF2-40B4-BE49-F238E27FC236}">
                <a16:creationId xmlns:a16="http://schemas.microsoft.com/office/drawing/2014/main" id="{A80CC313-4832-408A-AF3C-74128B10AA4E}"/>
              </a:ext>
            </a:extLst>
          </p:cNvPr>
          <p:cNvSpPr txBox="1"/>
          <p:nvPr/>
        </p:nvSpPr>
        <p:spPr>
          <a:xfrm>
            <a:off x="881812" y="25868336"/>
            <a:ext cx="14527213" cy="923925"/>
          </a:xfrm>
          <a:prstGeom prst="rect">
            <a:avLst/>
          </a:prstGeom>
          <a:solidFill>
            <a:srgbClr val="B8943C"/>
          </a:solidFill>
          <a:ln w="2857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anchor="t">
            <a:spAutoFit/>
          </a:bodyPr>
          <a:lstStyle/>
          <a:p>
            <a:pPr algn="ctr" eaLnBrk="1" hangingPunct="1">
              <a:defRPr/>
            </a:pPr>
            <a:r>
              <a:rPr lang="en-US" sz="5400" b="1">
                <a:latin typeface="Calibri Light"/>
                <a:cs typeface="Times"/>
              </a:rPr>
              <a:t>METHODS: Dataset</a:t>
            </a:r>
          </a:p>
        </p:txBody>
      </p:sp>
      <p:pic>
        <p:nvPicPr>
          <p:cNvPr id="3131" name="Picture 5">
            <a:extLst>
              <a:ext uri="{FF2B5EF4-FFF2-40B4-BE49-F238E27FC236}">
                <a16:creationId xmlns:a16="http://schemas.microsoft.com/office/drawing/2014/main" id="{77F99408-2280-40F2-A47E-2CC7843985CD}"/>
              </a:ext>
            </a:extLst>
          </p:cNvPr>
          <p:cNvPicPr>
            <a:picLocks noChangeAspect="1"/>
          </p:cNvPicPr>
          <p:nvPr/>
        </p:nvPicPr>
        <p:blipFill>
          <a:blip r:embed="rId4">
            <a:extLst>
              <a:ext uri="{28A0092B-C50C-407E-A947-70E740481C1C}">
                <a14:useLocalDpi xmlns:a14="http://schemas.microsoft.com/office/drawing/2010/main" val="0"/>
              </a:ext>
            </a:extLst>
          </a:blip>
          <a:srcRect l="15765" t="15630" r="13820" b="11304"/>
          <a:stretch>
            <a:fillRect/>
          </a:stretch>
        </p:blipFill>
        <p:spPr bwMode="auto">
          <a:xfrm>
            <a:off x="213786" y="267002"/>
            <a:ext cx="2732617" cy="3426883"/>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2" descr="A picture containing cable, connector, whisk&#10;&#10;Description generated with high confidence">
            <a:extLst>
              <a:ext uri="{FF2B5EF4-FFF2-40B4-BE49-F238E27FC236}">
                <a16:creationId xmlns:a16="http://schemas.microsoft.com/office/drawing/2014/main" id="{358C76B3-A99D-4821-815C-138697964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2800" y="304800"/>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6" name="TextBox 3">
            <a:extLst>
              <a:ext uri="{FF2B5EF4-FFF2-40B4-BE49-F238E27FC236}">
                <a16:creationId xmlns:a16="http://schemas.microsoft.com/office/drawing/2014/main" id="{AC2BA513-5D0F-4E37-9B2F-2C0A848B3B56}"/>
              </a:ext>
            </a:extLst>
          </p:cNvPr>
          <p:cNvSpPr txBox="1">
            <a:spLocks noChangeArrowheads="1"/>
          </p:cNvSpPr>
          <p:nvPr/>
        </p:nvSpPr>
        <p:spPr bwMode="auto">
          <a:xfrm>
            <a:off x="36037838" y="2428875"/>
            <a:ext cx="74469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panose="02020603050405020304" pitchFamily="18" charset="0"/>
              </a:defRPr>
            </a:lvl1pPr>
            <a:lvl2pPr marL="742950" indent="-285750">
              <a:defRPr sz="3200">
                <a:solidFill>
                  <a:schemeClr val="tx1"/>
                </a:solidFill>
                <a:latin typeface="Times" panose="02020603050405020304" pitchFamily="18" charset="0"/>
              </a:defRPr>
            </a:lvl2pPr>
            <a:lvl3pPr marL="1143000" indent="-228600">
              <a:defRPr sz="3200">
                <a:solidFill>
                  <a:schemeClr val="tx1"/>
                </a:solidFill>
                <a:latin typeface="Times" panose="02020603050405020304" pitchFamily="18" charset="0"/>
              </a:defRPr>
            </a:lvl3pPr>
            <a:lvl4pPr marL="1600200" indent="-228600">
              <a:defRPr sz="3200">
                <a:solidFill>
                  <a:schemeClr val="tx1"/>
                </a:solidFill>
                <a:latin typeface="Times" panose="02020603050405020304" pitchFamily="18" charset="0"/>
              </a:defRPr>
            </a:lvl4pPr>
            <a:lvl5pPr marL="2057400" indent="-228600">
              <a:defRPr sz="3200">
                <a:solidFill>
                  <a:schemeClr val="tx1"/>
                </a:solidFill>
                <a:latin typeface="Times" panose="02020603050405020304" pitchFamily="18" charset="0"/>
              </a:defRPr>
            </a:lvl5pPr>
            <a:lvl6pPr marL="2514600" indent="-228600" eaLnBrk="0" fontAlgn="base" hangingPunct="0">
              <a:spcBef>
                <a:spcPct val="0"/>
              </a:spcBef>
              <a:spcAft>
                <a:spcPct val="0"/>
              </a:spcAft>
              <a:defRPr sz="3200">
                <a:solidFill>
                  <a:schemeClr val="tx1"/>
                </a:solidFill>
                <a:latin typeface="Times" panose="02020603050405020304" pitchFamily="18" charset="0"/>
              </a:defRPr>
            </a:lvl6pPr>
            <a:lvl7pPr marL="2971800" indent="-228600" eaLnBrk="0" fontAlgn="base" hangingPunct="0">
              <a:spcBef>
                <a:spcPct val="0"/>
              </a:spcBef>
              <a:spcAft>
                <a:spcPct val="0"/>
              </a:spcAft>
              <a:defRPr sz="3200">
                <a:solidFill>
                  <a:schemeClr val="tx1"/>
                </a:solidFill>
                <a:latin typeface="Times" panose="02020603050405020304" pitchFamily="18" charset="0"/>
              </a:defRPr>
            </a:lvl7pPr>
            <a:lvl8pPr marL="3429000" indent="-228600" eaLnBrk="0" fontAlgn="base" hangingPunct="0">
              <a:spcBef>
                <a:spcPct val="0"/>
              </a:spcBef>
              <a:spcAft>
                <a:spcPct val="0"/>
              </a:spcAft>
              <a:defRPr sz="3200">
                <a:solidFill>
                  <a:schemeClr val="tx1"/>
                </a:solidFill>
                <a:latin typeface="Times" panose="02020603050405020304" pitchFamily="18" charset="0"/>
              </a:defRPr>
            </a:lvl8pPr>
            <a:lvl9pPr marL="3886200" indent="-228600" eaLnBrk="0" fontAlgn="base" hangingPunct="0">
              <a:spcBef>
                <a:spcPct val="0"/>
              </a:spcBef>
              <a:spcAft>
                <a:spcPct val="0"/>
              </a:spcAft>
              <a:defRPr sz="3200">
                <a:solidFill>
                  <a:schemeClr val="tx1"/>
                </a:solidFill>
                <a:latin typeface="Times" panose="02020603050405020304" pitchFamily="18" charset="0"/>
              </a:defRPr>
            </a:lvl9pPr>
          </a:lstStyle>
          <a:p>
            <a:pPr algn="r">
              <a:defRPr/>
            </a:pPr>
            <a:r>
              <a:rPr lang="en-US" altLang="en-US" sz="4267">
                <a:solidFill>
                  <a:srgbClr val="444D5F"/>
                </a:solidFill>
              </a:rPr>
              <a:t>Vanderbilt University Institute of</a:t>
            </a:r>
            <a:br>
              <a:rPr lang="en-US" altLang="en-US" sz="4267">
                <a:solidFill>
                  <a:srgbClr val="444D5F"/>
                </a:solidFill>
              </a:rPr>
            </a:br>
            <a:r>
              <a:rPr lang="en-US" altLang="en-US" sz="4267">
                <a:solidFill>
                  <a:srgbClr val="444D5F"/>
                </a:solidFill>
              </a:rPr>
              <a:t>Imaging Science</a:t>
            </a:r>
          </a:p>
        </p:txBody>
      </p:sp>
      <p:sp>
        <p:nvSpPr>
          <p:cNvPr id="68" name="AutoShape 4">
            <a:extLst>
              <a:ext uri="{FF2B5EF4-FFF2-40B4-BE49-F238E27FC236}">
                <a16:creationId xmlns:a16="http://schemas.microsoft.com/office/drawing/2014/main" id="{AFC629F7-9EF7-41EC-9EB7-C5850925CF5D}"/>
              </a:ext>
            </a:extLst>
          </p:cNvPr>
          <p:cNvSpPr>
            <a:spLocks noChangeArrowheads="1"/>
          </p:cNvSpPr>
          <p:nvPr/>
        </p:nvSpPr>
        <p:spPr bwMode="auto">
          <a:xfrm>
            <a:off x="31150928" y="22465743"/>
            <a:ext cx="12347575" cy="4428911"/>
          </a:xfrm>
          <a:prstGeom prst="roundRect">
            <a:avLst>
              <a:gd name="adj" fmla="val 3315"/>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eaLnBrk="1" hangingPunct="1">
              <a:defRPr/>
            </a:pPr>
            <a:endParaRPr lang="en-US" sz="5973">
              <a:latin typeface="Times" pitchFamily="1" charset="0"/>
            </a:endParaRPr>
          </a:p>
        </p:txBody>
      </p:sp>
      <p:sp>
        <p:nvSpPr>
          <p:cNvPr id="70" name="TextBox 69">
            <a:extLst>
              <a:ext uri="{FF2B5EF4-FFF2-40B4-BE49-F238E27FC236}">
                <a16:creationId xmlns:a16="http://schemas.microsoft.com/office/drawing/2014/main" id="{7958EC5E-30E7-4A2B-BBBD-9958C4ADB11B}"/>
              </a:ext>
            </a:extLst>
          </p:cNvPr>
          <p:cNvSpPr txBox="1"/>
          <p:nvPr/>
        </p:nvSpPr>
        <p:spPr>
          <a:xfrm>
            <a:off x="31496000" y="22791854"/>
            <a:ext cx="11784013" cy="923925"/>
          </a:xfrm>
          <a:prstGeom prst="rect">
            <a:avLst/>
          </a:prstGeom>
          <a:solidFill>
            <a:srgbClr val="B8943C"/>
          </a:solidFill>
          <a:ln w="2857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anchor="t">
            <a:spAutoFit/>
          </a:bodyPr>
          <a:lstStyle/>
          <a:p>
            <a:pPr algn="ctr" eaLnBrk="1" hangingPunct="1">
              <a:defRPr/>
            </a:pPr>
            <a:r>
              <a:rPr lang="en-US" sz="5400" b="1">
                <a:latin typeface="Calibri Light"/>
                <a:cs typeface="Times New Roman"/>
              </a:rPr>
              <a:t>LITERATURE CITED</a:t>
            </a:r>
          </a:p>
        </p:txBody>
      </p:sp>
      <p:sp>
        <p:nvSpPr>
          <p:cNvPr id="2" name="TextBox 21">
            <a:extLst>
              <a:ext uri="{FF2B5EF4-FFF2-40B4-BE49-F238E27FC236}">
                <a16:creationId xmlns:a16="http://schemas.microsoft.com/office/drawing/2014/main" id="{B629879E-AA5B-4878-B9BF-4EA4F7966B4C}"/>
              </a:ext>
            </a:extLst>
          </p:cNvPr>
          <p:cNvSpPr txBox="1">
            <a:spLocks noChangeArrowheads="1"/>
          </p:cNvSpPr>
          <p:nvPr/>
        </p:nvSpPr>
        <p:spPr bwMode="auto">
          <a:xfrm>
            <a:off x="31496000" y="23800173"/>
            <a:ext cx="11580813" cy="297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406400" indent="-406400">
              <a:defRPr sz="4400">
                <a:solidFill>
                  <a:schemeClr val="tx1"/>
                </a:solidFill>
                <a:latin typeface="Times" panose="02020603050405020304" pitchFamily="18" charset="0"/>
              </a:defRPr>
            </a:lvl1pPr>
            <a:lvl2pPr marL="742950" indent="-285750">
              <a:defRPr sz="4400">
                <a:solidFill>
                  <a:schemeClr val="tx1"/>
                </a:solidFill>
                <a:latin typeface="Times" panose="02020603050405020304" pitchFamily="18" charset="0"/>
              </a:defRPr>
            </a:lvl2pPr>
            <a:lvl3pPr marL="1143000" indent="-228600">
              <a:defRPr sz="4400">
                <a:solidFill>
                  <a:schemeClr val="tx1"/>
                </a:solidFill>
                <a:latin typeface="Times" panose="02020603050405020304" pitchFamily="18" charset="0"/>
              </a:defRPr>
            </a:lvl3pPr>
            <a:lvl4pPr marL="1600200" indent="-228600">
              <a:defRPr sz="4400">
                <a:solidFill>
                  <a:schemeClr val="tx1"/>
                </a:solidFill>
                <a:latin typeface="Times" panose="02020603050405020304" pitchFamily="18" charset="0"/>
              </a:defRPr>
            </a:lvl4pPr>
            <a:lvl5pPr marL="2057400" indent="-228600">
              <a:defRPr sz="4400">
                <a:solidFill>
                  <a:schemeClr val="tx1"/>
                </a:solidFill>
                <a:latin typeface="Times" panose="02020603050405020304" pitchFamily="18" charset="0"/>
              </a:defRPr>
            </a:lvl5pPr>
            <a:lvl6pPr marL="2514600" indent="-228600" eaLnBrk="0" fontAlgn="base" hangingPunct="0">
              <a:spcBef>
                <a:spcPct val="0"/>
              </a:spcBef>
              <a:spcAft>
                <a:spcPct val="0"/>
              </a:spcAft>
              <a:defRPr sz="4400">
                <a:solidFill>
                  <a:schemeClr val="tx1"/>
                </a:solidFill>
                <a:latin typeface="Times" panose="02020603050405020304" pitchFamily="18" charset="0"/>
              </a:defRPr>
            </a:lvl6pPr>
            <a:lvl7pPr marL="2971800" indent="-228600" eaLnBrk="0" fontAlgn="base" hangingPunct="0">
              <a:spcBef>
                <a:spcPct val="0"/>
              </a:spcBef>
              <a:spcAft>
                <a:spcPct val="0"/>
              </a:spcAft>
              <a:defRPr sz="4400">
                <a:solidFill>
                  <a:schemeClr val="tx1"/>
                </a:solidFill>
                <a:latin typeface="Times" panose="02020603050405020304" pitchFamily="18" charset="0"/>
              </a:defRPr>
            </a:lvl7pPr>
            <a:lvl8pPr marL="3429000" indent="-228600" eaLnBrk="0" fontAlgn="base" hangingPunct="0">
              <a:spcBef>
                <a:spcPct val="0"/>
              </a:spcBef>
              <a:spcAft>
                <a:spcPct val="0"/>
              </a:spcAft>
              <a:defRPr sz="4400">
                <a:solidFill>
                  <a:schemeClr val="tx1"/>
                </a:solidFill>
                <a:latin typeface="Times" panose="02020603050405020304" pitchFamily="18" charset="0"/>
              </a:defRPr>
            </a:lvl8pPr>
            <a:lvl9pPr marL="3886200" indent="-228600" eaLnBrk="0" fontAlgn="base" hangingPunct="0">
              <a:spcBef>
                <a:spcPct val="0"/>
              </a:spcBef>
              <a:spcAft>
                <a:spcPct val="0"/>
              </a:spcAft>
              <a:defRPr sz="4400">
                <a:solidFill>
                  <a:schemeClr val="tx1"/>
                </a:solidFill>
                <a:latin typeface="Times" panose="02020603050405020304" pitchFamily="18" charset="0"/>
              </a:defRPr>
            </a:lvl9pPr>
          </a:lstStyle>
          <a:p>
            <a:pPr>
              <a:lnSpc>
                <a:spcPct val="107000"/>
              </a:lnSpc>
              <a:spcAft>
                <a:spcPts val="1063"/>
              </a:spcAft>
            </a:pPr>
            <a:r>
              <a:rPr lang="en-US" altLang="en-US" sz="3200">
                <a:latin typeface="Calibri Light"/>
                <a:ea typeface="Calibri" panose="020F0502020204030204" pitchFamily="34" charset="0"/>
                <a:cs typeface="Arial"/>
              </a:rPr>
              <a:t>[1] D. Nie et al “Medical Image Synthesis with Deep Convolutional Adversarial Networks.” 2018</a:t>
            </a:r>
          </a:p>
          <a:p>
            <a:pPr>
              <a:lnSpc>
                <a:spcPct val="107000"/>
              </a:lnSpc>
              <a:spcAft>
                <a:spcPts val="1063"/>
              </a:spcAft>
            </a:pPr>
            <a:r>
              <a:rPr lang="en-US" altLang="en-US" sz="3200">
                <a:latin typeface="Calibri Light"/>
                <a:ea typeface="Calibri" panose="020F0502020204030204" pitchFamily="34" charset="0"/>
                <a:cs typeface="Arial"/>
              </a:rPr>
              <a:t>[2] Y. Han et al “k-Space Deep Learning for Accelerated MRI.” 2018</a:t>
            </a:r>
          </a:p>
          <a:p>
            <a:pPr>
              <a:lnSpc>
                <a:spcPct val="107000"/>
              </a:lnSpc>
              <a:spcAft>
                <a:spcPts val="1063"/>
              </a:spcAft>
            </a:pPr>
            <a:r>
              <a:rPr lang="en-US" altLang="en-US" sz="3200">
                <a:latin typeface="Calibri Light"/>
                <a:ea typeface="Calibri" panose="020F0502020204030204" pitchFamily="34" charset="0"/>
                <a:cs typeface="Arial"/>
              </a:rPr>
              <a:t>[3] </a:t>
            </a:r>
            <a:r>
              <a:rPr lang="en-US" sz="3200">
                <a:latin typeface="Calibri Light"/>
                <a:ea typeface="Calibri" panose="020F0502020204030204" pitchFamily="34" charset="0"/>
                <a:cs typeface="Calibri Light"/>
              </a:rPr>
              <a:t>O. </a:t>
            </a:r>
            <a:r>
              <a:rPr lang="en-US" sz="3200" err="1">
                <a:latin typeface="Calibri Light"/>
                <a:ea typeface="Calibri" panose="020F0502020204030204" pitchFamily="34" charset="0"/>
                <a:cs typeface="Calibri Light"/>
              </a:rPr>
              <a:t>Ronneberger</a:t>
            </a:r>
            <a:r>
              <a:rPr lang="en-US" sz="3200">
                <a:latin typeface="Calibri Light"/>
                <a:ea typeface="Calibri" panose="020F0502020204030204" pitchFamily="34" charset="0"/>
                <a:cs typeface="Calibri Light"/>
              </a:rPr>
              <a:t>, P. Fischer, and T. Brox, “U-Net: Convolutional Networks for Biomedical Image Segmentation,” May 2015.</a:t>
            </a:r>
            <a:endParaRPr lang="en-US" altLang="en-US" sz="3200">
              <a:latin typeface="Calibri Light"/>
              <a:ea typeface="Calibri" panose="020F0502020204030204" pitchFamily="34" charset="0"/>
              <a:cs typeface="Calibri Light"/>
            </a:endParaRPr>
          </a:p>
        </p:txBody>
      </p:sp>
      <p:sp>
        <p:nvSpPr>
          <p:cNvPr id="3098" name="TextBox 47">
            <a:extLst>
              <a:ext uri="{FF2B5EF4-FFF2-40B4-BE49-F238E27FC236}">
                <a16:creationId xmlns:a16="http://schemas.microsoft.com/office/drawing/2014/main" id="{0764629C-60C2-47DF-9C65-F1EE041ED899}"/>
              </a:ext>
            </a:extLst>
          </p:cNvPr>
          <p:cNvSpPr txBox="1">
            <a:spLocks noChangeArrowheads="1"/>
          </p:cNvSpPr>
          <p:nvPr/>
        </p:nvSpPr>
        <p:spPr bwMode="auto">
          <a:xfrm>
            <a:off x="1017588" y="16132121"/>
            <a:ext cx="5987063" cy="846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marL="285750" indent="-285750">
              <a:defRPr sz="4400">
                <a:solidFill>
                  <a:schemeClr val="tx1"/>
                </a:solidFill>
                <a:latin typeface="Times" panose="02020603050405020304" pitchFamily="18" charset="0"/>
              </a:defRPr>
            </a:lvl1pPr>
            <a:lvl2pPr marL="742950" indent="-285750">
              <a:defRPr sz="4400">
                <a:solidFill>
                  <a:schemeClr val="tx1"/>
                </a:solidFill>
                <a:latin typeface="Times" panose="02020603050405020304" pitchFamily="18" charset="0"/>
              </a:defRPr>
            </a:lvl2pPr>
            <a:lvl3pPr marL="1143000" indent="-228600">
              <a:defRPr sz="4400">
                <a:solidFill>
                  <a:schemeClr val="tx1"/>
                </a:solidFill>
                <a:latin typeface="Times" panose="02020603050405020304" pitchFamily="18" charset="0"/>
              </a:defRPr>
            </a:lvl3pPr>
            <a:lvl4pPr marL="1600200" indent="-228600">
              <a:defRPr sz="4400">
                <a:solidFill>
                  <a:schemeClr val="tx1"/>
                </a:solidFill>
                <a:latin typeface="Times" panose="02020603050405020304" pitchFamily="18" charset="0"/>
              </a:defRPr>
            </a:lvl4pPr>
            <a:lvl5pPr marL="2057400" indent="-228600">
              <a:defRPr sz="4400">
                <a:solidFill>
                  <a:schemeClr val="tx1"/>
                </a:solidFill>
                <a:latin typeface="Times" panose="02020603050405020304" pitchFamily="18" charset="0"/>
              </a:defRPr>
            </a:lvl5pPr>
            <a:lvl6pPr marL="2514600" indent="-228600" eaLnBrk="0" fontAlgn="base" hangingPunct="0">
              <a:spcBef>
                <a:spcPct val="0"/>
              </a:spcBef>
              <a:spcAft>
                <a:spcPct val="0"/>
              </a:spcAft>
              <a:defRPr sz="4400">
                <a:solidFill>
                  <a:schemeClr val="tx1"/>
                </a:solidFill>
                <a:latin typeface="Times" panose="02020603050405020304" pitchFamily="18" charset="0"/>
              </a:defRPr>
            </a:lvl6pPr>
            <a:lvl7pPr marL="2971800" indent="-228600" eaLnBrk="0" fontAlgn="base" hangingPunct="0">
              <a:spcBef>
                <a:spcPct val="0"/>
              </a:spcBef>
              <a:spcAft>
                <a:spcPct val="0"/>
              </a:spcAft>
              <a:defRPr sz="4400">
                <a:solidFill>
                  <a:schemeClr val="tx1"/>
                </a:solidFill>
                <a:latin typeface="Times" panose="02020603050405020304" pitchFamily="18" charset="0"/>
              </a:defRPr>
            </a:lvl7pPr>
            <a:lvl8pPr marL="3429000" indent="-228600" eaLnBrk="0" fontAlgn="base" hangingPunct="0">
              <a:spcBef>
                <a:spcPct val="0"/>
              </a:spcBef>
              <a:spcAft>
                <a:spcPct val="0"/>
              </a:spcAft>
              <a:defRPr sz="4400">
                <a:solidFill>
                  <a:schemeClr val="tx1"/>
                </a:solidFill>
                <a:latin typeface="Times" panose="02020603050405020304" pitchFamily="18" charset="0"/>
              </a:defRPr>
            </a:lvl8pPr>
            <a:lvl9pPr marL="3886200" indent="-228600" eaLnBrk="0" fontAlgn="base" hangingPunct="0">
              <a:spcBef>
                <a:spcPct val="0"/>
              </a:spcBef>
              <a:spcAft>
                <a:spcPct val="0"/>
              </a:spcAft>
              <a:defRPr sz="4400">
                <a:solidFill>
                  <a:schemeClr val="tx1"/>
                </a:solidFill>
                <a:latin typeface="Times" panose="02020603050405020304" pitchFamily="18" charset="0"/>
              </a:defRPr>
            </a:lvl9pPr>
          </a:lstStyle>
          <a:p>
            <a:pPr marL="457200" indent="-457200" algn="just" eaLnBrk="1" hangingPunct="1">
              <a:buFont typeface="Arial"/>
              <a:buChar char="•"/>
            </a:pPr>
            <a:r>
              <a:rPr lang="en-US" altLang="en-US" sz="3400">
                <a:latin typeface="Calibri Light"/>
                <a:ea typeface="Helvetica" panose="020B0604020202020204" pitchFamily="34" charset="0"/>
                <a:cs typeface="Helvetica"/>
              </a:rPr>
              <a:t>Our goal is to estimate CT images from MR data and predict whole-brain MR-to-CT mapping. </a:t>
            </a:r>
            <a:endParaRPr lang="en-US" sz="3400">
              <a:latin typeface="Calibri Light"/>
              <a:cs typeface="Times"/>
            </a:endParaRPr>
          </a:p>
          <a:p>
            <a:pPr algn="just" eaLnBrk="1" hangingPunct="1">
              <a:buFont typeface="Arial" panose="020B0604020202020204" pitchFamily="34" charset="0"/>
              <a:buChar char="•"/>
            </a:pPr>
            <a:r>
              <a:rPr lang="en-US" altLang="en-US" sz="3400">
                <a:latin typeface="Calibri Light"/>
                <a:ea typeface="Helvetica" panose="020B0604020202020204" pitchFamily="34" charset="0"/>
                <a:cs typeface="Helvetica"/>
              </a:rPr>
              <a:t>Proven learned synthesis or image reconstruction methods transform directly from </a:t>
            </a:r>
            <a:r>
              <a:rPr lang="en-US" altLang="en-US" sz="3400" b="1">
                <a:solidFill>
                  <a:schemeClr val="accent1">
                    <a:lumMod val="60000"/>
                    <a:lumOff val="40000"/>
                  </a:schemeClr>
                </a:solidFill>
                <a:latin typeface="Calibri Light"/>
                <a:ea typeface="Helvetica" panose="020B0604020202020204" pitchFamily="34" charset="0"/>
                <a:cs typeface="Helvetica"/>
              </a:rPr>
              <a:t>MR images</a:t>
            </a:r>
            <a:r>
              <a:rPr lang="en-US" altLang="en-US" sz="3400">
                <a:latin typeface="Calibri Light"/>
                <a:ea typeface="Helvetica" panose="020B0604020202020204" pitchFamily="34" charset="0"/>
                <a:cs typeface="Helvetica"/>
              </a:rPr>
              <a:t> to </a:t>
            </a:r>
            <a:r>
              <a:rPr lang="en-US" altLang="en-US" sz="3400" b="1">
                <a:solidFill>
                  <a:srgbClr val="FFC000"/>
                </a:solidFill>
                <a:latin typeface="Calibri Light"/>
                <a:ea typeface="Helvetica" panose="020B0604020202020204" pitchFamily="34" charset="0"/>
                <a:cs typeface="Helvetica"/>
              </a:rPr>
              <a:t>CT images </a:t>
            </a:r>
            <a:r>
              <a:rPr lang="en-US" altLang="en-US" sz="3400">
                <a:latin typeface="Calibri Light"/>
                <a:ea typeface="Helvetica" panose="020B0604020202020204" pitchFamily="34" charset="0"/>
                <a:cs typeface="Helvetica"/>
              </a:rPr>
              <a:t>[1], or </a:t>
            </a:r>
            <a:r>
              <a:rPr lang="en-US" altLang="en-US" sz="3400" b="1">
                <a:solidFill>
                  <a:srgbClr val="00B0F0"/>
                </a:solidFill>
                <a:latin typeface="Calibri Light"/>
                <a:ea typeface="Helvetica" panose="020B0604020202020204" pitchFamily="34" charset="0"/>
                <a:cs typeface="Helvetica"/>
              </a:rPr>
              <a:t>MR k-space</a:t>
            </a:r>
            <a:r>
              <a:rPr lang="en-US" altLang="en-US" sz="3400">
                <a:latin typeface="Calibri Light"/>
                <a:ea typeface="Helvetica" panose="020B0604020202020204" pitchFamily="34" charset="0"/>
                <a:cs typeface="Helvetica"/>
              </a:rPr>
              <a:t> to </a:t>
            </a:r>
            <a:r>
              <a:rPr lang="en-US" altLang="en-US" sz="3400" b="1">
                <a:solidFill>
                  <a:srgbClr val="92D050"/>
                </a:solidFill>
                <a:latin typeface="Calibri Light"/>
                <a:ea typeface="Helvetica" panose="020B0604020202020204" pitchFamily="34" charset="0"/>
                <a:cs typeface="Helvetica"/>
              </a:rPr>
              <a:t>CT k-space </a:t>
            </a:r>
            <a:r>
              <a:rPr lang="en-US" altLang="en-US" sz="3400">
                <a:latin typeface="Calibri Light"/>
                <a:ea typeface="Helvetica" panose="020B0604020202020204" pitchFamily="34" charset="0"/>
                <a:cs typeface="Helvetica"/>
              </a:rPr>
              <a:t>[2].</a:t>
            </a:r>
          </a:p>
          <a:p>
            <a:pPr algn="just">
              <a:buFont typeface="Arial" panose="020B0604020202020204" pitchFamily="34" charset="0"/>
              <a:buChar char="•"/>
            </a:pPr>
            <a:r>
              <a:rPr lang="en-US" altLang="en-US" sz="3400" b="1">
                <a:latin typeface="Calibri Light"/>
                <a:ea typeface="Helvetica" panose="020B0604020202020204" pitchFamily="34" charset="0"/>
                <a:cs typeface="Helvetica"/>
              </a:rPr>
              <a:t>We propose</a:t>
            </a:r>
            <a:r>
              <a:rPr lang="en-US" altLang="en-US" sz="3400">
                <a:latin typeface="Calibri Light"/>
                <a:ea typeface="Helvetica" panose="020B0604020202020204" pitchFamily="34" charset="0"/>
                <a:cs typeface="Helvetica"/>
              </a:rPr>
              <a:t> a method wherein the network is trained to transform </a:t>
            </a:r>
            <a:r>
              <a:rPr lang="en-US" sz="3400" b="1">
                <a:solidFill>
                  <a:schemeClr val="accent1">
                    <a:lumMod val="60000"/>
                    <a:lumOff val="40000"/>
                  </a:schemeClr>
                </a:solidFill>
                <a:latin typeface="Calibri Light"/>
                <a:ea typeface="Helvetica" panose="020B0604020202020204" pitchFamily="34" charset="0"/>
                <a:cs typeface="Times New Roman"/>
              </a:rPr>
              <a:t>MR images</a:t>
            </a:r>
            <a:r>
              <a:rPr lang="en-US" sz="3400">
                <a:solidFill>
                  <a:srgbClr val="FF0000"/>
                </a:solidFill>
                <a:latin typeface="Calibri Light"/>
                <a:ea typeface="Helvetica" panose="020B0604020202020204" pitchFamily="34" charset="0"/>
                <a:cs typeface="Times New Roman"/>
              </a:rPr>
              <a:t> </a:t>
            </a:r>
            <a:r>
              <a:rPr lang="en-US" sz="3400">
                <a:latin typeface="Calibri Light"/>
                <a:ea typeface="Helvetica" panose="020B0604020202020204" pitchFamily="34" charset="0"/>
                <a:cs typeface="Times New Roman"/>
              </a:rPr>
              <a:t>to </a:t>
            </a:r>
            <a:r>
              <a:rPr lang="en-US" sz="3400" b="1">
                <a:solidFill>
                  <a:srgbClr val="92D050"/>
                </a:solidFill>
                <a:latin typeface="Calibri Light"/>
                <a:ea typeface="Helvetica" panose="020B0604020202020204" pitchFamily="34" charset="0"/>
                <a:cs typeface="Times New Roman"/>
              </a:rPr>
              <a:t>CT k-space</a:t>
            </a:r>
            <a:r>
              <a:rPr lang="en-US" sz="3400">
                <a:latin typeface="Calibri Light"/>
                <a:ea typeface="Helvetica" panose="020B0604020202020204" pitchFamily="34" charset="0"/>
                <a:cs typeface="Times New Roman"/>
              </a:rPr>
              <a:t>.</a:t>
            </a:r>
          </a:p>
          <a:p>
            <a:pPr algn="just">
              <a:buFont typeface="Arial" panose="020B0604020202020204" pitchFamily="34" charset="0"/>
              <a:buChar char="•"/>
            </a:pPr>
            <a:r>
              <a:rPr lang="en-US" sz="3400">
                <a:latin typeface="Calibri Light"/>
                <a:ea typeface="Helvetica" panose="020B0604020202020204" pitchFamily="34" charset="0"/>
                <a:cs typeface="Times New Roman"/>
              </a:rPr>
              <a:t>We then use the inverse Fourier Transform to move from </a:t>
            </a:r>
            <a:r>
              <a:rPr lang="en-US" sz="3400" b="1">
                <a:solidFill>
                  <a:srgbClr val="92D050"/>
                </a:solidFill>
                <a:latin typeface="Calibri Light"/>
                <a:ea typeface="Helvetica" panose="020B0604020202020204" pitchFamily="34" charset="0"/>
                <a:cs typeface="Times"/>
              </a:rPr>
              <a:t>CT k-space </a:t>
            </a:r>
            <a:r>
              <a:rPr lang="en-US" sz="3400">
                <a:latin typeface="Calibri Light"/>
                <a:ea typeface="Helvetica" panose="020B0604020202020204" pitchFamily="34" charset="0"/>
                <a:cs typeface="Times New Roman"/>
              </a:rPr>
              <a:t>to </a:t>
            </a:r>
            <a:r>
              <a:rPr lang="en-US" sz="3400" b="1">
                <a:solidFill>
                  <a:srgbClr val="FFC000"/>
                </a:solidFill>
                <a:latin typeface="Calibri Light"/>
                <a:ea typeface="Helvetica" panose="020B0604020202020204" pitchFamily="34" charset="0"/>
                <a:cs typeface="Times New Roman"/>
              </a:rPr>
              <a:t>CT images</a:t>
            </a:r>
            <a:r>
              <a:rPr lang="en-US" sz="3400">
                <a:latin typeface="Calibri Light"/>
                <a:ea typeface="Helvetica" panose="020B0604020202020204" pitchFamily="34" charset="0"/>
                <a:cs typeface="Times New Roman"/>
              </a:rPr>
              <a:t>.</a:t>
            </a:r>
          </a:p>
        </p:txBody>
      </p:sp>
      <p:sp>
        <p:nvSpPr>
          <p:cNvPr id="43" name="AutoShape 4">
            <a:extLst>
              <a:ext uri="{FF2B5EF4-FFF2-40B4-BE49-F238E27FC236}">
                <a16:creationId xmlns:a16="http://schemas.microsoft.com/office/drawing/2014/main" id="{BFE11711-B771-4076-A15B-E99776E54F4C}"/>
              </a:ext>
            </a:extLst>
          </p:cNvPr>
          <p:cNvSpPr>
            <a:spLocks noChangeArrowheads="1"/>
          </p:cNvSpPr>
          <p:nvPr/>
        </p:nvSpPr>
        <p:spPr bwMode="auto">
          <a:xfrm>
            <a:off x="16282988" y="4225925"/>
            <a:ext cx="14438312" cy="15951835"/>
          </a:xfrm>
          <a:prstGeom prst="roundRect">
            <a:avLst>
              <a:gd name="adj" fmla="val 3315"/>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eaLnBrk="1" hangingPunct="1">
              <a:defRPr/>
            </a:pPr>
            <a:endParaRPr lang="en-US" sz="5973">
              <a:latin typeface="Times" pitchFamily="1" charset="0"/>
            </a:endParaRPr>
          </a:p>
        </p:txBody>
      </p:sp>
      <p:sp>
        <p:nvSpPr>
          <p:cNvPr id="44" name="TextBox 43">
            <a:extLst>
              <a:ext uri="{FF2B5EF4-FFF2-40B4-BE49-F238E27FC236}">
                <a16:creationId xmlns:a16="http://schemas.microsoft.com/office/drawing/2014/main" id="{FBE7632F-A6F1-4761-A680-34664904A96A}"/>
              </a:ext>
            </a:extLst>
          </p:cNvPr>
          <p:cNvSpPr txBox="1"/>
          <p:nvPr/>
        </p:nvSpPr>
        <p:spPr>
          <a:xfrm>
            <a:off x="16662400" y="4562475"/>
            <a:ext cx="13614400" cy="923925"/>
          </a:xfrm>
          <a:prstGeom prst="rect">
            <a:avLst/>
          </a:prstGeom>
          <a:solidFill>
            <a:srgbClr val="B8943C"/>
          </a:solidFill>
          <a:ln w="2857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anchor="t">
            <a:spAutoFit/>
          </a:bodyPr>
          <a:lstStyle/>
          <a:p>
            <a:pPr algn="ctr" eaLnBrk="1" hangingPunct="1">
              <a:defRPr/>
            </a:pPr>
            <a:r>
              <a:rPr lang="en-US" sz="5400" b="1">
                <a:latin typeface="Calibri Light"/>
                <a:cs typeface="Times"/>
              </a:rPr>
              <a:t>METHODS: Pre-processing</a:t>
            </a:r>
          </a:p>
        </p:txBody>
      </p:sp>
      <p:sp>
        <p:nvSpPr>
          <p:cNvPr id="3110" name="TextBox 47">
            <a:extLst>
              <a:ext uri="{FF2B5EF4-FFF2-40B4-BE49-F238E27FC236}">
                <a16:creationId xmlns:a16="http://schemas.microsoft.com/office/drawing/2014/main" id="{812EF959-9E59-456F-931F-1CD718FF3876}"/>
              </a:ext>
            </a:extLst>
          </p:cNvPr>
          <p:cNvSpPr txBox="1">
            <a:spLocks noChangeArrowheads="1"/>
          </p:cNvSpPr>
          <p:nvPr/>
        </p:nvSpPr>
        <p:spPr bwMode="auto">
          <a:xfrm>
            <a:off x="16637000" y="9906000"/>
            <a:ext cx="13614400" cy="1003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sz="4400">
                <a:solidFill>
                  <a:schemeClr val="tx1"/>
                </a:solidFill>
                <a:latin typeface="Times" panose="02020603050405020304" pitchFamily="18" charset="0"/>
              </a:defRPr>
            </a:lvl1pPr>
            <a:lvl2pPr marL="742950" indent="-285750">
              <a:defRPr sz="4400">
                <a:solidFill>
                  <a:schemeClr val="tx1"/>
                </a:solidFill>
                <a:latin typeface="Times" panose="02020603050405020304" pitchFamily="18" charset="0"/>
              </a:defRPr>
            </a:lvl2pPr>
            <a:lvl3pPr marL="1143000" indent="-228600">
              <a:defRPr sz="4400">
                <a:solidFill>
                  <a:schemeClr val="tx1"/>
                </a:solidFill>
                <a:latin typeface="Times" panose="02020603050405020304" pitchFamily="18" charset="0"/>
              </a:defRPr>
            </a:lvl3pPr>
            <a:lvl4pPr marL="1600200" indent="-228600">
              <a:defRPr sz="4400">
                <a:solidFill>
                  <a:schemeClr val="tx1"/>
                </a:solidFill>
                <a:latin typeface="Times" panose="02020603050405020304" pitchFamily="18" charset="0"/>
              </a:defRPr>
            </a:lvl4pPr>
            <a:lvl5pPr marL="2057400" indent="-228600">
              <a:defRPr sz="4400">
                <a:solidFill>
                  <a:schemeClr val="tx1"/>
                </a:solidFill>
                <a:latin typeface="Times" panose="02020603050405020304" pitchFamily="18" charset="0"/>
              </a:defRPr>
            </a:lvl5pPr>
            <a:lvl6pPr marL="2514600" indent="-228600" eaLnBrk="0" fontAlgn="base" hangingPunct="0">
              <a:spcBef>
                <a:spcPct val="0"/>
              </a:spcBef>
              <a:spcAft>
                <a:spcPct val="0"/>
              </a:spcAft>
              <a:defRPr sz="4400">
                <a:solidFill>
                  <a:schemeClr val="tx1"/>
                </a:solidFill>
                <a:latin typeface="Times" panose="02020603050405020304" pitchFamily="18" charset="0"/>
              </a:defRPr>
            </a:lvl6pPr>
            <a:lvl7pPr marL="2971800" indent="-228600" eaLnBrk="0" fontAlgn="base" hangingPunct="0">
              <a:spcBef>
                <a:spcPct val="0"/>
              </a:spcBef>
              <a:spcAft>
                <a:spcPct val="0"/>
              </a:spcAft>
              <a:defRPr sz="4400">
                <a:solidFill>
                  <a:schemeClr val="tx1"/>
                </a:solidFill>
                <a:latin typeface="Times" panose="02020603050405020304" pitchFamily="18" charset="0"/>
              </a:defRPr>
            </a:lvl7pPr>
            <a:lvl8pPr marL="3429000" indent="-228600" eaLnBrk="0" fontAlgn="base" hangingPunct="0">
              <a:spcBef>
                <a:spcPct val="0"/>
              </a:spcBef>
              <a:spcAft>
                <a:spcPct val="0"/>
              </a:spcAft>
              <a:defRPr sz="4400">
                <a:solidFill>
                  <a:schemeClr val="tx1"/>
                </a:solidFill>
                <a:latin typeface="Times" panose="02020603050405020304" pitchFamily="18" charset="0"/>
              </a:defRPr>
            </a:lvl8pPr>
            <a:lvl9pPr marL="3886200" indent="-228600" eaLnBrk="0" fontAlgn="base" hangingPunct="0">
              <a:spcBef>
                <a:spcPct val="0"/>
              </a:spcBef>
              <a:spcAft>
                <a:spcPct val="0"/>
              </a:spcAft>
              <a:defRPr sz="4400">
                <a:solidFill>
                  <a:schemeClr val="tx1"/>
                </a:solidFill>
                <a:latin typeface="Times" panose="02020603050405020304" pitchFamily="18" charset="0"/>
              </a:defRPr>
            </a:lvl9pPr>
          </a:lstStyle>
          <a:p>
            <a:pPr algn="just"/>
            <a:r>
              <a:rPr lang="en-US" sz="3400">
                <a:latin typeface="Calibri Light"/>
                <a:cs typeface="Arial"/>
              </a:rPr>
              <a:t>In medical image synthesis, 3D data are mostly preferred compared to 2D, as it can preserve structural and anatomical correlations in all the 3 axis. And most state-of-the-art methods use patch based medical image synthesis considering the memory and computational constraints[1]. But synthesis from k-space is very different as every cell(pixel) in k-space contributes to all the pixels in image domain. </a:t>
            </a:r>
            <a:endParaRPr lang="en-US" sz="3400">
              <a:latin typeface="Calibri Light"/>
              <a:cs typeface="Arial" panose="020B0604020202020204" pitchFamily="34" charset="0"/>
            </a:endParaRPr>
          </a:p>
          <a:p>
            <a:pPr algn="just"/>
            <a:r>
              <a:rPr lang="en-US" sz="3400">
                <a:latin typeface="Calibri Light"/>
                <a:cs typeface="Arial"/>
              </a:rPr>
              <a:t>In fthe requency domain the center of the 2D image contains the low frequency and DC components whereas the peripheral cells compose high frequency components. So, training with smaller patch method cannot be implemented in this case. </a:t>
            </a:r>
            <a:endParaRPr lang="en-US" sz="3400">
              <a:latin typeface="Calibri Light"/>
              <a:cs typeface="Arial" panose="020B0604020202020204" pitchFamily="34" charset="0"/>
            </a:endParaRPr>
          </a:p>
          <a:p>
            <a:pPr marL="457200" indent="-457200" algn="just">
              <a:buFont typeface="Arial" panose="020B0604020202020204" pitchFamily="34" charset="0"/>
              <a:buChar char="•"/>
            </a:pPr>
            <a:r>
              <a:rPr lang="en-US" sz="3400">
                <a:latin typeface="Calibri Light"/>
                <a:cs typeface="Arial"/>
              </a:rPr>
              <a:t>To train a 2D network, we took axial slices from each individual 3D images in both MR and CT. </a:t>
            </a:r>
            <a:endParaRPr lang="en-US" sz="3400">
              <a:latin typeface="Calibri Light"/>
              <a:cs typeface="Arial" panose="020B0604020202020204" pitchFamily="34" charset="0"/>
            </a:endParaRPr>
          </a:p>
          <a:p>
            <a:pPr marL="457200" indent="-457200" algn="just">
              <a:buFont typeface="Arial" panose="020B0604020202020204" pitchFamily="34" charset="0"/>
              <a:buChar char="•"/>
            </a:pPr>
            <a:r>
              <a:rPr lang="en-US" sz="3400">
                <a:latin typeface="Calibri Light"/>
                <a:cs typeface="Arial"/>
              </a:rPr>
              <a:t>Then the MR slices were padded with zeros to match the T1-weighted intensity value of air. And the CT images were padded with -1010 intensity which in Hounsfield unit value of air. After padding the image dimension became 192x224. The images were padded to make compatible with U-net architecture lowest resolution of 32x32 pixels. </a:t>
            </a:r>
            <a:endParaRPr lang="en-US" sz="3400">
              <a:latin typeface="Calibri Light"/>
              <a:cs typeface="Arial" panose="020B0604020202020204" pitchFamily="34" charset="0"/>
            </a:endParaRPr>
          </a:p>
          <a:p>
            <a:pPr marL="457200" indent="-457200" algn="just">
              <a:buFont typeface="Arial" panose="020B0604020202020204" pitchFamily="34" charset="0"/>
              <a:buChar char="•"/>
            </a:pPr>
            <a:r>
              <a:rPr lang="en-US" sz="3400">
                <a:latin typeface="Calibri Light"/>
                <a:cs typeface="Arial"/>
              </a:rPr>
              <a:t>To simulate k-space target for the network, we calculated the real and imaginary images of the CT image transforming it into frequency domain. </a:t>
            </a:r>
            <a:endParaRPr lang="en-US" sz="3400">
              <a:latin typeface="Calibri Light"/>
              <a:cs typeface="Arial" panose="020B0604020202020204" pitchFamily="34" charset="0"/>
            </a:endParaRPr>
          </a:p>
        </p:txBody>
      </p:sp>
      <p:sp>
        <p:nvSpPr>
          <p:cNvPr id="3114" name="TextBox 3">
            <a:extLst>
              <a:ext uri="{FF2B5EF4-FFF2-40B4-BE49-F238E27FC236}">
                <a16:creationId xmlns:a16="http://schemas.microsoft.com/office/drawing/2014/main" id="{FF04024C-2F54-4E27-A2B2-3FCD1A3E8F0C}"/>
              </a:ext>
            </a:extLst>
          </p:cNvPr>
          <p:cNvSpPr txBox="1">
            <a:spLocks noChangeArrowheads="1"/>
          </p:cNvSpPr>
          <p:nvPr/>
        </p:nvSpPr>
        <p:spPr bwMode="auto">
          <a:xfrm flipH="1">
            <a:off x="31623000" y="5867400"/>
            <a:ext cx="6745288"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p>
            <a:pPr algn="just"/>
            <a:r>
              <a:rPr lang="en-US" altLang="en-US" sz="3400">
                <a:latin typeface="+mj-lt"/>
                <a:cs typeface="Arial"/>
              </a:rPr>
              <a:t>In our experiment, training the standard U-net with MR input and magnitude and phase images of CT as target, network reaches its’ optimum performance after 15 epochs(Fig. 4.). After that the train error does not decrease significantly and network starts overfitting. </a:t>
            </a:r>
          </a:p>
          <a:p>
            <a:pPr algn="just"/>
            <a:r>
              <a:rPr lang="en-US" altLang="en-US" sz="3400">
                <a:latin typeface="+mj-lt"/>
                <a:cs typeface="Arial"/>
              </a:rPr>
              <a:t>Out of 20 subjects data, 16 were used for training. We performed simple hold-out validation method</a:t>
            </a:r>
          </a:p>
        </p:txBody>
      </p:sp>
      <p:sp>
        <p:nvSpPr>
          <p:cNvPr id="3118" name="TextBox 51">
            <a:extLst>
              <a:ext uri="{FF2B5EF4-FFF2-40B4-BE49-F238E27FC236}">
                <a16:creationId xmlns:a16="http://schemas.microsoft.com/office/drawing/2014/main" id="{A0AC196B-5021-4E0F-B6D6-9CA14652C7EE}"/>
              </a:ext>
            </a:extLst>
          </p:cNvPr>
          <p:cNvSpPr txBox="1">
            <a:spLocks noChangeArrowheads="1"/>
          </p:cNvSpPr>
          <p:nvPr/>
        </p:nvSpPr>
        <p:spPr bwMode="auto">
          <a:xfrm>
            <a:off x="38595300" y="9561513"/>
            <a:ext cx="48895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p>
            <a:pPr algn="ctr"/>
            <a:r>
              <a:rPr lang="en-US" altLang="en-US" sz="3200" i="1">
                <a:latin typeface="Arial"/>
                <a:cs typeface="Arial"/>
              </a:rPr>
              <a:t>Fig.4: Network performance in terms of train loss. </a:t>
            </a:r>
          </a:p>
        </p:txBody>
      </p:sp>
      <p:sp>
        <p:nvSpPr>
          <p:cNvPr id="3119" name="TextBox 52">
            <a:extLst>
              <a:ext uri="{FF2B5EF4-FFF2-40B4-BE49-F238E27FC236}">
                <a16:creationId xmlns:a16="http://schemas.microsoft.com/office/drawing/2014/main" id="{0943D5D9-C87E-48BB-874E-F49FB7DBDDA2}"/>
              </a:ext>
            </a:extLst>
          </p:cNvPr>
          <p:cNvSpPr txBox="1">
            <a:spLocks noChangeArrowheads="1"/>
          </p:cNvSpPr>
          <p:nvPr/>
        </p:nvSpPr>
        <p:spPr bwMode="auto">
          <a:xfrm flipH="1">
            <a:off x="31622999" y="11564561"/>
            <a:ext cx="11657013"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p>
            <a:pPr algn="just"/>
            <a:r>
              <a:rPr lang="en-US" altLang="en-US" sz="3400">
                <a:latin typeface="+mj-lt"/>
                <a:cs typeface="Arial"/>
              </a:rPr>
              <a:t>with 2 subjects and 2 subjects were used as set. Final CT images were reconstructed in inverse Fourier transformation. We learned that along with Im-2-Im synthesis, neural networks can also synthesize cross-modality domain transformed images. </a:t>
            </a:r>
          </a:p>
        </p:txBody>
      </p:sp>
      <p:sp>
        <p:nvSpPr>
          <p:cNvPr id="59" name="TextBox 49">
            <a:extLst>
              <a:ext uri="{FF2B5EF4-FFF2-40B4-BE49-F238E27FC236}">
                <a16:creationId xmlns:a16="http://schemas.microsoft.com/office/drawing/2014/main" id="{7FDF91D0-BCBB-4434-BC90-EA59A8A3F47C}"/>
              </a:ext>
            </a:extLst>
          </p:cNvPr>
          <p:cNvSpPr txBox="1">
            <a:spLocks noChangeArrowheads="1"/>
          </p:cNvSpPr>
          <p:nvPr/>
        </p:nvSpPr>
        <p:spPr bwMode="auto">
          <a:xfrm>
            <a:off x="7221796" y="22957025"/>
            <a:ext cx="870253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p>
            <a:pPr algn="ctr"/>
            <a:r>
              <a:rPr lang="en-US" altLang="en-US" sz="3200" i="1">
                <a:latin typeface="Calibri Light"/>
                <a:cs typeface="Arial"/>
              </a:rPr>
              <a:t>Fig.1: Illustration of our proposed method of CT image synthesis. A nonlinear neural network synthesis is followed by a linear IFT to generate the CT images.</a:t>
            </a:r>
            <a:endParaRPr lang="en-US" altLang="en-US" sz="3200" i="1">
              <a:latin typeface="Calibri Light"/>
              <a:cs typeface="Arial" panose="020B0604020202020204" pitchFamily="34" charset="0"/>
            </a:endParaRPr>
          </a:p>
        </p:txBody>
      </p:sp>
      <p:pic>
        <p:nvPicPr>
          <p:cNvPr id="9" name="Picture 9" descr="A screenshot of a cell phone&#10;&#10;Description generated with high confidence">
            <a:extLst>
              <a:ext uri="{FF2B5EF4-FFF2-40B4-BE49-F238E27FC236}">
                <a16:creationId xmlns:a16="http://schemas.microsoft.com/office/drawing/2014/main" id="{9FA95959-84A5-473B-AF40-6361758AA565}"/>
              </a:ext>
            </a:extLst>
          </p:cNvPr>
          <p:cNvPicPr>
            <a:picLocks noChangeAspect="1"/>
          </p:cNvPicPr>
          <p:nvPr/>
        </p:nvPicPr>
        <p:blipFill rotWithShape="1">
          <a:blip r:embed="rId6"/>
          <a:srcRect l="6906" t="3160" r="21991" b="8563"/>
          <a:stretch/>
        </p:blipFill>
        <p:spPr>
          <a:xfrm>
            <a:off x="6961517" y="16266182"/>
            <a:ext cx="8978574" cy="6652020"/>
          </a:xfrm>
          <a:prstGeom prst="rect">
            <a:avLst/>
          </a:prstGeom>
        </p:spPr>
      </p:pic>
      <p:sp>
        <p:nvSpPr>
          <p:cNvPr id="62" name="TextBox 66">
            <a:extLst>
              <a:ext uri="{FF2B5EF4-FFF2-40B4-BE49-F238E27FC236}">
                <a16:creationId xmlns:a16="http://schemas.microsoft.com/office/drawing/2014/main" id="{2D5B9239-263D-445C-8DD6-EBC5030B416B}"/>
              </a:ext>
            </a:extLst>
          </p:cNvPr>
          <p:cNvSpPr txBox="1">
            <a:spLocks noChangeArrowheads="1"/>
          </p:cNvSpPr>
          <p:nvPr/>
        </p:nvSpPr>
        <p:spPr bwMode="auto">
          <a:xfrm>
            <a:off x="804277" y="27017113"/>
            <a:ext cx="14593302"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4400">
                <a:solidFill>
                  <a:schemeClr val="tx1"/>
                </a:solidFill>
                <a:latin typeface="Times" panose="02020603050405020304" pitchFamily="18" charset="0"/>
              </a:defRPr>
            </a:lvl1pPr>
            <a:lvl2pPr marL="742950" indent="-285750">
              <a:defRPr sz="4400">
                <a:solidFill>
                  <a:schemeClr val="tx1"/>
                </a:solidFill>
                <a:latin typeface="Times" panose="02020603050405020304" pitchFamily="18" charset="0"/>
              </a:defRPr>
            </a:lvl2pPr>
            <a:lvl3pPr marL="1143000" indent="-228600">
              <a:defRPr sz="4400">
                <a:solidFill>
                  <a:schemeClr val="tx1"/>
                </a:solidFill>
                <a:latin typeface="Times" panose="02020603050405020304" pitchFamily="18" charset="0"/>
              </a:defRPr>
            </a:lvl3pPr>
            <a:lvl4pPr marL="1600200" indent="-228600">
              <a:defRPr sz="4400">
                <a:solidFill>
                  <a:schemeClr val="tx1"/>
                </a:solidFill>
                <a:latin typeface="Times" panose="02020603050405020304" pitchFamily="18" charset="0"/>
              </a:defRPr>
            </a:lvl4pPr>
            <a:lvl5pPr marL="2057400" indent="-228600">
              <a:defRPr sz="4400">
                <a:solidFill>
                  <a:schemeClr val="tx1"/>
                </a:solidFill>
                <a:latin typeface="Times" panose="02020603050405020304" pitchFamily="18" charset="0"/>
              </a:defRPr>
            </a:lvl5pPr>
            <a:lvl6pPr marL="2514600" indent="-228600" eaLnBrk="0" fontAlgn="base" hangingPunct="0">
              <a:spcBef>
                <a:spcPct val="0"/>
              </a:spcBef>
              <a:spcAft>
                <a:spcPct val="0"/>
              </a:spcAft>
              <a:defRPr sz="4400">
                <a:solidFill>
                  <a:schemeClr val="tx1"/>
                </a:solidFill>
                <a:latin typeface="Times" panose="02020603050405020304" pitchFamily="18" charset="0"/>
              </a:defRPr>
            </a:lvl6pPr>
            <a:lvl7pPr marL="2971800" indent="-228600" eaLnBrk="0" fontAlgn="base" hangingPunct="0">
              <a:spcBef>
                <a:spcPct val="0"/>
              </a:spcBef>
              <a:spcAft>
                <a:spcPct val="0"/>
              </a:spcAft>
              <a:defRPr sz="4400">
                <a:solidFill>
                  <a:schemeClr val="tx1"/>
                </a:solidFill>
                <a:latin typeface="Times" panose="02020603050405020304" pitchFamily="18" charset="0"/>
              </a:defRPr>
            </a:lvl7pPr>
            <a:lvl8pPr marL="3429000" indent="-228600" eaLnBrk="0" fontAlgn="base" hangingPunct="0">
              <a:spcBef>
                <a:spcPct val="0"/>
              </a:spcBef>
              <a:spcAft>
                <a:spcPct val="0"/>
              </a:spcAft>
              <a:defRPr sz="4400">
                <a:solidFill>
                  <a:schemeClr val="tx1"/>
                </a:solidFill>
                <a:latin typeface="Times" panose="02020603050405020304" pitchFamily="18" charset="0"/>
              </a:defRPr>
            </a:lvl8pPr>
            <a:lvl9pPr marL="3886200" indent="-228600" eaLnBrk="0" fontAlgn="base" hangingPunct="0">
              <a:spcBef>
                <a:spcPct val="0"/>
              </a:spcBef>
              <a:spcAft>
                <a:spcPct val="0"/>
              </a:spcAft>
              <a:defRPr sz="4400">
                <a:solidFill>
                  <a:schemeClr val="tx1"/>
                </a:solidFill>
                <a:latin typeface="Times" panose="02020603050405020304" pitchFamily="18" charset="0"/>
              </a:defRPr>
            </a:lvl9pPr>
          </a:lstStyle>
          <a:p>
            <a:pPr marL="457200" indent="-457200" algn="just">
              <a:buFont typeface="Arial"/>
              <a:buChar char="•"/>
            </a:pPr>
            <a:r>
              <a:rPr lang="en-US" sz="3400">
                <a:latin typeface="Calibri Light"/>
                <a:cs typeface="Times"/>
              </a:rPr>
              <a:t>Experiments were conducted on a dataset of T1-weighted MR and CT images acquired from twenty subjects for DBS(Deep Brain Stimulation) study. </a:t>
            </a:r>
          </a:p>
          <a:p>
            <a:pPr marL="457200" indent="-457200" algn="just">
              <a:buFont typeface="Arial"/>
              <a:buChar char="•"/>
            </a:pPr>
            <a:r>
              <a:rPr lang="en-US" sz="3400">
                <a:latin typeface="Calibri Light"/>
                <a:cs typeface="Times"/>
              </a:rPr>
              <a:t>The MR and CT data were in their native spaces with dimensions respectively 256x256x170 and 512x512x288. MR was in isometric voxel resolution 1mmx1mmx1mm and CT was in 0.4297mmx0.4297x0.625mm. </a:t>
            </a:r>
            <a:endParaRPr lang="en-US" sz="3400">
              <a:latin typeface="Calibri Light"/>
              <a:cs typeface="Calibri Light"/>
            </a:endParaRPr>
          </a:p>
          <a:p>
            <a:pPr marL="457200" indent="-457200" algn="just">
              <a:buFont typeface="Arial"/>
              <a:buChar char="•"/>
            </a:pPr>
            <a:r>
              <a:rPr lang="en-US" sz="3400">
                <a:latin typeface="Calibri Light"/>
                <a:cs typeface="Times"/>
              </a:rPr>
              <a:t>Both MR and CT images were registered to standard MNI305 template using FSL FLIRT software package and affine registration method.</a:t>
            </a:r>
          </a:p>
          <a:p>
            <a:pPr marL="457200" indent="-457200" algn="just">
              <a:buFont typeface="Arial"/>
              <a:buChar char="•"/>
            </a:pPr>
            <a:r>
              <a:rPr lang="en-US" sz="3400">
                <a:latin typeface="Calibri Light"/>
                <a:cs typeface="Times"/>
              </a:rPr>
              <a:t>After the registration process, MR and CT volumes’ dimension resulted in 172x220x156 and with isometric resolution of 1mmx1mmx1mm in common space resulting in paired MR-CT data.(Fig. 2.)</a:t>
            </a:r>
          </a:p>
        </p:txBody>
      </p:sp>
      <p:pic>
        <p:nvPicPr>
          <p:cNvPr id="3" name="Picture 3" descr="A close up of a logo&#10;&#10;Description generated with very high confidence">
            <a:extLst>
              <a:ext uri="{FF2B5EF4-FFF2-40B4-BE49-F238E27FC236}">
                <a16:creationId xmlns:a16="http://schemas.microsoft.com/office/drawing/2014/main" id="{A0784038-C1B2-4DEC-9C28-EAA3DC7BB701}"/>
              </a:ext>
            </a:extLst>
          </p:cNvPr>
          <p:cNvPicPr>
            <a:picLocks noChangeAspect="1"/>
          </p:cNvPicPr>
          <p:nvPr/>
        </p:nvPicPr>
        <p:blipFill>
          <a:blip r:embed="rId7"/>
          <a:stretch>
            <a:fillRect/>
          </a:stretch>
        </p:blipFill>
        <p:spPr>
          <a:xfrm>
            <a:off x="40185036" y="28779646"/>
            <a:ext cx="3037490" cy="3407054"/>
          </a:xfrm>
          <a:prstGeom prst="rect">
            <a:avLst/>
          </a:prstGeom>
        </p:spPr>
      </p:pic>
      <p:pic>
        <p:nvPicPr>
          <p:cNvPr id="7" name="Picture 6">
            <a:extLst>
              <a:ext uri="{FF2B5EF4-FFF2-40B4-BE49-F238E27FC236}">
                <a16:creationId xmlns:a16="http://schemas.microsoft.com/office/drawing/2014/main" id="{B82F718B-52F1-4A04-AB7D-C6FC7119C5FD}"/>
              </a:ext>
            </a:extLst>
          </p:cNvPr>
          <p:cNvPicPr>
            <a:picLocks noChangeAspect="1"/>
          </p:cNvPicPr>
          <p:nvPr/>
        </p:nvPicPr>
        <p:blipFill rotWithShape="1">
          <a:blip r:embed="rId8"/>
          <a:srcRect t="7593" r="205"/>
          <a:stretch/>
        </p:blipFill>
        <p:spPr>
          <a:xfrm>
            <a:off x="16626141" y="6010175"/>
            <a:ext cx="13052774" cy="3774300"/>
          </a:xfrm>
          <a:prstGeom prst="rect">
            <a:avLst/>
          </a:prstGeom>
        </p:spPr>
      </p:pic>
      <p:sp>
        <p:nvSpPr>
          <p:cNvPr id="46" name="TextBox 4">
            <a:extLst>
              <a:ext uri="{FF2B5EF4-FFF2-40B4-BE49-F238E27FC236}">
                <a16:creationId xmlns:a16="http://schemas.microsoft.com/office/drawing/2014/main" id="{DBDD0275-905D-43F5-9801-7F63175F1AE6}"/>
              </a:ext>
            </a:extLst>
          </p:cNvPr>
          <p:cNvSpPr txBox="1">
            <a:spLocks noChangeArrowheads="1"/>
          </p:cNvSpPr>
          <p:nvPr/>
        </p:nvSpPr>
        <p:spPr bwMode="auto">
          <a:xfrm>
            <a:off x="16637636" y="9276398"/>
            <a:ext cx="1425692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p>
            <a:r>
              <a:rPr lang="en-US" altLang="en-US" sz="3400" i="1">
                <a:latin typeface="Calibri Light"/>
                <a:cs typeface="Arial"/>
              </a:rPr>
              <a:t>Fig.2: Axial slice #100 from patient 5634 in MNI305 registered MR-CT space</a:t>
            </a:r>
          </a:p>
        </p:txBody>
      </p:sp>
      <p:sp>
        <p:nvSpPr>
          <p:cNvPr id="47" name="TextBox 47">
            <a:extLst>
              <a:ext uri="{FF2B5EF4-FFF2-40B4-BE49-F238E27FC236}">
                <a16:creationId xmlns:a16="http://schemas.microsoft.com/office/drawing/2014/main" id="{E58E480A-414B-451B-8918-C6C99E46454D}"/>
              </a:ext>
            </a:extLst>
          </p:cNvPr>
          <p:cNvSpPr txBox="1">
            <a:spLocks noChangeArrowheads="1"/>
          </p:cNvSpPr>
          <p:nvPr/>
        </p:nvSpPr>
        <p:spPr bwMode="auto">
          <a:xfrm>
            <a:off x="16662400" y="22102961"/>
            <a:ext cx="6488038"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4400">
                <a:solidFill>
                  <a:schemeClr val="tx1"/>
                </a:solidFill>
                <a:latin typeface="Times" panose="02020603050405020304" pitchFamily="18" charset="0"/>
              </a:defRPr>
            </a:lvl1pPr>
            <a:lvl2pPr marL="742950" indent="-285750">
              <a:defRPr sz="4400">
                <a:solidFill>
                  <a:schemeClr val="tx1"/>
                </a:solidFill>
                <a:latin typeface="Times" panose="02020603050405020304" pitchFamily="18" charset="0"/>
              </a:defRPr>
            </a:lvl2pPr>
            <a:lvl3pPr marL="1143000" indent="-228600">
              <a:defRPr sz="4400">
                <a:solidFill>
                  <a:schemeClr val="tx1"/>
                </a:solidFill>
                <a:latin typeface="Times" panose="02020603050405020304" pitchFamily="18" charset="0"/>
              </a:defRPr>
            </a:lvl3pPr>
            <a:lvl4pPr marL="1600200" indent="-228600">
              <a:defRPr sz="4400">
                <a:solidFill>
                  <a:schemeClr val="tx1"/>
                </a:solidFill>
                <a:latin typeface="Times" panose="02020603050405020304" pitchFamily="18" charset="0"/>
              </a:defRPr>
            </a:lvl4pPr>
            <a:lvl5pPr marL="2057400" indent="-228600">
              <a:defRPr sz="4400">
                <a:solidFill>
                  <a:schemeClr val="tx1"/>
                </a:solidFill>
                <a:latin typeface="Times" panose="02020603050405020304" pitchFamily="18" charset="0"/>
              </a:defRPr>
            </a:lvl5pPr>
            <a:lvl6pPr marL="2514600" indent="-228600" eaLnBrk="0" fontAlgn="base" hangingPunct="0">
              <a:spcBef>
                <a:spcPct val="0"/>
              </a:spcBef>
              <a:spcAft>
                <a:spcPct val="0"/>
              </a:spcAft>
              <a:defRPr sz="4400">
                <a:solidFill>
                  <a:schemeClr val="tx1"/>
                </a:solidFill>
                <a:latin typeface="Times" panose="02020603050405020304" pitchFamily="18" charset="0"/>
              </a:defRPr>
            </a:lvl6pPr>
            <a:lvl7pPr marL="2971800" indent="-228600" eaLnBrk="0" fontAlgn="base" hangingPunct="0">
              <a:spcBef>
                <a:spcPct val="0"/>
              </a:spcBef>
              <a:spcAft>
                <a:spcPct val="0"/>
              </a:spcAft>
              <a:defRPr sz="4400">
                <a:solidFill>
                  <a:schemeClr val="tx1"/>
                </a:solidFill>
                <a:latin typeface="Times" panose="02020603050405020304" pitchFamily="18" charset="0"/>
              </a:defRPr>
            </a:lvl7pPr>
            <a:lvl8pPr marL="3429000" indent="-228600" eaLnBrk="0" fontAlgn="base" hangingPunct="0">
              <a:spcBef>
                <a:spcPct val="0"/>
              </a:spcBef>
              <a:spcAft>
                <a:spcPct val="0"/>
              </a:spcAft>
              <a:defRPr sz="4400">
                <a:solidFill>
                  <a:schemeClr val="tx1"/>
                </a:solidFill>
                <a:latin typeface="Times" panose="02020603050405020304" pitchFamily="18" charset="0"/>
              </a:defRPr>
            </a:lvl8pPr>
            <a:lvl9pPr marL="3886200" indent="-228600" eaLnBrk="0" fontAlgn="base" hangingPunct="0">
              <a:spcBef>
                <a:spcPct val="0"/>
              </a:spcBef>
              <a:spcAft>
                <a:spcPct val="0"/>
              </a:spcAft>
              <a:defRPr sz="4400">
                <a:solidFill>
                  <a:schemeClr val="tx1"/>
                </a:solidFill>
                <a:latin typeface="Times" panose="02020603050405020304" pitchFamily="18" charset="0"/>
              </a:defRPr>
            </a:lvl9pPr>
          </a:lstStyle>
          <a:p>
            <a:pPr algn="just"/>
            <a:r>
              <a:rPr lang="en-US" sz="3400">
                <a:latin typeface="+mj-lt"/>
                <a:cs typeface="Arial"/>
              </a:rPr>
              <a:t>U-net has shown tremendous success in especially medical image segmentation. Standard U-net architecture also serves as a backbone for GANs, residual nets and other high-performance neural networks. A 2D u-net architecture is shown in Fig.3. It has analysis and synthesis paths which respectively down sample the images to high feature resolutions </a:t>
            </a:r>
            <a:r>
              <a:rPr lang="en-US" sz="3400">
                <a:latin typeface="Calibri Light"/>
                <a:cs typeface="Arial"/>
              </a:rPr>
              <a:t>and then up sample them to</a:t>
            </a:r>
            <a:r>
              <a:rPr lang="bn-IN" sz="3400">
                <a:latin typeface="Calibri Light"/>
                <a:cs typeface="Arial" panose="020B0604020202020204" pitchFamily="34" charset="0"/>
              </a:rPr>
              <a:t> </a:t>
            </a:r>
            <a:r>
              <a:rPr lang="en-US" sz="3400">
                <a:latin typeface="Calibri Light"/>
                <a:cs typeface="Arial"/>
              </a:rPr>
              <a:t>target images.</a:t>
            </a:r>
            <a:endParaRPr lang="en-US" sz="3400">
              <a:latin typeface="Calibri Light"/>
              <a:cs typeface="Arial" panose="020B0604020202020204" pitchFamily="34" charset="0"/>
            </a:endParaRPr>
          </a:p>
        </p:txBody>
      </p:sp>
      <p:pic>
        <p:nvPicPr>
          <p:cNvPr id="12" name="Picture 11">
            <a:extLst>
              <a:ext uri="{FF2B5EF4-FFF2-40B4-BE49-F238E27FC236}">
                <a16:creationId xmlns:a16="http://schemas.microsoft.com/office/drawing/2014/main" id="{8922E3D2-5ECD-4738-B356-7621CA761958}"/>
              </a:ext>
            </a:extLst>
          </p:cNvPr>
          <p:cNvPicPr>
            <a:picLocks noChangeAspect="1"/>
          </p:cNvPicPr>
          <p:nvPr/>
        </p:nvPicPr>
        <p:blipFill rotWithShape="1">
          <a:blip r:embed="rId9"/>
          <a:srcRect l="12017" t="6465" r="8510"/>
          <a:stretch/>
        </p:blipFill>
        <p:spPr>
          <a:xfrm>
            <a:off x="23475791" y="22094825"/>
            <a:ext cx="7062966" cy="4561949"/>
          </a:xfrm>
          <a:prstGeom prst="rect">
            <a:avLst/>
          </a:prstGeom>
        </p:spPr>
      </p:pic>
      <p:sp>
        <p:nvSpPr>
          <p:cNvPr id="53" name="TextBox 4">
            <a:extLst>
              <a:ext uri="{FF2B5EF4-FFF2-40B4-BE49-F238E27FC236}">
                <a16:creationId xmlns:a16="http://schemas.microsoft.com/office/drawing/2014/main" id="{4B83D650-53D6-46FE-A04B-36DFC7EB4915}"/>
              </a:ext>
            </a:extLst>
          </p:cNvPr>
          <p:cNvSpPr txBox="1">
            <a:spLocks noChangeArrowheads="1"/>
          </p:cNvSpPr>
          <p:nvPr/>
        </p:nvSpPr>
        <p:spPr bwMode="auto">
          <a:xfrm>
            <a:off x="22966680" y="26585228"/>
            <a:ext cx="781812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p>
            <a:pPr algn="ctr"/>
            <a:r>
              <a:rPr lang="en-US" altLang="en-US" sz="3400" i="1">
                <a:latin typeface="+mj-lt"/>
                <a:cs typeface="Arial"/>
              </a:rPr>
              <a:t>Fig.3: U-net architecture for 2D 3channel </a:t>
            </a:r>
            <a:endParaRPr lang="en-US" altLang="en-US" sz="3400" i="1">
              <a:latin typeface="+mj-lt"/>
              <a:cs typeface="Arial" panose="020B0604020202020204" pitchFamily="34" charset="0"/>
            </a:endParaRPr>
          </a:p>
          <a:p>
            <a:pPr algn="ctr"/>
            <a:r>
              <a:rPr lang="en-US" altLang="en-US" sz="3400" i="1">
                <a:latin typeface="+mj-lt"/>
                <a:cs typeface="Arial"/>
              </a:rPr>
              <a:t>images[3]</a:t>
            </a:r>
          </a:p>
        </p:txBody>
      </p:sp>
      <p:pic>
        <p:nvPicPr>
          <p:cNvPr id="16" name="Picture 15">
            <a:extLst>
              <a:ext uri="{FF2B5EF4-FFF2-40B4-BE49-F238E27FC236}">
                <a16:creationId xmlns:a16="http://schemas.microsoft.com/office/drawing/2014/main" id="{261DE4DF-095D-44C2-9A97-07EE818EAAB0}"/>
              </a:ext>
            </a:extLst>
          </p:cNvPr>
          <p:cNvPicPr>
            <a:picLocks noChangeAspect="1"/>
          </p:cNvPicPr>
          <p:nvPr/>
        </p:nvPicPr>
        <p:blipFill>
          <a:blip r:embed="rId10"/>
          <a:stretch>
            <a:fillRect/>
          </a:stretch>
        </p:blipFill>
        <p:spPr>
          <a:xfrm>
            <a:off x="38423855" y="5638133"/>
            <a:ext cx="4799008" cy="3646881"/>
          </a:xfrm>
          <a:prstGeom prst="rect">
            <a:avLst/>
          </a:prstGeom>
        </p:spPr>
      </p:pic>
      <p:sp>
        <p:nvSpPr>
          <p:cNvPr id="57" name="TextBox 47">
            <a:extLst>
              <a:ext uri="{FF2B5EF4-FFF2-40B4-BE49-F238E27FC236}">
                <a16:creationId xmlns:a16="http://schemas.microsoft.com/office/drawing/2014/main" id="{2224DD17-5991-4732-84DB-B60C02F81CE8}"/>
              </a:ext>
            </a:extLst>
          </p:cNvPr>
          <p:cNvSpPr txBox="1">
            <a:spLocks noChangeArrowheads="1"/>
          </p:cNvSpPr>
          <p:nvPr/>
        </p:nvSpPr>
        <p:spPr bwMode="auto">
          <a:xfrm>
            <a:off x="16662400" y="28352926"/>
            <a:ext cx="1361948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4400">
                <a:solidFill>
                  <a:schemeClr val="tx1"/>
                </a:solidFill>
                <a:latin typeface="Times" panose="02020603050405020304" pitchFamily="18" charset="0"/>
              </a:defRPr>
            </a:lvl1pPr>
            <a:lvl2pPr marL="742950" indent="-285750">
              <a:defRPr sz="4400">
                <a:solidFill>
                  <a:schemeClr val="tx1"/>
                </a:solidFill>
                <a:latin typeface="Times" panose="02020603050405020304" pitchFamily="18" charset="0"/>
              </a:defRPr>
            </a:lvl2pPr>
            <a:lvl3pPr marL="1143000" indent="-228600">
              <a:defRPr sz="4400">
                <a:solidFill>
                  <a:schemeClr val="tx1"/>
                </a:solidFill>
                <a:latin typeface="Times" panose="02020603050405020304" pitchFamily="18" charset="0"/>
              </a:defRPr>
            </a:lvl3pPr>
            <a:lvl4pPr marL="1600200" indent="-228600">
              <a:defRPr sz="4400">
                <a:solidFill>
                  <a:schemeClr val="tx1"/>
                </a:solidFill>
                <a:latin typeface="Times" panose="02020603050405020304" pitchFamily="18" charset="0"/>
              </a:defRPr>
            </a:lvl4pPr>
            <a:lvl5pPr marL="2057400" indent="-228600">
              <a:defRPr sz="4400">
                <a:solidFill>
                  <a:schemeClr val="tx1"/>
                </a:solidFill>
                <a:latin typeface="Times" panose="02020603050405020304" pitchFamily="18" charset="0"/>
              </a:defRPr>
            </a:lvl5pPr>
            <a:lvl6pPr marL="2514600" indent="-228600" eaLnBrk="0" fontAlgn="base" hangingPunct="0">
              <a:spcBef>
                <a:spcPct val="0"/>
              </a:spcBef>
              <a:spcAft>
                <a:spcPct val="0"/>
              </a:spcAft>
              <a:defRPr sz="4400">
                <a:solidFill>
                  <a:schemeClr val="tx1"/>
                </a:solidFill>
                <a:latin typeface="Times" panose="02020603050405020304" pitchFamily="18" charset="0"/>
              </a:defRPr>
            </a:lvl6pPr>
            <a:lvl7pPr marL="2971800" indent="-228600" eaLnBrk="0" fontAlgn="base" hangingPunct="0">
              <a:spcBef>
                <a:spcPct val="0"/>
              </a:spcBef>
              <a:spcAft>
                <a:spcPct val="0"/>
              </a:spcAft>
              <a:defRPr sz="4400">
                <a:solidFill>
                  <a:schemeClr val="tx1"/>
                </a:solidFill>
                <a:latin typeface="Times" panose="02020603050405020304" pitchFamily="18" charset="0"/>
              </a:defRPr>
            </a:lvl7pPr>
            <a:lvl8pPr marL="3429000" indent="-228600" eaLnBrk="0" fontAlgn="base" hangingPunct="0">
              <a:spcBef>
                <a:spcPct val="0"/>
              </a:spcBef>
              <a:spcAft>
                <a:spcPct val="0"/>
              </a:spcAft>
              <a:defRPr sz="4400">
                <a:solidFill>
                  <a:schemeClr val="tx1"/>
                </a:solidFill>
                <a:latin typeface="Times" panose="02020603050405020304" pitchFamily="18" charset="0"/>
              </a:defRPr>
            </a:lvl8pPr>
            <a:lvl9pPr marL="3886200" indent="-228600" eaLnBrk="0" fontAlgn="base" hangingPunct="0">
              <a:spcBef>
                <a:spcPct val="0"/>
              </a:spcBef>
              <a:spcAft>
                <a:spcPct val="0"/>
              </a:spcAft>
              <a:defRPr sz="4400">
                <a:solidFill>
                  <a:schemeClr val="tx1"/>
                </a:solidFill>
                <a:latin typeface="Times" panose="02020603050405020304" pitchFamily="18" charset="0"/>
              </a:defRPr>
            </a:lvl9pPr>
          </a:lstStyle>
          <a:p>
            <a:pPr algn="just"/>
            <a:r>
              <a:rPr lang="en-US" sz="3400">
                <a:latin typeface="Calibri Light"/>
                <a:cs typeface="Arial"/>
              </a:rPr>
              <a:t>We implemented transfer learning weight initialization from VGG-11. The hyperparameters selected were, </a:t>
            </a:r>
            <a:r>
              <a:rPr lang="en-US" sz="3400" err="1">
                <a:latin typeface="Calibri Light"/>
                <a:cs typeface="Arial"/>
              </a:rPr>
              <a:t>batchsize</a:t>
            </a:r>
            <a:r>
              <a:rPr lang="en-US" sz="3400">
                <a:latin typeface="Calibri Light"/>
                <a:cs typeface="Arial"/>
              </a:rPr>
              <a:t> = 64, learning rate = 0.05, maximum epochs = 15.</a:t>
            </a:r>
            <a:r>
              <a:rPr lang="en-US" sz="2800">
                <a:latin typeface="Calibri Light"/>
                <a:cs typeface="Arial"/>
              </a:rPr>
              <a:t>*</a:t>
            </a:r>
          </a:p>
          <a:p>
            <a:pPr algn="just"/>
            <a:r>
              <a:rPr lang="en-US" sz="3400">
                <a:latin typeface="+mj-lt"/>
                <a:cs typeface="Arial"/>
              </a:rPr>
              <a:t>Mean squared error(MSE) was chosen as loss criteria. To update the network weights Adam optimizer was implemented. To match the 3 channels we modified the dataset class in </a:t>
            </a:r>
            <a:r>
              <a:rPr lang="en-US" sz="3400" err="1">
                <a:latin typeface="+mj-lt"/>
                <a:cs typeface="Arial"/>
              </a:rPr>
              <a:t>PyTorch</a:t>
            </a:r>
            <a:r>
              <a:rPr lang="en-US" sz="3400">
                <a:latin typeface="+mj-lt"/>
                <a:cs typeface="Arial"/>
              </a:rPr>
              <a:t> framework with 3 slices. </a:t>
            </a:r>
            <a:endParaRPr lang="en-US" sz="3400">
              <a:latin typeface="+mj-lt"/>
              <a:cs typeface="Arial" panose="020B0604020202020204" pitchFamily="34" charset="0"/>
            </a:endParaRPr>
          </a:p>
        </p:txBody>
      </p:sp>
      <p:pic>
        <p:nvPicPr>
          <p:cNvPr id="6" name="Picture 7" descr="A screenshot of a cell phone&#10;&#10;Description generated with high confidence">
            <a:extLst>
              <a:ext uri="{FF2B5EF4-FFF2-40B4-BE49-F238E27FC236}">
                <a16:creationId xmlns:a16="http://schemas.microsoft.com/office/drawing/2014/main" id="{FC74025E-A6DC-4C66-A43F-C8B348F5D2B9}"/>
              </a:ext>
            </a:extLst>
          </p:cNvPr>
          <p:cNvPicPr>
            <a:picLocks noChangeAspect="1"/>
          </p:cNvPicPr>
          <p:nvPr/>
        </p:nvPicPr>
        <p:blipFill rotWithShape="1">
          <a:blip r:embed="rId11"/>
          <a:srcRect l="8553" r="22368" b="9038"/>
          <a:stretch/>
        </p:blipFill>
        <p:spPr>
          <a:xfrm>
            <a:off x="32006156" y="13675055"/>
            <a:ext cx="10627748" cy="7874156"/>
          </a:xfrm>
          <a:prstGeom prst="rect">
            <a:avLst/>
          </a:prstGeom>
        </p:spPr>
      </p:pic>
      <p:sp>
        <p:nvSpPr>
          <p:cNvPr id="50" name="TextBox 4">
            <a:extLst>
              <a:ext uri="{FF2B5EF4-FFF2-40B4-BE49-F238E27FC236}">
                <a16:creationId xmlns:a16="http://schemas.microsoft.com/office/drawing/2014/main" id="{B9FA6161-82CC-47A0-86A0-EBB4302EE082}"/>
              </a:ext>
            </a:extLst>
          </p:cNvPr>
          <p:cNvSpPr txBox="1">
            <a:spLocks noChangeArrowheads="1"/>
          </p:cNvSpPr>
          <p:nvPr/>
        </p:nvSpPr>
        <p:spPr bwMode="auto">
          <a:xfrm>
            <a:off x="31603316" y="21318343"/>
            <a:ext cx="113430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p>
            <a:r>
              <a:rPr lang="en-US" altLang="en-US" sz="3400" i="1">
                <a:latin typeface="Calibri Light"/>
                <a:cs typeface="Arial"/>
              </a:rPr>
              <a:t>Fig. 5. Results (left to right: best to worst slice reconstructions)</a:t>
            </a:r>
          </a:p>
        </p:txBody>
      </p:sp>
      <p:sp>
        <p:nvSpPr>
          <p:cNvPr id="4" name="TextBox 3">
            <a:extLst>
              <a:ext uri="{FF2B5EF4-FFF2-40B4-BE49-F238E27FC236}">
                <a16:creationId xmlns:a16="http://schemas.microsoft.com/office/drawing/2014/main" id="{B7C354E5-07AC-4F0E-8EF3-8798066D332C}"/>
              </a:ext>
            </a:extLst>
          </p:cNvPr>
          <p:cNvSpPr txBox="1"/>
          <p:nvPr/>
        </p:nvSpPr>
        <p:spPr>
          <a:xfrm>
            <a:off x="20023190" y="5425045"/>
            <a:ext cx="923850" cy="646331"/>
          </a:xfrm>
          <a:prstGeom prst="rect">
            <a:avLst/>
          </a:prstGeom>
          <a:noFill/>
        </p:spPr>
        <p:txBody>
          <a:bodyPr wrap="square" rtlCol="0" anchor="t">
            <a:spAutoFit/>
          </a:bodyPr>
          <a:lstStyle/>
          <a:p>
            <a:r>
              <a:rPr lang="en-US" sz="3600">
                <a:latin typeface="Times New Roman"/>
                <a:cs typeface="Arial"/>
              </a:rPr>
              <a:t>MR</a:t>
            </a:r>
          </a:p>
        </p:txBody>
      </p:sp>
      <p:sp>
        <p:nvSpPr>
          <p:cNvPr id="51" name="TextBox 50">
            <a:extLst>
              <a:ext uri="{FF2B5EF4-FFF2-40B4-BE49-F238E27FC236}">
                <a16:creationId xmlns:a16="http://schemas.microsoft.com/office/drawing/2014/main" id="{653D2B0F-6D02-4414-ABBA-AA5BEFECDA4D}"/>
              </a:ext>
            </a:extLst>
          </p:cNvPr>
          <p:cNvSpPr txBox="1"/>
          <p:nvPr/>
        </p:nvSpPr>
        <p:spPr>
          <a:xfrm>
            <a:off x="25858764" y="5440013"/>
            <a:ext cx="923850" cy="646331"/>
          </a:xfrm>
          <a:prstGeom prst="rect">
            <a:avLst/>
          </a:prstGeom>
          <a:noFill/>
        </p:spPr>
        <p:txBody>
          <a:bodyPr wrap="square" rtlCol="0" anchor="t">
            <a:spAutoFit/>
          </a:bodyPr>
          <a:lstStyle/>
          <a:p>
            <a:r>
              <a:rPr lang="en-US" sz="3600">
                <a:latin typeface="Times New Roman"/>
                <a:cs typeface="Arial"/>
              </a:rPr>
              <a:t>CT</a:t>
            </a:r>
          </a:p>
        </p:txBody>
      </p:sp>
      <p:sp>
        <p:nvSpPr>
          <p:cNvPr id="5" name="TextBox 4">
            <a:extLst>
              <a:ext uri="{FF2B5EF4-FFF2-40B4-BE49-F238E27FC236}">
                <a16:creationId xmlns:a16="http://schemas.microsoft.com/office/drawing/2014/main" id="{9D82791C-0302-4F8C-830A-CB29792E2B68}"/>
              </a:ext>
            </a:extLst>
          </p:cNvPr>
          <p:cNvSpPr txBox="1"/>
          <p:nvPr/>
        </p:nvSpPr>
        <p:spPr>
          <a:xfrm flipH="1">
            <a:off x="16602795" y="31659214"/>
            <a:ext cx="14426029" cy="523220"/>
          </a:xfrm>
          <a:prstGeom prst="rect">
            <a:avLst/>
          </a:prstGeom>
          <a:noFill/>
        </p:spPr>
        <p:txBody>
          <a:bodyPr wrap="square" rtlCol="0" anchor="t">
            <a:spAutoFit/>
          </a:bodyPr>
          <a:lstStyle/>
          <a:p>
            <a:r>
              <a:rPr lang="en-US" sz="2800">
                <a:latin typeface="Calibri Light"/>
                <a:cs typeface="Arial"/>
              </a:rPr>
              <a:t>*the hyperparameters were varied and the best performing metrics are provided</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Atlas</vt:lpstr>
      <vt:lpstr>PowerPoint Presentation</vt:lpstr>
    </vt:vector>
  </TitlesOfParts>
  <Company>Harvard Medical School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 for scientific poster</dc:title>
  <dc:creator>Beth Beighlie</dc:creator>
  <cp:keywords>poster template, scientific poster, research poster</cp:keywords>
  <cp:revision>2</cp:revision>
  <cp:lastPrinted>2007-03-12T17:19:56Z</cp:lastPrinted>
  <dcterms:created xsi:type="dcterms:W3CDTF">2012-03-12T19:39:45Z</dcterms:created>
  <dcterms:modified xsi:type="dcterms:W3CDTF">2019-11-24T07:53:20Z</dcterms:modified>
</cp:coreProperties>
</file>