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7" r:id="rId22"/>
    <p:sldId id="278" r:id="rId23"/>
    <p:sldId id="279" r:id="rId24"/>
    <p:sldId id="280" r:id="rId25"/>
    <p:sldId id="281" r:id="rId26"/>
    <p:sldId id="282" r:id="rId27"/>
    <p:sldId id="283" r:id="rId28"/>
    <p:sldId id="284" r:id="rId29"/>
    <p:sldId id="275"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87"/>
  </p:normalViewPr>
  <p:slideViewPr>
    <p:cSldViewPr snapToGrid="0" snapToObjects="1">
      <p:cViewPr varScale="1">
        <p:scale>
          <a:sx n="90" d="100"/>
          <a:sy n="90" d="100"/>
        </p:scale>
        <p:origin x="232"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A9A395-9930-4B7A-A3BD-776E17483564}"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1FBDAD6E-08E1-4115-9178-FFF773BDE963}">
      <dgm:prSet/>
      <dgm:spPr/>
      <dgm:t>
        <a:bodyPr/>
        <a:lstStyle/>
        <a:p>
          <a:r>
            <a:rPr lang="en-US" b="1" dirty="0"/>
            <a:t>The Performance Measurement Solution of the student’s stay at the University and after the graduation can be accomplished by implementing below Six metrics:</a:t>
          </a:r>
          <a:endParaRPr lang="en-US" dirty="0"/>
        </a:p>
      </dgm:t>
    </dgm:pt>
    <dgm:pt modelId="{44030A72-79AB-4D6A-931D-417277A9CD6A}" type="parTrans" cxnId="{52B5B0F1-4D8D-4D63-8329-0F35ADA186D6}">
      <dgm:prSet/>
      <dgm:spPr/>
      <dgm:t>
        <a:bodyPr/>
        <a:lstStyle/>
        <a:p>
          <a:endParaRPr lang="en-US"/>
        </a:p>
      </dgm:t>
    </dgm:pt>
    <dgm:pt modelId="{0FF52CC3-8967-49B6-B301-E840CC06E5EE}" type="sibTrans" cxnId="{52B5B0F1-4D8D-4D63-8329-0F35ADA186D6}">
      <dgm:prSet/>
      <dgm:spPr/>
      <dgm:t>
        <a:bodyPr/>
        <a:lstStyle/>
        <a:p>
          <a:endParaRPr lang="en-US"/>
        </a:p>
      </dgm:t>
    </dgm:pt>
    <dgm:pt modelId="{658BB17E-4A39-457A-A65B-44C6821E7C7E}">
      <dgm:prSet/>
      <dgm:spPr/>
      <dgm:t>
        <a:bodyPr/>
        <a:lstStyle/>
        <a:p>
          <a:r>
            <a:rPr lang="en-US" b="1"/>
            <a:t>Student Performance</a:t>
          </a:r>
          <a:endParaRPr lang="en-US"/>
        </a:p>
      </dgm:t>
    </dgm:pt>
    <dgm:pt modelId="{AADB6D8B-E4F5-4E53-980A-39F8645D7DEB}" type="parTrans" cxnId="{79BD55B1-8173-494A-8281-1AA27960E350}">
      <dgm:prSet/>
      <dgm:spPr/>
      <dgm:t>
        <a:bodyPr/>
        <a:lstStyle/>
        <a:p>
          <a:endParaRPr lang="en-US"/>
        </a:p>
      </dgm:t>
    </dgm:pt>
    <dgm:pt modelId="{1893CB96-66E9-4EF9-AE67-9CC1C03D538C}" type="sibTrans" cxnId="{79BD55B1-8173-494A-8281-1AA27960E350}">
      <dgm:prSet/>
      <dgm:spPr/>
      <dgm:t>
        <a:bodyPr/>
        <a:lstStyle/>
        <a:p>
          <a:endParaRPr lang="en-US"/>
        </a:p>
      </dgm:t>
    </dgm:pt>
    <dgm:pt modelId="{431515F3-1DB9-4073-BE4D-5D938C23847B}">
      <dgm:prSet/>
      <dgm:spPr/>
      <dgm:t>
        <a:bodyPr/>
        <a:lstStyle/>
        <a:p>
          <a:r>
            <a:rPr lang="en-US" b="1"/>
            <a:t>Course Performance</a:t>
          </a:r>
          <a:endParaRPr lang="en-US"/>
        </a:p>
      </dgm:t>
    </dgm:pt>
    <dgm:pt modelId="{4D036103-9CB9-4745-BCD2-0A053232C417}" type="parTrans" cxnId="{31BC9472-3958-4455-8DBE-226257FAC855}">
      <dgm:prSet/>
      <dgm:spPr/>
      <dgm:t>
        <a:bodyPr/>
        <a:lstStyle/>
        <a:p>
          <a:endParaRPr lang="en-US"/>
        </a:p>
      </dgm:t>
    </dgm:pt>
    <dgm:pt modelId="{C0A871D4-A26C-4D4D-B88E-90FD87990C2B}" type="sibTrans" cxnId="{31BC9472-3958-4455-8DBE-226257FAC855}">
      <dgm:prSet/>
      <dgm:spPr/>
      <dgm:t>
        <a:bodyPr/>
        <a:lstStyle/>
        <a:p>
          <a:endParaRPr lang="en-US"/>
        </a:p>
      </dgm:t>
    </dgm:pt>
    <dgm:pt modelId="{18543BBF-4BD5-47FE-BE83-ACD890D2CBF1}">
      <dgm:prSet/>
      <dgm:spPr/>
      <dgm:t>
        <a:bodyPr/>
        <a:lstStyle/>
        <a:p>
          <a:r>
            <a:rPr lang="en-US" b="1"/>
            <a:t>Faculty Performance</a:t>
          </a:r>
          <a:endParaRPr lang="en-US"/>
        </a:p>
      </dgm:t>
    </dgm:pt>
    <dgm:pt modelId="{1111CC67-A420-4DF2-9E84-110EA419981B}" type="parTrans" cxnId="{0972628F-90C3-4260-B794-6E4658DAA6F5}">
      <dgm:prSet/>
      <dgm:spPr/>
      <dgm:t>
        <a:bodyPr/>
        <a:lstStyle/>
        <a:p>
          <a:endParaRPr lang="en-US"/>
        </a:p>
      </dgm:t>
    </dgm:pt>
    <dgm:pt modelId="{F980BDB4-6931-408F-AD2E-0D59F010FAD2}" type="sibTrans" cxnId="{0972628F-90C3-4260-B794-6E4658DAA6F5}">
      <dgm:prSet/>
      <dgm:spPr/>
      <dgm:t>
        <a:bodyPr/>
        <a:lstStyle/>
        <a:p>
          <a:endParaRPr lang="en-US"/>
        </a:p>
      </dgm:t>
    </dgm:pt>
    <dgm:pt modelId="{5F0F4AA0-C805-4409-978B-8ED1F3194784}">
      <dgm:prSet/>
      <dgm:spPr/>
      <dgm:t>
        <a:bodyPr/>
        <a:lstStyle/>
        <a:p>
          <a:r>
            <a:rPr lang="en-US" b="1" dirty="0"/>
            <a:t>Global Services Performance</a:t>
          </a:r>
          <a:endParaRPr lang="en-US" dirty="0"/>
        </a:p>
      </dgm:t>
    </dgm:pt>
    <dgm:pt modelId="{D7853F21-32FD-4CF8-856B-0467D127C6EA}" type="parTrans" cxnId="{30D185A5-672A-4243-8C6A-A2B53F31E5E3}">
      <dgm:prSet/>
      <dgm:spPr/>
      <dgm:t>
        <a:bodyPr/>
        <a:lstStyle/>
        <a:p>
          <a:endParaRPr lang="en-US"/>
        </a:p>
      </dgm:t>
    </dgm:pt>
    <dgm:pt modelId="{9CC4F849-80F6-4AFE-80FC-C122AE41FAD7}" type="sibTrans" cxnId="{30D185A5-672A-4243-8C6A-A2B53F31E5E3}">
      <dgm:prSet/>
      <dgm:spPr/>
      <dgm:t>
        <a:bodyPr/>
        <a:lstStyle/>
        <a:p>
          <a:endParaRPr lang="en-US"/>
        </a:p>
      </dgm:t>
    </dgm:pt>
    <dgm:pt modelId="{0559F49E-428A-4A27-9F02-4763D599A982}">
      <dgm:prSet/>
      <dgm:spPr/>
      <dgm:t>
        <a:bodyPr/>
        <a:lstStyle/>
        <a:p>
          <a:r>
            <a:rPr lang="en-US" b="1"/>
            <a:t>Career Services &amp; Growth Performance</a:t>
          </a:r>
          <a:endParaRPr lang="en-US"/>
        </a:p>
      </dgm:t>
    </dgm:pt>
    <dgm:pt modelId="{16179946-DDE1-4F53-B848-2CAC559B5692}" type="parTrans" cxnId="{3A3B56E8-94B8-4C7B-8578-B789EA4FAEE5}">
      <dgm:prSet/>
      <dgm:spPr/>
      <dgm:t>
        <a:bodyPr/>
        <a:lstStyle/>
        <a:p>
          <a:endParaRPr lang="en-US"/>
        </a:p>
      </dgm:t>
    </dgm:pt>
    <dgm:pt modelId="{207B0E83-E587-46F6-BEEF-6C28FF4FCC85}" type="sibTrans" cxnId="{3A3B56E8-94B8-4C7B-8578-B789EA4FAEE5}">
      <dgm:prSet/>
      <dgm:spPr/>
      <dgm:t>
        <a:bodyPr/>
        <a:lstStyle/>
        <a:p>
          <a:endParaRPr lang="en-US"/>
        </a:p>
      </dgm:t>
    </dgm:pt>
    <dgm:pt modelId="{1AD6C072-16BC-4B13-9583-2A471EEB4EC3}">
      <dgm:prSet/>
      <dgm:spPr/>
      <dgm:t>
        <a:bodyPr/>
        <a:lstStyle/>
        <a:p>
          <a:r>
            <a:rPr lang="en-US" b="1" dirty="0"/>
            <a:t>University-Employer Connections Performance</a:t>
          </a:r>
          <a:endParaRPr lang="en-US" dirty="0"/>
        </a:p>
      </dgm:t>
    </dgm:pt>
    <dgm:pt modelId="{90C11E4F-DA59-41B1-9BD7-0C8A41F6AA8A}" type="parTrans" cxnId="{0F92C6C5-FD67-404F-968D-58A93DFB0CDD}">
      <dgm:prSet/>
      <dgm:spPr/>
      <dgm:t>
        <a:bodyPr/>
        <a:lstStyle/>
        <a:p>
          <a:endParaRPr lang="en-US"/>
        </a:p>
      </dgm:t>
    </dgm:pt>
    <dgm:pt modelId="{7F6F6D00-CA50-4008-831E-217084E59C88}" type="sibTrans" cxnId="{0F92C6C5-FD67-404F-968D-58A93DFB0CDD}">
      <dgm:prSet/>
      <dgm:spPr/>
      <dgm:t>
        <a:bodyPr/>
        <a:lstStyle/>
        <a:p>
          <a:endParaRPr lang="en-US"/>
        </a:p>
      </dgm:t>
    </dgm:pt>
    <dgm:pt modelId="{EF53F5B3-7DE3-4DA6-8638-1D74B98014B5}" type="pres">
      <dgm:prSet presAssocID="{2AA9A395-9930-4B7A-A3BD-776E17483564}" presName="root" presStyleCnt="0">
        <dgm:presLayoutVars>
          <dgm:dir/>
          <dgm:resizeHandles val="exact"/>
        </dgm:presLayoutVars>
      </dgm:prSet>
      <dgm:spPr/>
    </dgm:pt>
    <dgm:pt modelId="{B8B6CB3D-D664-4F13-BE04-67EEB1D14EF6}" type="pres">
      <dgm:prSet presAssocID="{1FBDAD6E-08E1-4115-9178-FFF773BDE963}" presName="compNode" presStyleCnt="0"/>
      <dgm:spPr/>
    </dgm:pt>
    <dgm:pt modelId="{D2FB7932-9F4B-4C55-A0B1-3DA106214FBD}" type="pres">
      <dgm:prSet presAssocID="{1FBDAD6E-08E1-4115-9178-FFF773BDE963}"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B11A25F5-AC63-4CD6-B94C-F06421927E29}" type="pres">
      <dgm:prSet presAssocID="{1FBDAD6E-08E1-4115-9178-FFF773BDE963}" presName="spaceRect" presStyleCnt="0"/>
      <dgm:spPr/>
    </dgm:pt>
    <dgm:pt modelId="{6D8034ED-3ACC-43C7-A6DE-B718EC05226B}" type="pres">
      <dgm:prSet presAssocID="{1FBDAD6E-08E1-4115-9178-FFF773BDE963}" presName="textRect" presStyleLbl="revTx" presStyleIdx="0" presStyleCnt="7">
        <dgm:presLayoutVars>
          <dgm:chMax val="1"/>
          <dgm:chPref val="1"/>
        </dgm:presLayoutVars>
      </dgm:prSet>
      <dgm:spPr/>
    </dgm:pt>
    <dgm:pt modelId="{21E1C035-169E-45A7-9639-5C33A00B93FF}" type="pres">
      <dgm:prSet presAssocID="{0FF52CC3-8967-49B6-B301-E840CC06E5EE}" presName="sibTrans" presStyleCnt="0"/>
      <dgm:spPr/>
    </dgm:pt>
    <dgm:pt modelId="{56741B81-2344-499A-B3CB-59606104902B}" type="pres">
      <dgm:prSet presAssocID="{658BB17E-4A39-457A-A65B-44C6821E7C7E}" presName="compNode" presStyleCnt="0"/>
      <dgm:spPr/>
    </dgm:pt>
    <dgm:pt modelId="{E04A8886-390E-4992-8D46-85159E932019}" type="pres">
      <dgm:prSet presAssocID="{658BB17E-4A39-457A-A65B-44C6821E7C7E}"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9C25194C-26F3-426D-8B9D-B3FECD6A4690}" type="pres">
      <dgm:prSet presAssocID="{658BB17E-4A39-457A-A65B-44C6821E7C7E}" presName="spaceRect" presStyleCnt="0"/>
      <dgm:spPr/>
    </dgm:pt>
    <dgm:pt modelId="{8BD576F7-B956-4B6B-A7C3-C31AEA5DB4FD}" type="pres">
      <dgm:prSet presAssocID="{658BB17E-4A39-457A-A65B-44C6821E7C7E}" presName="textRect" presStyleLbl="revTx" presStyleIdx="1" presStyleCnt="7">
        <dgm:presLayoutVars>
          <dgm:chMax val="1"/>
          <dgm:chPref val="1"/>
        </dgm:presLayoutVars>
      </dgm:prSet>
      <dgm:spPr/>
    </dgm:pt>
    <dgm:pt modelId="{E927474C-CB0A-4879-8B8D-E9F2A30910D4}" type="pres">
      <dgm:prSet presAssocID="{1893CB96-66E9-4EF9-AE67-9CC1C03D538C}" presName="sibTrans" presStyleCnt="0"/>
      <dgm:spPr/>
    </dgm:pt>
    <dgm:pt modelId="{A6718014-65DE-453F-9CEC-0930816B6BB7}" type="pres">
      <dgm:prSet presAssocID="{431515F3-1DB9-4073-BE4D-5D938C23847B}" presName="compNode" presStyleCnt="0"/>
      <dgm:spPr/>
    </dgm:pt>
    <dgm:pt modelId="{6906B755-C230-4727-81E8-3ECB3F1A7E49}" type="pres">
      <dgm:prSet presAssocID="{431515F3-1DB9-4073-BE4D-5D938C23847B}"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llseye"/>
        </a:ext>
      </dgm:extLst>
    </dgm:pt>
    <dgm:pt modelId="{D58765BB-B41E-4C73-B059-A7B147E432F5}" type="pres">
      <dgm:prSet presAssocID="{431515F3-1DB9-4073-BE4D-5D938C23847B}" presName="spaceRect" presStyleCnt="0"/>
      <dgm:spPr/>
    </dgm:pt>
    <dgm:pt modelId="{045D8174-D993-4C22-A005-DCC860F576BF}" type="pres">
      <dgm:prSet presAssocID="{431515F3-1DB9-4073-BE4D-5D938C23847B}" presName="textRect" presStyleLbl="revTx" presStyleIdx="2" presStyleCnt="7">
        <dgm:presLayoutVars>
          <dgm:chMax val="1"/>
          <dgm:chPref val="1"/>
        </dgm:presLayoutVars>
      </dgm:prSet>
      <dgm:spPr/>
    </dgm:pt>
    <dgm:pt modelId="{C6038C44-DE71-49E8-A7A5-C6D49DE53775}" type="pres">
      <dgm:prSet presAssocID="{C0A871D4-A26C-4D4D-B88E-90FD87990C2B}" presName="sibTrans" presStyleCnt="0"/>
      <dgm:spPr/>
    </dgm:pt>
    <dgm:pt modelId="{17DFB4F6-D0B9-4392-A004-900300D970AF}" type="pres">
      <dgm:prSet presAssocID="{18543BBF-4BD5-47FE-BE83-ACD890D2CBF1}" presName="compNode" presStyleCnt="0"/>
      <dgm:spPr/>
    </dgm:pt>
    <dgm:pt modelId="{F905C109-BF69-4DA7-99D1-96AD102D6697}" type="pres">
      <dgm:prSet presAssocID="{18543BBF-4BD5-47FE-BE83-ACD890D2CBF1}"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eacher"/>
        </a:ext>
      </dgm:extLst>
    </dgm:pt>
    <dgm:pt modelId="{766CF247-AFAF-4EBD-A41A-43AFCF4F51AA}" type="pres">
      <dgm:prSet presAssocID="{18543BBF-4BD5-47FE-BE83-ACD890D2CBF1}" presName="spaceRect" presStyleCnt="0"/>
      <dgm:spPr/>
    </dgm:pt>
    <dgm:pt modelId="{6CAEE9DF-3ABD-4F80-B158-789ED5F39161}" type="pres">
      <dgm:prSet presAssocID="{18543BBF-4BD5-47FE-BE83-ACD890D2CBF1}" presName="textRect" presStyleLbl="revTx" presStyleIdx="3" presStyleCnt="7">
        <dgm:presLayoutVars>
          <dgm:chMax val="1"/>
          <dgm:chPref val="1"/>
        </dgm:presLayoutVars>
      </dgm:prSet>
      <dgm:spPr/>
    </dgm:pt>
    <dgm:pt modelId="{8DB538DC-4B4B-4E53-8E81-6178462E965B}" type="pres">
      <dgm:prSet presAssocID="{F980BDB4-6931-408F-AD2E-0D59F010FAD2}" presName="sibTrans" presStyleCnt="0"/>
      <dgm:spPr/>
    </dgm:pt>
    <dgm:pt modelId="{98D8DEE6-A2DF-4333-A796-7F56DF5ABEBD}" type="pres">
      <dgm:prSet presAssocID="{5F0F4AA0-C805-4409-978B-8ED1F3194784}" presName="compNode" presStyleCnt="0"/>
      <dgm:spPr/>
    </dgm:pt>
    <dgm:pt modelId="{1D91E7E5-6713-4A33-B880-2D5A5192CA8B}" type="pres">
      <dgm:prSet presAssocID="{5F0F4AA0-C805-4409-978B-8ED1F3194784}" presName="iconRect" presStyleLbl="node1" presStyleIdx="4" presStyleCnt="7" custLinFactNeighborX="29121" custLinFactNeighborY="22881"/>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auge"/>
        </a:ext>
      </dgm:extLst>
    </dgm:pt>
    <dgm:pt modelId="{6A963998-2DB3-4AF5-BBB3-2230EF53BE91}" type="pres">
      <dgm:prSet presAssocID="{5F0F4AA0-C805-4409-978B-8ED1F3194784}" presName="spaceRect" presStyleCnt="0"/>
      <dgm:spPr/>
    </dgm:pt>
    <dgm:pt modelId="{7D7B143D-289A-4453-A66F-5A6F94BF527E}" type="pres">
      <dgm:prSet presAssocID="{5F0F4AA0-C805-4409-978B-8ED1F3194784}" presName="textRect" presStyleLbl="revTx" presStyleIdx="4" presStyleCnt="7" custLinFactNeighborX="11232" custLinFactNeighborY="1362">
        <dgm:presLayoutVars>
          <dgm:chMax val="1"/>
          <dgm:chPref val="1"/>
        </dgm:presLayoutVars>
      </dgm:prSet>
      <dgm:spPr/>
    </dgm:pt>
    <dgm:pt modelId="{6A1648AB-A299-4F48-AD88-D629F8A8F432}" type="pres">
      <dgm:prSet presAssocID="{9CC4F849-80F6-4AFE-80FC-C122AE41FAD7}" presName="sibTrans" presStyleCnt="0"/>
      <dgm:spPr/>
    </dgm:pt>
    <dgm:pt modelId="{03B38620-216A-4789-8687-1A627D7C8FFA}" type="pres">
      <dgm:prSet presAssocID="{0559F49E-428A-4A27-9F02-4763D599A982}" presName="compNode" presStyleCnt="0"/>
      <dgm:spPr/>
    </dgm:pt>
    <dgm:pt modelId="{A6FB7773-0331-4DDA-97EA-ABC87C35E76A}" type="pres">
      <dgm:prSet presAssocID="{0559F49E-428A-4A27-9F02-4763D599A982}" presName="iconRect" presStyleLbl="node1" presStyleIdx="5" presStyleCnt="7" custLinFactNeighborX="4228" custLinFactNeighborY="29121"/>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Diploma"/>
        </a:ext>
      </dgm:extLst>
    </dgm:pt>
    <dgm:pt modelId="{A10A8FC0-1DFB-42B8-BB7A-28A63FF27340}" type="pres">
      <dgm:prSet presAssocID="{0559F49E-428A-4A27-9F02-4763D599A982}" presName="spaceRect" presStyleCnt="0"/>
      <dgm:spPr/>
    </dgm:pt>
    <dgm:pt modelId="{11BD9255-3C4B-4D26-BF79-77F28C527559}" type="pres">
      <dgm:prSet presAssocID="{0559F49E-428A-4A27-9F02-4763D599A982}" presName="textRect" presStyleLbl="revTx" presStyleIdx="5" presStyleCnt="7">
        <dgm:presLayoutVars>
          <dgm:chMax val="1"/>
          <dgm:chPref val="1"/>
        </dgm:presLayoutVars>
      </dgm:prSet>
      <dgm:spPr/>
    </dgm:pt>
    <dgm:pt modelId="{E5D86161-722E-4351-B37C-E27B2A5383E2}" type="pres">
      <dgm:prSet presAssocID="{207B0E83-E587-46F6-BEEF-6C28FF4FCC85}" presName="sibTrans" presStyleCnt="0"/>
      <dgm:spPr/>
    </dgm:pt>
    <dgm:pt modelId="{3CAF980F-774E-42F6-9BC6-C1B85B2A414D}" type="pres">
      <dgm:prSet presAssocID="{1AD6C072-16BC-4B13-9583-2A471EEB4EC3}" presName="compNode" presStyleCnt="0"/>
      <dgm:spPr/>
    </dgm:pt>
    <dgm:pt modelId="{60284247-3E62-4C83-A940-440E04E255F1}" type="pres">
      <dgm:prSet presAssocID="{1AD6C072-16BC-4B13-9583-2A471EEB4EC3}" presName="iconRect" presStyleLbl="node1" presStyleIdx="6" presStyleCnt="7" custLinFactNeighborX="-10400" custLinFactNeighborY="20800"/>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Handshake"/>
        </a:ext>
      </dgm:extLst>
    </dgm:pt>
    <dgm:pt modelId="{EB357B45-3002-4F15-A993-76EADCAC6CB7}" type="pres">
      <dgm:prSet presAssocID="{1AD6C072-16BC-4B13-9583-2A471EEB4EC3}" presName="spaceRect" presStyleCnt="0"/>
      <dgm:spPr/>
    </dgm:pt>
    <dgm:pt modelId="{65BAF1C9-2A78-4A8F-A5B7-51680AFBEC97}" type="pres">
      <dgm:prSet presAssocID="{1AD6C072-16BC-4B13-9583-2A471EEB4EC3}" presName="textRect" presStyleLbl="revTx" presStyleIdx="6" presStyleCnt="7" custLinFactNeighborY="-5446">
        <dgm:presLayoutVars>
          <dgm:chMax val="1"/>
          <dgm:chPref val="1"/>
        </dgm:presLayoutVars>
      </dgm:prSet>
      <dgm:spPr/>
    </dgm:pt>
  </dgm:ptLst>
  <dgm:cxnLst>
    <dgm:cxn modelId="{2F14BE08-C5EB-4C03-B990-81A42F4BDA6A}" type="presOf" srcId="{431515F3-1DB9-4073-BE4D-5D938C23847B}" destId="{045D8174-D993-4C22-A005-DCC860F576BF}" srcOrd="0" destOrd="0" presId="urn:microsoft.com/office/officeart/2018/2/layout/IconLabelList"/>
    <dgm:cxn modelId="{3DB6223B-0066-4102-BFF4-5EF180CAB59B}" type="presOf" srcId="{0559F49E-428A-4A27-9F02-4763D599A982}" destId="{11BD9255-3C4B-4D26-BF79-77F28C527559}" srcOrd="0" destOrd="0" presId="urn:microsoft.com/office/officeart/2018/2/layout/IconLabelList"/>
    <dgm:cxn modelId="{4372823B-8C71-4DF1-91A3-48E5648261E7}" type="presOf" srcId="{18543BBF-4BD5-47FE-BE83-ACD890D2CBF1}" destId="{6CAEE9DF-3ABD-4F80-B158-789ED5F39161}" srcOrd="0" destOrd="0" presId="urn:microsoft.com/office/officeart/2018/2/layout/IconLabelList"/>
    <dgm:cxn modelId="{31BC9472-3958-4455-8DBE-226257FAC855}" srcId="{2AA9A395-9930-4B7A-A3BD-776E17483564}" destId="{431515F3-1DB9-4073-BE4D-5D938C23847B}" srcOrd="2" destOrd="0" parTransId="{4D036103-9CB9-4745-BCD2-0A053232C417}" sibTransId="{C0A871D4-A26C-4D4D-B88E-90FD87990C2B}"/>
    <dgm:cxn modelId="{ED4F4A7E-D170-4360-A2E4-B30E7D2B1608}" type="presOf" srcId="{5F0F4AA0-C805-4409-978B-8ED1F3194784}" destId="{7D7B143D-289A-4453-A66F-5A6F94BF527E}" srcOrd="0" destOrd="0" presId="urn:microsoft.com/office/officeart/2018/2/layout/IconLabelList"/>
    <dgm:cxn modelId="{91ED3883-15EC-4064-8B36-96ECFFE0985E}" type="presOf" srcId="{2AA9A395-9930-4B7A-A3BD-776E17483564}" destId="{EF53F5B3-7DE3-4DA6-8638-1D74B98014B5}" srcOrd="0" destOrd="0" presId="urn:microsoft.com/office/officeart/2018/2/layout/IconLabelList"/>
    <dgm:cxn modelId="{B0A16A86-FFB2-4E45-AC1E-C8D0D8A4A002}" type="presOf" srcId="{1FBDAD6E-08E1-4115-9178-FFF773BDE963}" destId="{6D8034ED-3ACC-43C7-A6DE-B718EC05226B}" srcOrd="0" destOrd="0" presId="urn:microsoft.com/office/officeart/2018/2/layout/IconLabelList"/>
    <dgm:cxn modelId="{0972628F-90C3-4260-B794-6E4658DAA6F5}" srcId="{2AA9A395-9930-4B7A-A3BD-776E17483564}" destId="{18543BBF-4BD5-47FE-BE83-ACD890D2CBF1}" srcOrd="3" destOrd="0" parTransId="{1111CC67-A420-4DF2-9E84-110EA419981B}" sibTransId="{F980BDB4-6931-408F-AD2E-0D59F010FAD2}"/>
    <dgm:cxn modelId="{30D185A5-672A-4243-8C6A-A2B53F31E5E3}" srcId="{2AA9A395-9930-4B7A-A3BD-776E17483564}" destId="{5F0F4AA0-C805-4409-978B-8ED1F3194784}" srcOrd="4" destOrd="0" parTransId="{D7853F21-32FD-4CF8-856B-0467D127C6EA}" sibTransId="{9CC4F849-80F6-4AFE-80FC-C122AE41FAD7}"/>
    <dgm:cxn modelId="{79BD55B1-8173-494A-8281-1AA27960E350}" srcId="{2AA9A395-9930-4B7A-A3BD-776E17483564}" destId="{658BB17E-4A39-457A-A65B-44C6821E7C7E}" srcOrd="1" destOrd="0" parTransId="{AADB6D8B-E4F5-4E53-980A-39F8645D7DEB}" sibTransId="{1893CB96-66E9-4EF9-AE67-9CC1C03D538C}"/>
    <dgm:cxn modelId="{3651FEB5-530C-4003-8C04-9C66F4695DF8}" type="presOf" srcId="{658BB17E-4A39-457A-A65B-44C6821E7C7E}" destId="{8BD576F7-B956-4B6B-A7C3-C31AEA5DB4FD}" srcOrd="0" destOrd="0" presId="urn:microsoft.com/office/officeart/2018/2/layout/IconLabelList"/>
    <dgm:cxn modelId="{0F92C6C5-FD67-404F-968D-58A93DFB0CDD}" srcId="{2AA9A395-9930-4B7A-A3BD-776E17483564}" destId="{1AD6C072-16BC-4B13-9583-2A471EEB4EC3}" srcOrd="6" destOrd="0" parTransId="{90C11E4F-DA59-41B1-9BD7-0C8A41F6AA8A}" sibTransId="{7F6F6D00-CA50-4008-831E-217084E59C88}"/>
    <dgm:cxn modelId="{C5D360C7-3AEA-4C1A-8AF6-ED2255E725F9}" type="presOf" srcId="{1AD6C072-16BC-4B13-9583-2A471EEB4EC3}" destId="{65BAF1C9-2A78-4A8F-A5B7-51680AFBEC97}" srcOrd="0" destOrd="0" presId="urn:microsoft.com/office/officeart/2018/2/layout/IconLabelList"/>
    <dgm:cxn modelId="{3A3B56E8-94B8-4C7B-8578-B789EA4FAEE5}" srcId="{2AA9A395-9930-4B7A-A3BD-776E17483564}" destId="{0559F49E-428A-4A27-9F02-4763D599A982}" srcOrd="5" destOrd="0" parTransId="{16179946-DDE1-4F53-B848-2CAC559B5692}" sibTransId="{207B0E83-E587-46F6-BEEF-6C28FF4FCC85}"/>
    <dgm:cxn modelId="{52B5B0F1-4D8D-4D63-8329-0F35ADA186D6}" srcId="{2AA9A395-9930-4B7A-A3BD-776E17483564}" destId="{1FBDAD6E-08E1-4115-9178-FFF773BDE963}" srcOrd="0" destOrd="0" parTransId="{44030A72-79AB-4D6A-931D-417277A9CD6A}" sibTransId="{0FF52CC3-8967-49B6-B301-E840CC06E5EE}"/>
    <dgm:cxn modelId="{689167C5-8D26-4BFA-9F1B-146EA95A3D16}" type="presParOf" srcId="{EF53F5B3-7DE3-4DA6-8638-1D74B98014B5}" destId="{B8B6CB3D-D664-4F13-BE04-67EEB1D14EF6}" srcOrd="0" destOrd="0" presId="urn:microsoft.com/office/officeart/2018/2/layout/IconLabelList"/>
    <dgm:cxn modelId="{F54DF03E-8A6E-4C75-B0A5-500AC2D55CB6}" type="presParOf" srcId="{B8B6CB3D-D664-4F13-BE04-67EEB1D14EF6}" destId="{D2FB7932-9F4B-4C55-A0B1-3DA106214FBD}" srcOrd="0" destOrd="0" presId="urn:microsoft.com/office/officeart/2018/2/layout/IconLabelList"/>
    <dgm:cxn modelId="{0E397FD2-5DAF-428D-B893-344165572ECD}" type="presParOf" srcId="{B8B6CB3D-D664-4F13-BE04-67EEB1D14EF6}" destId="{B11A25F5-AC63-4CD6-B94C-F06421927E29}" srcOrd="1" destOrd="0" presId="urn:microsoft.com/office/officeart/2018/2/layout/IconLabelList"/>
    <dgm:cxn modelId="{519B60C1-BD88-47A8-8D4F-A3FA9DF9F349}" type="presParOf" srcId="{B8B6CB3D-D664-4F13-BE04-67EEB1D14EF6}" destId="{6D8034ED-3ACC-43C7-A6DE-B718EC05226B}" srcOrd="2" destOrd="0" presId="urn:microsoft.com/office/officeart/2018/2/layout/IconLabelList"/>
    <dgm:cxn modelId="{06D55154-DC4F-49A2-BD0D-3C44F611B44D}" type="presParOf" srcId="{EF53F5B3-7DE3-4DA6-8638-1D74B98014B5}" destId="{21E1C035-169E-45A7-9639-5C33A00B93FF}" srcOrd="1" destOrd="0" presId="urn:microsoft.com/office/officeart/2018/2/layout/IconLabelList"/>
    <dgm:cxn modelId="{BFAE9EB3-D96C-405E-9A6D-7B3322066719}" type="presParOf" srcId="{EF53F5B3-7DE3-4DA6-8638-1D74B98014B5}" destId="{56741B81-2344-499A-B3CB-59606104902B}" srcOrd="2" destOrd="0" presId="urn:microsoft.com/office/officeart/2018/2/layout/IconLabelList"/>
    <dgm:cxn modelId="{8A7AF218-C7B4-4D85-9921-43903EB6B900}" type="presParOf" srcId="{56741B81-2344-499A-B3CB-59606104902B}" destId="{E04A8886-390E-4992-8D46-85159E932019}" srcOrd="0" destOrd="0" presId="urn:microsoft.com/office/officeart/2018/2/layout/IconLabelList"/>
    <dgm:cxn modelId="{E5B890AE-544A-4101-8544-8D4D58D460B3}" type="presParOf" srcId="{56741B81-2344-499A-B3CB-59606104902B}" destId="{9C25194C-26F3-426D-8B9D-B3FECD6A4690}" srcOrd="1" destOrd="0" presId="urn:microsoft.com/office/officeart/2018/2/layout/IconLabelList"/>
    <dgm:cxn modelId="{7BA2964C-30A1-4CD5-BAB3-82433A12CA41}" type="presParOf" srcId="{56741B81-2344-499A-B3CB-59606104902B}" destId="{8BD576F7-B956-4B6B-A7C3-C31AEA5DB4FD}" srcOrd="2" destOrd="0" presId="urn:microsoft.com/office/officeart/2018/2/layout/IconLabelList"/>
    <dgm:cxn modelId="{D6BB2629-9A8E-4C95-93D6-6A854074E029}" type="presParOf" srcId="{EF53F5B3-7DE3-4DA6-8638-1D74B98014B5}" destId="{E927474C-CB0A-4879-8B8D-E9F2A30910D4}" srcOrd="3" destOrd="0" presId="urn:microsoft.com/office/officeart/2018/2/layout/IconLabelList"/>
    <dgm:cxn modelId="{A054911F-CE7B-4982-818D-0D71D4CF3280}" type="presParOf" srcId="{EF53F5B3-7DE3-4DA6-8638-1D74B98014B5}" destId="{A6718014-65DE-453F-9CEC-0930816B6BB7}" srcOrd="4" destOrd="0" presId="urn:microsoft.com/office/officeart/2018/2/layout/IconLabelList"/>
    <dgm:cxn modelId="{B75662EB-6B47-4815-9DE7-12B31E239C78}" type="presParOf" srcId="{A6718014-65DE-453F-9CEC-0930816B6BB7}" destId="{6906B755-C230-4727-81E8-3ECB3F1A7E49}" srcOrd="0" destOrd="0" presId="urn:microsoft.com/office/officeart/2018/2/layout/IconLabelList"/>
    <dgm:cxn modelId="{F5A57981-BAD3-4BA4-B278-254D4875502E}" type="presParOf" srcId="{A6718014-65DE-453F-9CEC-0930816B6BB7}" destId="{D58765BB-B41E-4C73-B059-A7B147E432F5}" srcOrd="1" destOrd="0" presId="urn:microsoft.com/office/officeart/2018/2/layout/IconLabelList"/>
    <dgm:cxn modelId="{B54C2AF7-F56D-45AF-A6E6-06D6388973D2}" type="presParOf" srcId="{A6718014-65DE-453F-9CEC-0930816B6BB7}" destId="{045D8174-D993-4C22-A005-DCC860F576BF}" srcOrd="2" destOrd="0" presId="urn:microsoft.com/office/officeart/2018/2/layout/IconLabelList"/>
    <dgm:cxn modelId="{75688A63-3323-473E-AE8A-FD3BCAF928BF}" type="presParOf" srcId="{EF53F5B3-7DE3-4DA6-8638-1D74B98014B5}" destId="{C6038C44-DE71-49E8-A7A5-C6D49DE53775}" srcOrd="5" destOrd="0" presId="urn:microsoft.com/office/officeart/2018/2/layout/IconLabelList"/>
    <dgm:cxn modelId="{73988AB5-8281-43EF-9741-85E12978ADD0}" type="presParOf" srcId="{EF53F5B3-7DE3-4DA6-8638-1D74B98014B5}" destId="{17DFB4F6-D0B9-4392-A004-900300D970AF}" srcOrd="6" destOrd="0" presId="urn:microsoft.com/office/officeart/2018/2/layout/IconLabelList"/>
    <dgm:cxn modelId="{8CFEA171-786A-4AB5-BAFD-4AB0E728A574}" type="presParOf" srcId="{17DFB4F6-D0B9-4392-A004-900300D970AF}" destId="{F905C109-BF69-4DA7-99D1-96AD102D6697}" srcOrd="0" destOrd="0" presId="urn:microsoft.com/office/officeart/2018/2/layout/IconLabelList"/>
    <dgm:cxn modelId="{DDEF04FF-C2CF-463F-B51A-CC977E530C80}" type="presParOf" srcId="{17DFB4F6-D0B9-4392-A004-900300D970AF}" destId="{766CF247-AFAF-4EBD-A41A-43AFCF4F51AA}" srcOrd="1" destOrd="0" presId="urn:microsoft.com/office/officeart/2018/2/layout/IconLabelList"/>
    <dgm:cxn modelId="{BE859915-2E9F-4506-8FE4-AC8EB88AB67F}" type="presParOf" srcId="{17DFB4F6-D0B9-4392-A004-900300D970AF}" destId="{6CAEE9DF-3ABD-4F80-B158-789ED5F39161}" srcOrd="2" destOrd="0" presId="urn:microsoft.com/office/officeart/2018/2/layout/IconLabelList"/>
    <dgm:cxn modelId="{83AF7540-AB60-49B9-8A0F-2233384C00E4}" type="presParOf" srcId="{EF53F5B3-7DE3-4DA6-8638-1D74B98014B5}" destId="{8DB538DC-4B4B-4E53-8E81-6178462E965B}" srcOrd="7" destOrd="0" presId="urn:microsoft.com/office/officeart/2018/2/layout/IconLabelList"/>
    <dgm:cxn modelId="{24B74EE2-79F8-4560-A4EC-FFC6DB6B6781}" type="presParOf" srcId="{EF53F5B3-7DE3-4DA6-8638-1D74B98014B5}" destId="{98D8DEE6-A2DF-4333-A796-7F56DF5ABEBD}" srcOrd="8" destOrd="0" presId="urn:microsoft.com/office/officeart/2018/2/layout/IconLabelList"/>
    <dgm:cxn modelId="{5728D026-5D17-442D-B137-E36B5D457F68}" type="presParOf" srcId="{98D8DEE6-A2DF-4333-A796-7F56DF5ABEBD}" destId="{1D91E7E5-6713-4A33-B880-2D5A5192CA8B}" srcOrd="0" destOrd="0" presId="urn:microsoft.com/office/officeart/2018/2/layout/IconLabelList"/>
    <dgm:cxn modelId="{9755F5AC-BED2-4D95-8489-59A79C5BB953}" type="presParOf" srcId="{98D8DEE6-A2DF-4333-A796-7F56DF5ABEBD}" destId="{6A963998-2DB3-4AF5-BBB3-2230EF53BE91}" srcOrd="1" destOrd="0" presId="urn:microsoft.com/office/officeart/2018/2/layout/IconLabelList"/>
    <dgm:cxn modelId="{162DC0CD-F60C-4C85-9860-3A18A0FE3228}" type="presParOf" srcId="{98D8DEE6-A2DF-4333-A796-7F56DF5ABEBD}" destId="{7D7B143D-289A-4453-A66F-5A6F94BF527E}" srcOrd="2" destOrd="0" presId="urn:microsoft.com/office/officeart/2018/2/layout/IconLabelList"/>
    <dgm:cxn modelId="{6280699D-689D-41AC-B338-0FAD73A22309}" type="presParOf" srcId="{EF53F5B3-7DE3-4DA6-8638-1D74B98014B5}" destId="{6A1648AB-A299-4F48-AD88-D629F8A8F432}" srcOrd="9" destOrd="0" presId="urn:microsoft.com/office/officeart/2018/2/layout/IconLabelList"/>
    <dgm:cxn modelId="{4C4F5963-7BB7-40F9-A517-7F8101D954D5}" type="presParOf" srcId="{EF53F5B3-7DE3-4DA6-8638-1D74B98014B5}" destId="{03B38620-216A-4789-8687-1A627D7C8FFA}" srcOrd="10" destOrd="0" presId="urn:microsoft.com/office/officeart/2018/2/layout/IconLabelList"/>
    <dgm:cxn modelId="{DD20082D-A443-4E34-8F49-816378593014}" type="presParOf" srcId="{03B38620-216A-4789-8687-1A627D7C8FFA}" destId="{A6FB7773-0331-4DDA-97EA-ABC87C35E76A}" srcOrd="0" destOrd="0" presId="urn:microsoft.com/office/officeart/2018/2/layout/IconLabelList"/>
    <dgm:cxn modelId="{52B34947-0870-48B5-BFE7-CCB8955CB25A}" type="presParOf" srcId="{03B38620-216A-4789-8687-1A627D7C8FFA}" destId="{A10A8FC0-1DFB-42B8-BB7A-28A63FF27340}" srcOrd="1" destOrd="0" presId="urn:microsoft.com/office/officeart/2018/2/layout/IconLabelList"/>
    <dgm:cxn modelId="{2BB1EF62-B98A-4C78-966B-B7F562F12A36}" type="presParOf" srcId="{03B38620-216A-4789-8687-1A627D7C8FFA}" destId="{11BD9255-3C4B-4D26-BF79-77F28C527559}" srcOrd="2" destOrd="0" presId="urn:microsoft.com/office/officeart/2018/2/layout/IconLabelList"/>
    <dgm:cxn modelId="{CDD25A48-7057-4F0E-B05D-2AD38789020B}" type="presParOf" srcId="{EF53F5B3-7DE3-4DA6-8638-1D74B98014B5}" destId="{E5D86161-722E-4351-B37C-E27B2A5383E2}" srcOrd="11" destOrd="0" presId="urn:microsoft.com/office/officeart/2018/2/layout/IconLabelList"/>
    <dgm:cxn modelId="{FE0FE490-3037-452D-B93C-3642F16407B7}" type="presParOf" srcId="{EF53F5B3-7DE3-4DA6-8638-1D74B98014B5}" destId="{3CAF980F-774E-42F6-9BC6-C1B85B2A414D}" srcOrd="12" destOrd="0" presId="urn:microsoft.com/office/officeart/2018/2/layout/IconLabelList"/>
    <dgm:cxn modelId="{7B98DDB1-B7A6-435D-8295-B417DA778288}" type="presParOf" srcId="{3CAF980F-774E-42F6-9BC6-C1B85B2A414D}" destId="{60284247-3E62-4C83-A940-440E04E255F1}" srcOrd="0" destOrd="0" presId="urn:microsoft.com/office/officeart/2018/2/layout/IconLabelList"/>
    <dgm:cxn modelId="{00554068-25B4-4C31-B4AB-2220EBE964FE}" type="presParOf" srcId="{3CAF980F-774E-42F6-9BC6-C1B85B2A414D}" destId="{EB357B45-3002-4F15-A993-76EADCAC6CB7}" srcOrd="1" destOrd="0" presId="urn:microsoft.com/office/officeart/2018/2/layout/IconLabelList"/>
    <dgm:cxn modelId="{4ECFAEF7-EC65-48FB-810B-EBA057D4A6EF}" type="presParOf" srcId="{3CAF980F-774E-42F6-9BC6-C1B85B2A414D}" destId="{65BAF1C9-2A78-4A8F-A5B7-51680AFBEC97}"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645B7A-C283-4F0F-9C06-21CCE8F8B389}" type="doc">
      <dgm:prSet loTypeId="urn:microsoft.com/office/officeart/2005/8/layout/list1" loCatId="list" qsTypeId="urn:microsoft.com/office/officeart/2005/8/quickstyle/simple1" qsCatId="simple" csTypeId="urn:microsoft.com/office/officeart/2005/8/colors/colorful1" csCatId="colorful"/>
      <dgm:spPr/>
      <dgm:t>
        <a:bodyPr/>
        <a:lstStyle/>
        <a:p>
          <a:endParaRPr lang="en-US"/>
        </a:p>
      </dgm:t>
    </dgm:pt>
    <dgm:pt modelId="{82FDB0F2-80F5-4B7C-9626-E9D0A82485E9}">
      <dgm:prSet/>
      <dgm:spPr/>
      <dgm:t>
        <a:bodyPr/>
        <a:lstStyle/>
        <a:p>
          <a:r>
            <a:rPr lang="en-US"/>
            <a:t>Application Engineering and Development</a:t>
          </a:r>
        </a:p>
      </dgm:t>
    </dgm:pt>
    <dgm:pt modelId="{208C94D2-7496-4479-82E9-0A5136470C9B}" type="parTrans" cxnId="{D04252E3-31D8-43BC-921C-36FA06B19103}">
      <dgm:prSet/>
      <dgm:spPr/>
      <dgm:t>
        <a:bodyPr/>
        <a:lstStyle/>
        <a:p>
          <a:endParaRPr lang="en-US"/>
        </a:p>
      </dgm:t>
    </dgm:pt>
    <dgm:pt modelId="{C9C65110-7030-4537-9240-4F115855434E}" type="sibTrans" cxnId="{D04252E3-31D8-43BC-921C-36FA06B19103}">
      <dgm:prSet/>
      <dgm:spPr/>
      <dgm:t>
        <a:bodyPr/>
        <a:lstStyle/>
        <a:p>
          <a:endParaRPr lang="en-US"/>
        </a:p>
      </dgm:t>
    </dgm:pt>
    <dgm:pt modelId="{9CBA3B0F-FAEE-4DE1-AA6F-019043E38637}">
      <dgm:prSet/>
      <dgm:spPr/>
      <dgm:t>
        <a:bodyPr/>
        <a:lstStyle/>
        <a:p>
          <a:r>
            <a:rPr lang="en-US"/>
            <a:t>Program Structures and Algorithms</a:t>
          </a:r>
        </a:p>
      </dgm:t>
    </dgm:pt>
    <dgm:pt modelId="{CAFEA937-4919-4D15-B857-AC29E632925C}" type="parTrans" cxnId="{BA277AE0-33CA-4269-A5CC-8CA7FA007C99}">
      <dgm:prSet/>
      <dgm:spPr/>
      <dgm:t>
        <a:bodyPr/>
        <a:lstStyle/>
        <a:p>
          <a:endParaRPr lang="en-US"/>
        </a:p>
      </dgm:t>
    </dgm:pt>
    <dgm:pt modelId="{E86BEA56-AEA8-44E2-AA7E-1E5BF1D61943}" type="sibTrans" cxnId="{BA277AE0-33CA-4269-A5CC-8CA7FA007C99}">
      <dgm:prSet/>
      <dgm:spPr/>
      <dgm:t>
        <a:bodyPr/>
        <a:lstStyle/>
        <a:p>
          <a:endParaRPr lang="en-US"/>
        </a:p>
      </dgm:t>
    </dgm:pt>
    <dgm:pt modelId="{279F0EB9-0379-419F-8C66-2CF3E6CE71D3}">
      <dgm:prSet/>
      <dgm:spPr/>
      <dgm:t>
        <a:bodyPr/>
        <a:lstStyle/>
        <a:p>
          <a:r>
            <a:rPr lang="en-US"/>
            <a:t>Web Design and User Experience Engineering</a:t>
          </a:r>
        </a:p>
      </dgm:t>
    </dgm:pt>
    <dgm:pt modelId="{1D09FFC5-D9B1-48B8-BE03-F7C8320087D1}" type="parTrans" cxnId="{D150E0DF-285A-41E8-9D84-3E61DBFD8879}">
      <dgm:prSet/>
      <dgm:spPr/>
      <dgm:t>
        <a:bodyPr/>
        <a:lstStyle/>
        <a:p>
          <a:endParaRPr lang="en-US"/>
        </a:p>
      </dgm:t>
    </dgm:pt>
    <dgm:pt modelId="{D8640269-E223-4753-A2E9-C89FB3AB0BCD}" type="sibTrans" cxnId="{D150E0DF-285A-41E8-9D84-3E61DBFD8879}">
      <dgm:prSet/>
      <dgm:spPr/>
      <dgm:t>
        <a:bodyPr/>
        <a:lstStyle/>
        <a:p>
          <a:endParaRPr lang="en-US"/>
        </a:p>
      </dgm:t>
    </dgm:pt>
    <dgm:pt modelId="{9DC79EE1-2F27-40A3-AD9A-D117896F5BDE}">
      <dgm:prSet/>
      <dgm:spPr/>
      <dgm:t>
        <a:bodyPr/>
        <a:lstStyle/>
        <a:p>
          <a:r>
            <a:rPr lang="en-US"/>
            <a:t>Program Design Paradigm</a:t>
          </a:r>
        </a:p>
      </dgm:t>
    </dgm:pt>
    <dgm:pt modelId="{6A7223F2-6844-4F6D-938C-5A44AFAC0B4C}" type="parTrans" cxnId="{98DF2455-6235-4C6F-B1D8-22EC46E02781}">
      <dgm:prSet/>
      <dgm:spPr/>
      <dgm:t>
        <a:bodyPr/>
        <a:lstStyle/>
        <a:p>
          <a:endParaRPr lang="en-US"/>
        </a:p>
      </dgm:t>
    </dgm:pt>
    <dgm:pt modelId="{60F821FE-847A-4B4A-960E-36E2283BC1EB}" type="sibTrans" cxnId="{98DF2455-6235-4C6F-B1D8-22EC46E02781}">
      <dgm:prSet/>
      <dgm:spPr/>
      <dgm:t>
        <a:bodyPr/>
        <a:lstStyle/>
        <a:p>
          <a:endParaRPr lang="en-US"/>
        </a:p>
      </dgm:t>
    </dgm:pt>
    <dgm:pt modelId="{CBE459AF-7BB7-4759-86C2-0E1138ABCF6F}">
      <dgm:prSet/>
      <dgm:spPr/>
      <dgm:t>
        <a:bodyPr/>
        <a:lstStyle/>
        <a:p>
          <a:r>
            <a:rPr lang="en-US"/>
            <a:t>Computer Systems</a:t>
          </a:r>
        </a:p>
      </dgm:t>
    </dgm:pt>
    <dgm:pt modelId="{91D372B9-AB04-47E0-9C8F-A986D3DEEF82}" type="parTrans" cxnId="{632B10C9-1686-4A72-96B8-E7766E3BDAB0}">
      <dgm:prSet/>
      <dgm:spPr/>
      <dgm:t>
        <a:bodyPr/>
        <a:lstStyle/>
        <a:p>
          <a:endParaRPr lang="en-US"/>
        </a:p>
      </dgm:t>
    </dgm:pt>
    <dgm:pt modelId="{EF31BDE7-7260-4190-8203-0AF40D4D5645}" type="sibTrans" cxnId="{632B10C9-1686-4A72-96B8-E7766E3BDAB0}">
      <dgm:prSet/>
      <dgm:spPr/>
      <dgm:t>
        <a:bodyPr/>
        <a:lstStyle/>
        <a:p>
          <a:endParaRPr lang="en-US"/>
        </a:p>
      </dgm:t>
    </dgm:pt>
    <dgm:pt modelId="{53475B83-5FC8-EB47-848A-216961043C0E}" type="pres">
      <dgm:prSet presAssocID="{7B645B7A-C283-4F0F-9C06-21CCE8F8B389}" presName="linear" presStyleCnt="0">
        <dgm:presLayoutVars>
          <dgm:dir/>
          <dgm:animLvl val="lvl"/>
          <dgm:resizeHandles val="exact"/>
        </dgm:presLayoutVars>
      </dgm:prSet>
      <dgm:spPr/>
    </dgm:pt>
    <dgm:pt modelId="{457B61B4-EFA8-7344-BB99-B42C2F2CE023}" type="pres">
      <dgm:prSet presAssocID="{82FDB0F2-80F5-4B7C-9626-E9D0A82485E9}" presName="parentLin" presStyleCnt="0"/>
      <dgm:spPr/>
    </dgm:pt>
    <dgm:pt modelId="{5F4D0299-405B-C840-81D1-7185C8864FB1}" type="pres">
      <dgm:prSet presAssocID="{82FDB0F2-80F5-4B7C-9626-E9D0A82485E9}" presName="parentLeftMargin" presStyleLbl="node1" presStyleIdx="0" presStyleCnt="5"/>
      <dgm:spPr/>
    </dgm:pt>
    <dgm:pt modelId="{61CD7DFA-C09A-9542-844D-593C8146607C}" type="pres">
      <dgm:prSet presAssocID="{82FDB0F2-80F5-4B7C-9626-E9D0A82485E9}" presName="parentText" presStyleLbl="node1" presStyleIdx="0" presStyleCnt="5">
        <dgm:presLayoutVars>
          <dgm:chMax val="0"/>
          <dgm:bulletEnabled val="1"/>
        </dgm:presLayoutVars>
      </dgm:prSet>
      <dgm:spPr/>
    </dgm:pt>
    <dgm:pt modelId="{3581C731-A386-CC4F-9CBA-F8C066646379}" type="pres">
      <dgm:prSet presAssocID="{82FDB0F2-80F5-4B7C-9626-E9D0A82485E9}" presName="negativeSpace" presStyleCnt="0"/>
      <dgm:spPr/>
    </dgm:pt>
    <dgm:pt modelId="{59B88DF8-8686-7644-8F1B-C90D2D814F3C}" type="pres">
      <dgm:prSet presAssocID="{82FDB0F2-80F5-4B7C-9626-E9D0A82485E9}" presName="childText" presStyleLbl="conFgAcc1" presStyleIdx="0" presStyleCnt="5">
        <dgm:presLayoutVars>
          <dgm:bulletEnabled val="1"/>
        </dgm:presLayoutVars>
      </dgm:prSet>
      <dgm:spPr/>
    </dgm:pt>
    <dgm:pt modelId="{F47AE807-8723-7242-9C78-4BA7E22B7F87}" type="pres">
      <dgm:prSet presAssocID="{C9C65110-7030-4537-9240-4F115855434E}" presName="spaceBetweenRectangles" presStyleCnt="0"/>
      <dgm:spPr/>
    </dgm:pt>
    <dgm:pt modelId="{2715672D-C8A0-FB4F-93BF-F3C385E2189D}" type="pres">
      <dgm:prSet presAssocID="{9CBA3B0F-FAEE-4DE1-AA6F-019043E38637}" presName="parentLin" presStyleCnt="0"/>
      <dgm:spPr/>
    </dgm:pt>
    <dgm:pt modelId="{A9FA20B5-890C-3646-8C10-21E430116A8C}" type="pres">
      <dgm:prSet presAssocID="{9CBA3B0F-FAEE-4DE1-AA6F-019043E38637}" presName="parentLeftMargin" presStyleLbl="node1" presStyleIdx="0" presStyleCnt="5"/>
      <dgm:spPr/>
    </dgm:pt>
    <dgm:pt modelId="{41F62C26-A143-C945-B160-E5271271023C}" type="pres">
      <dgm:prSet presAssocID="{9CBA3B0F-FAEE-4DE1-AA6F-019043E38637}" presName="parentText" presStyleLbl="node1" presStyleIdx="1" presStyleCnt="5">
        <dgm:presLayoutVars>
          <dgm:chMax val="0"/>
          <dgm:bulletEnabled val="1"/>
        </dgm:presLayoutVars>
      </dgm:prSet>
      <dgm:spPr/>
    </dgm:pt>
    <dgm:pt modelId="{2ED654A5-8433-7642-AADA-642EB1BEE351}" type="pres">
      <dgm:prSet presAssocID="{9CBA3B0F-FAEE-4DE1-AA6F-019043E38637}" presName="negativeSpace" presStyleCnt="0"/>
      <dgm:spPr/>
    </dgm:pt>
    <dgm:pt modelId="{E4C115D1-07C0-0540-BEC4-53A2AD41B888}" type="pres">
      <dgm:prSet presAssocID="{9CBA3B0F-FAEE-4DE1-AA6F-019043E38637}" presName="childText" presStyleLbl="conFgAcc1" presStyleIdx="1" presStyleCnt="5">
        <dgm:presLayoutVars>
          <dgm:bulletEnabled val="1"/>
        </dgm:presLayoutVars>
      </dgm:prSet>
      <dgm:spPr/>
    </dgm:pt>
    <dgm:pt modelId="{5180480D-FE20-C449-84CC-23EABB9CA5E8}" type="pres">
      <dgm:prSet presAssocID="{E86BEA56-AEA8-44E2-AA7E-1E5BF1D61943}" presName="spaceBetweenRectangles" presStyleCnt="0"/>
      <dgm:spPr/>
    </dgm:pt>
    <dgm:pt modelId="{4858A28F-7475-5243-9CD7-4B14A2A46077}" type="pres">
      <dgm:prSet presAssocID="{279F0EB9-0379-419F-8C66-2CF3E6CE71D3}" presName="parentLin" presStyleCnt="0"/>
      <dgm:spPr/>
    </dgm:pt>
    <dgm:pt modelId="{9D713471-72F2-AC4B-8E16-96643C4D5F23}" type="pres">
      <dgm:prSet presAssocID="{279F0EB9-0379-419F-8C66-2CF3E6CE71D3}" presName="parentLeftMargin" presStyleLbl="node1" presStyleIdx="1" presStyleCnt="5"/>
      <dgm:spPr/>
    </dgm:pt>
    <dgm:pt modelId="{9D93B2CB-FED5-BC43-89C9-228204C67558}" type="pres">
      <dgm:prSet presAssocID="{279F0EB9-0379-419F-8C66-2CF3E6CE71D3}" presName="parentText" presStyleLbl="node1" presStyleIdx="2" presStyleCnt="5">
        <dgm:presLayoutVars>
          <dgm:chMax val="0"/>
          <dgm:bulletEnabled val="1"/>
        </dgm:presLayoutVars>
      </dgm:prSet>
      <dgm:spPr/>
    </dgm:pt>
    <dgm:pt modelId="{A3F655CF-118A-7546-9ECC-0CC0E9ECE781}" type="pres">
      <dgm:prSet presAssocID="{279F0EB9-0379-419F-8C66-2CF3E6CE71D3}" presName="negativeSpace" presStyleCnt="0"/>
      <dgm:spPr/>
    </dgm:pt>
    <dgm:pt modelId="{32749EA8-1D37-3640-8441-0CA951C08368}" type="pres">
      <dgm:prSet presAssocID="{279F0EB9-0379-419F-8C66-2CF3E6CE71D3}" presName="childText" presStyleLbl="conFgAcc1" presStyleIdx="2" presStyleCnt="5">
        <dgm:presLayoutVars>
          <dgm:bulletEnabled val="1"/>
        </dgm:presLayoutVars>
      </dgm:prSet>
      <dgm:spPr/>
    </dgm:pt>
    <dgm:pt modelId="{71367C44-527A-4049-ABA8-24CAF7A12865}" type="pres">
      <dgm:prSet presAssocID="{D8640269-E223-4753-A2E9-C89FB3AB0BCD}" presName="spaceBetweenRectangles" presStyleCnt="0"/>
      <dgm:spPr/>
    </dgm:pt>
    <dgm:pt modelId="{CA2E66D0-DD9F-2541-8BF7-947E08F90D63}" type="pres">
      <dgm:prSet presAssocID="{9DC79EE1-2F27-40A3-AD9A-D117896F5BDE}" presName="parentLin" presStyleCnt="0"/>
      <dgm:spPr/>
    </dgm:pt>
    <dgm:pt modelId="{58FBF8E0-53D9-5947-98F3-3DF49BCBA206}" type="pres">
      <dgm:prSet presAssocID="{9DC79EE1-2F27-40A3-AD9A-D117896F5BDE}" presName="parentLeftMargin" presStyleLbl="node1" presStyleIdx="2" presStyleCnt="5"/>
      <dgm:spPr/>
    </dgm:pt>
    <dgm:pt modelId="{7DECD56F-A4DC-A04A-892E-C44B7F7E2075}" type="pres">
      <dgm:prSet presAssocID="{9DC79EE1-2F27-40A3-AD9A-D117896F5BDE}" presName="parentText" presStyleLbl="node1" presStyleIdx="3" presStyleCnt="5">
        <dgm:presLayoutVars>
          <dgm:chMax val="0"/>
          <dgm:bulletEnabled val="1"/>
        </dgm:presLayoutVars>
      </dgm:prSet>
      <dgm:spPr/>
    </dgm:pt>
    <dgm:pt modelId="{F6C79BED-26F8-DB44-81B6-C31906B82491}" type="pres">
      <dgm:prSet presAssocID="{9DC79EE1-2F27-40A3-AD9A-D117896F5BDE}" presName="negativeSpace" presStyleCnt="0"/>
      <dgm:spPr/>
    </dgm:pt>
    <dgm:pt modelId="{FD628BE4-F143-8348-8CEE-C639CF20F5C9}" type="pres">
      <dgm:prSet presAssocID="{9DC79EE1-2F27-40A3-AD9A-D117896F5BDE}" presName="childText" presStyleLbl="conFgAcc1" presStyleIdx="3" presStyleCnt="5">
        <dgm:presLayoutVars>
          <dgm:bulletEnabled val="1"/>
        </dgm:presLayoutVars>
      </dgm:prSet>
      <dgm:spPr/>
    </dgm:pt>
    <dgm:pt modelId="{23FC8847-73E7-DE41-B520-D58F04EF8996}" type="pres">
      <dgm:prSet presAssocID="{60F821FE-847A-4B4A-960E-36E2283BC1EB}" presName="spaceBetweenRectangles" presStyleCnt="0"/>
      <dgm:spPr/>
    </dgm:pt>
    <dgm:pt modelId="{E2C43CBB-6543-A94F-93AF-BB227F427157}" type="pres">
      <dgm:prSet presAssocID="{CBE459AF-7BB7-4759-86C2-0E1138ABCF6F}" presName="parentLin" presStyleCnt="0"/>
      <dgm:spPr/>
    </dgm:pt>
    <dgm:pt modelId="{34171D42-B245-7C48-BC67-BAC4A3FD56AA}" type="pres">
      <dgm:prSet presAssocID="{CBE459AF-7BB7-4759-86C2-0E1138ABCF6F}" presName="parentLeftMargin" presStyleLbl="node1" presStyleIdx="3" presStyleCnt="5"/>
      <dgm:spPr/>
    </dgm:pt>
    <dgm:pt modelId="{4C596CF8-E3B2-9545-A01E-6DB93813B867}" type="pres">
      <dgm:prSet presAssocID="{CBE459AF-7BB7-4759-86C2-0E1138ABCF6F}" presName="parentText" presStyleLbl="node1" presStyleIdx="4" presStyleCnt="5">
        <dgm:presLayoutVars>
          <dgm:chMax val="0"/>
          <dgm:bulletEnabled val="1"/>
        </dgm:presLayoutVars>
      </dgm:prSet>
      <dgm:spPr/>
    </dgm:pt>
    <dgm:pt modelId="{FDA1F789-3BA3-7147-A1DC-53DB99FF6681}" type="pres">
      <dgm:prSet presAssocID="{CBE459AF-7BB7-4759-86C2-0E1138ABCF6F}" presName="negativeSpace" presStyleCnt="0"/>
      <dgm:spPr/>
    </dgm:pt>
    <dgm:pt modelId="{08A1A641-8177-F94E-AD6E-9AC49B5D6CB0}" type="pres">
      <dgm:prSet presAssocID="{CBE459AF-7BB7-4759-86C2-0E1138ABCF6F}" presName="childText" presStyleLbl="conFgAcc1" presStyleIdx="4" presStyleCnt="5">
        <dgm:presLayoutVars>
          <dgm:bulletEnabled val="1"/>
        </dgm:presLayoutVars>
      </dgm:prSet>
      <dgm:spPr/>
    </dgm:pt>
  </dgm:ptLst>
  <dgm:cxnLst>
    <dgm:cxn modelId="{C3468801-CF0F-B04D-B5B6-88379B3ED51D}" type="presOf" srcId="{82FDB0F2-80F5-4B7C-9626-E9D0A82485E9}" destId="{61CD7DFA-C09A-9542-844D-593C8146607C}" srcOrd="1" destOrd="0" presId="urn:microsoft.com/office/officeart/2005/8/layout/list1"/>
    <dgm:cxn modelId="{4D02A326-64E5-DF4B-A4F0-AB97AC8D08EF}" type="presOf" srcId="{82FDB0F2-80F5-4B7C-9626-E9D0A82485E9}" destId="{5F4D0299-405B-C840-81D1-7185C8864FB1}" srcOrd="0" destOrd="0" presId="urn:microsoft.com/office/officeart/2005/8/layout/list1"/>
    <dgm:cxn modelId="{38996636-84A6-ED41-965B-868D28C43FB0}" type="presOf" srcId="{7B645B7A-C283-4F0F-9C06-21CCE8F8B389}" destId="{53475B83-5FC8-EB47-848A-216961043C0E}" srcOrd="0" destOrd="0" presId="urn:microsoft.com/office/officeart/2005/8/layout/list1"/>
    <dgm:cxn modelId="{E60D7947-EE4B-234D-95C0-D3F1D79571F5}" type="presOf" srcId="{9DC79EE1-2F27-40A3-AD9A-D117896F5BDE}" destId="{58FBF8E0-53D9-5947-98F3-3DF49BCBA206}" srcOrd="0" destOrd="0" presId="urn:microsoft.com/office/officeart/2005/8/layout/list1"/>
    <dgm:cxn modelId="{9EEBD74C-F82A-514A-B17E-CB2B13ACE238}" type="presOf" srcId="{CBE459AF-7BB7-4759-86C2-0E1138ABCF6F}" destId="{4C596CF8-E3B2-9545-A01E-6DB93813B867}" srcOrd="1" destOrd="0" presId="urn:microsoft.com/office/officeart/2005/8/layout/list1"/>
    <dgm:cxn modelId="{98DF2455-6235-4C6F-B1D8-22EC46E02781}" srcId="{7B645B7A-C283-4F0F-9C06-21CCE8F8B389}" destId="{9DC79EE1-2F27-40A3-AD9A-D117896F5BDE}" srcOrd="3" destOrd="0" parTransId="{6A7223F2-6844-4F6D-938C-5A44AFAC0B4C}" sibTransId="{60F821FE-847A-4B4A-960E-36E2283BC1EB}"/>
    <dgm:cxn modelId="{8177048A-9FF0-0445-BE0E-B220451FFBF0}" type="presOf" srcId="{CBE459AF-7BB7-4759-86C2-0E1138ABCF6F}" destId="{34171D42-B245-7C48-BC67-BAC4A3FD56AA}" srcOrd="0" destOrd="0" presId="urn:microsoft.com/office/officeart/2005/8/layout/list1"/>
    <dgm:cxn modelId="{FE02AEAC-794A-4342-90BB-F4EC32A97F42}" type="presOf" srcId="{279F0EB9-0379-419F-8C66-2CF3E6CE71D3}" destId="{9D93B2CB-FED5-BC43-89C9-228204C67558}" srcOrd="1" destOrd="0" presId="urn:microsoft.com/office/officeart/2005/8/layout/list1"/>
    <dgm:cxn modelId="{5914C5B8-D702-B54F-946B-3C68DECC4DA5}" type="presOf" srcId="{9DC79EE1-2F27-40A3-AD9A-D117896F5BDE}" destId="{7DECD56F-A4DC-A04A-892E-C44B7F7E2075}" srcOrd="1" destOrd="0" presId="urn:microsoft.com/office/officeart/2005/8/layout/list1"/>
    <dgm:cxn modelId="{B1F80CB9-4D2C-114E-BF56-3F5FAF41BB43}" type="presOf" srcId="{279F0EB9-0379-419F-8C66-2CF3E6CE71D3}" destId="{9D713471-72F2-AC4B-8E16-96643C4D5F23}" srcOrd="0" destOrd="0" presId="urn:microsoft.com/office/officeart/2005/8/layout/list1"/>
    <dgm:cxn modelId="{632B10C9-1686-4A72-96B8-E7766E3BDAB0}" srcId="{7B645B7A-C283-4F0F-9C06-21CCE8F8B389}" destId="{CBE459AF-7BB7-4759-86C2-0E1138ABCF6F}" srcOrd="4" destOrd="0" parTransId="{91D372B9-AB04-47E0-9C8F-A986D3DEEF82}" sibTransId="{EF31BDE7-7260-4190-8203-0AF40D4D5645}"/>
    <dgm:cxn modelId="{D150E0DF-285A-41E8-9D84-3E61DBFD8879}" srcId="{7B645B7A-C283-4F0F-9C06-21CCE8F8B389}" destId="{279F0EB9-0379-419F-8C66-2CF3E6CE71D3}" srcOrd="2" destOrd="0" parTransId="{1D09FFC5-D9B1-48B8-BE03-F7C8320087D1}" sibTransId="{D8640269-E223-4753-A2E9-C89FB3AB0BCD}"/>
    <dgm:cxn modelId="{BA277AE0-33CA-4269-A5CC-8CA7FA007C99}" srcId="{7B645B7A-C283-4F0F-9C06-21CCE8F8B389}" destId="{9CBA3B0F-FAEE-4DE1-AA6F-019043E38637}" srcOrd="1" destOrd="0" parTransId="{CAFEA937-4919-4D15-B857-AC29E632925C}" sibTransId="{E86BEA56-AEA8-44E2-AA7E-1E5BF1D61943}"/>
    <dgm:cxn modelId="{D04252E3-31D8-43BC-921C-36FA06B19103}" srcId="{7B645B7A-C283-4F0F-9C06-21CCE8F8B389}" destId="{82FDB0F2-80F5-4B7C-9626-E9D0A82485E9}" srcOrd="0" destOrd="0" parTransId="{208C94D2-7496-4479-82E9-0A5136470C9B}" sibTransId="{C9C65110-7030-4537-9240-4F115855434E}"/>
    <dgm:cxn modelId="{966056E8-97EE-694C-8D45-1091E8F099E7}" type="presOf" srcId="{9CBA3B0F-FAEE-4DE1-AA6F-019043E38637}" destId="{41F62C26-A143-C945-B160-E5271271023C}" srcOrd="1" destOrd="0" presId="urn:microsoft.com/office/officeart/2005/8/layout/list1"/>
    <dgm:cxn modelId="{4F11EBFA-5E3F-1D4E-A38C-FA448D6CB691}" type="presOf" srcId="{9CBA3B0F-FAEE-4DE1-AA6F-019043E38637}" destId="{A9FA20B5-890C-3646-8C10-21E430116A8C}" srcOrd="0" destOrd="0" presId="urn:microsoft.com/office/officeart/2005/8/layout/list1"/>
    <dgm:cxn modelId="{CE6EBAD4-3D91-0F40-96E2-2F5E2FF5D579}" type="presParOf" srcId="{53475B83-5FC8-EB47-848A-216961043C0E}" destId="{457B61B4-EFA8-7344-BB99-B42C2F2CE023}" srcOrd="0" destOrd="0" presId="urn:microsoft.com/office/officeart/2005/8/layout/list1"/>
    <dgm:cxn modelId="{37F104DE-54BC-D948-B518-23DE6E299D06}" type="presParOf" srcId="{457B61B4-EFA8-7344-BB99-B42C2F2CE023}" destId="{5F4D0299-405B-C840-81D1-7185C8864FB1}" srcOrd="0" destOrd="0" presId="urn:microsoft.com/office/officeart/2005/8/layout/list1"/>
    <dgm:cxn modelId="{EB26D6F5-ADAD-1F40-A5B1-52C8A97A561C}" type="presParOf" srcId="{457B61B4-EFA8-7344-BB99-B42C2F2CE023}" destId="{61CD7DFA-C09A-9542-844D-593C8146607C}" srcOrd="1" destOrd="0" presId="urn:microsoft.com/office/officeart/2005/8/layout/list1"/>
    <dgm:cxn modelId="{7B9AF69B-D7B8-8A42-8A91-502F95A76168}" type="presParOf" srcId="{53475B83-5FC8-EB47-848A-216961043C0E}" destId="{3581C731-A386-CC4F-9CBA-F8C066646379}" srcOrd="1" destOrd="0" presId="urn:microsoft.com/office/officeart/2005/8/layout/list1"/>
    <dgm:cxn modelId="{656600A7-03DC-A04F-A1CD-27DE1CAB6AFA}" type="presParOf" srcId="{53475B83-5FC8-EB47-848A-216961043C0E}" destId="{59B88DF8-8686-7644-8F1B-C90D2D814F3C}" srcOrd="2" destOrd="0" presId="urn:microsoft.com/office/officeart/2005/8/layout/list1"/>
    <dgm:cxn modelId="{03F26EEA-FE73-CD46-AA14-4B0AAC15D8CA}" type="presParOf" srcId="{53475B83-5FC8-EB47-848A-216961043C0E}" destId="{F47AE807-8723-7242-9C78-4BA7E22B7F87}" srcOrd="3" destOrd="0" presId="urn:microsoft.com/office/officeart/2005/8/layout/list1"/>
    <dgm:cxn modelId="{9BE4C7AD-DFA7-9A4C-84ED-42A58E4BE198}" type="presParOf" srcId="{53475B83-5FC8-EB47-848A-216961043C0E}" destId="{2715672D-C8A0-FB4F-93BF-F3C385E2189D}" srcOrd="4" destOrd="0" presId="urn:microsoft.com/office/officeart/2005/8/layout/list1"/>
    <dgm:cxn modelId="{D149577A-7C21-C04A-8F06-0B7CEA8C2448}" type="presParOf" srcId="{2715672D-C8A0-FB4F-93BF-F3C385E2189D}" destId="{A9FA20B5-890C-3646-8C10-21E430116A8C}" srcOrd="0" destOrd="0" presId="urn:microsoft.com/office/officeart/2005/8/layout/list1"/>
    <dgm:cxn modelId="{CF0E5667-4825-204D-991B-F0486B453F85}" type="presParOf" srcId="{2715672D-C8A0-FB4F-93BF-F3C385E2189D}" destId="{41F62C26-A143-C945-B160-E5271271023C}" srcOrd="1" destOrd="0" presId="urn:microsoft.com/office/officeart/2005/8/layout/list1"/>
    <dgm:cxn modelId="{B3C6B250-2584-BE46-B70B-44B3E3C29856}" type="presParOf" srcId="{53475B83-5FC8-EB47-848A-216961043C0E}" destId="{2ED654A5-8433-7642-AADA-642EB1BEE351}" srcOrd="5" destOrd="0" presId="urn:microsoft.com/office/officeart/2005/8/layout/list1"/>
    <dgm:cxn modelId="{96155C5B-E06E-674B-ADA0-B1A26669286C}" type="presParOf" srcId="{53475B83-5FC8-EB47-848A-216961043C0E}" destId="{E4C115D1-07C0-0540-BEC4-53A2AD41B888}" srcOrd="6" destOrd="0" presId="urn:microsoft.com/office/officeart/2005/8/layout/list1"/>
    <dgm:cxn modelId="{537291BA-0FBD-0743-AD87-9C43AE8235C5}" type="presParOf" srcId="{53475B83-5FC8-EB47-848A-216961043C0E}" destId="{5180480D-FE20-C449-84CC-23EABB9CA5E8}" srcOrd="7" destOrd="0" presId="urn:microsoft.com/office/officeart/2005/8/layout/list1"/>
    <dgm:cxn modelId="{6B514E58-5E6F-2A4D-AFF7-DDBF3C424F78}" type="presParOf" srcId="{53475B83-5FC8-EB47-848A-216961043C0E}" destId="{4858A28F-7475-5243-9CD7-4B14A2A46077}" srcOrd="8" destOrd="0" presId="urn:microsoft.com/office/officeart/2005/8/layout/list1"/>
    <dgm:cxn modelId="{5C48792E-DA29-3449-8249-36D17D721211}" type="presParOf" srcId="{4858A28F-7475-5243-9CD7-4B14A2A46077}" destId="{9D713471-72F2-AC4B-8E16-96643C4D5F23}" srcOrd="0" destOrd="0" presId="urn:microsoft.com/office/officeart/2005/8/layout/list1"/>
    <dgm:cxn modelId="{85504D16-78EC-4D46-835D-8E54BE0B03C0}" type="presParOf" srcId="{4858A28F-7475-5243-9CD7-4B14A2A46077}" destId="{9D93B2CB-FED5-BC43-89C9-228204C67558}" srcOrd="1" destOrd="0" presId="urn:microsoft.com/office/officeart/2005/8/layout/list1"/>
    <dgm:cxn modelId="{61F7FE41-7E68-104F-9C4F-5D9B22A0AC19}" type="presParOf" srcId="{53475B83-5FC8-EB47-848A-216961043C0E}" destId="{A3F655CF-118A-7546-9ECC-0CC0E9ECE781}" srcOrd="9" destOrd="0" presId="urn:microsoft.com/office/officeart/2005/8/layout/list1"/>
    <dgm:cxn modelId="{42265A04-89BB-E94B-9F65-ADFAA74AEB25}" type="presParOf" srcId="{53475B83-5FC8-EB47-848A-216961043C0E}" destId="{32749EA8-1D37-3640-8441-0CA951C08368}" srcOrd="10" destOrd="0" presId="urn:microsoft.com/office/officeart/2005/8/layout/list1"/>
    <dgm:cxn modelId="{63232CD3-A080-3D47-AE5B-D89CDBA98608}" type="presParOf" srcId="{53475B83-5FC8-EB47-848A-216961043C0E}" destId="{71367C44-527A-4049-ABA8-24CAF7A12865}" srcOrd="11" destOrd="0" presId="urn:microsoft.com/office/officeart/2005/8/layout/list1"/>
    <dgm:cxn modelId="{0280D6FC-D677-E746-9A15-763420C9D045}" type="presParOf" srcId="{53475B83-5FC8-EB47-848A-216961043C0E}" destId="{CA2E66D0-DD9F-2541-8BF7-947E08F90D63}" srcOrd="12" destOrd="0" presId="urn:microsoft.com/office/officeart/2005/8/layout/list1"/>
    <dgm:cxn modelId="{0A6CDECE-6C91-9B45-AC1F-D439EC0F149A}" type="presParOf" srcId="{CA2E66D0-DD9F-2541-8BF7-947E08F90D63}" destId="{58FBF8E0-53D9-5947-98F3-3DF49BCBA206}" srcOrd="0" destOrd="0" presId="urn:microsoft.com/office/officeart/2005/8/layout/list1"/>
    <dgm:cxn modelId="{60B95564-83F1-9849-AC03-0616D91D74D1}" type="presParOf" srcId="{CA2E66D0-DD9F-2541-8BF7-947E08F90D63}" destId="{7DECD56F-A4DC-A04A-892E-C44B7F7E2075}" srcOrd="1" destOrd="0" presId="urn:microsoft.com/office/officeart/2005/8/layout/list1"/>
    <dgm:cxn modelId="{296BE93E-07FB-D94A-934E-86DEBBAD5107}" type="presParOf" srcId="{53475B83-5FC8-EB47-848A-216961043C0E}" destId="{F6C79BED-26F8-DB44-81B6-C31906B82491}" srcOrd="13" destOrd="0" presId="urn:microsoft.com/office/officeart/2005/8/layout/list1"/>
    <dgm:cxn modelId="{7769A2A6-7DFD-8A49-A552-A6AED4B7F33A}" type="presParOf" srcId="{53475B83-5FC8-EB47-848A-216961043C0E}" destId="{FD628BE4-F143-8348-8CEE-C639CF20F5C9}" srcOrd="14" destOrd="0" presId="urn:microsoft.com/office/officeart/2005/8/layout/list1"/>
    <dgm:cxn modelId="{AF3DCF14-D724-0642-90B1-CCA1F89813EB}" type="presParOf" srcId="{53475B83-5FC8-EB47-848A-216961043C0E}" destId="{23FC8847-73E7-DE41-B520-D58F04EF8996}" srcOrd="15" destOrd="0" presId="urn:microsoft.com/office/officeart/2005/8/layout/list1"/>
    <dgm:cxn modelId="{B258E940-5F6B-404E-BCB2-809A02B60C5C}" type="presParOf" srcId="{53475B83-5FC8-EB47-848A-216961043C0E}" destId="{E2C43CBB-6543-A94F-93AF-BB227F427157}" srcOrd="16" destOrd="0" presId="urn:microsoft.com/office/officeart/2005/8/layout/list1"/>
    <dgm:cxn modelId="{95995E26-2B37-C34A-8779-87ABF796C558}" type="presParOf" srcId="{E2C43CBB-6543-A94F-93AF-BB227F427157}" destId="{34171D42-B245-7C48-BC67-BAC4A3FD56AA}" srcOrd="0" destOrd="0" presId="urn:microsoft.com/office/officeart/2005/8/layout/list1"/>
    <dgm:cxn modelId="{23CCA4F3-1737-464F-8A0C-F1706C40E8E0}" type="presParOf" srcId="{E2C43CBB-6543-A94F-93AF-BB227F427157}" destId="{4C596CF8-E3B2-9545-A01E-6DB93813B867}" srcOrd="1" destOrd="0" presId="urn:microsoft.com/office/officeart/2005/8/layout/list1"/>
    <dgm:cxn modelId="{C0A1CA6B-E3E9-D246-BE86-7EB2E66CCC33}" type="presParOf" srcId="{53475B83-5FC8-EB47-848A-216961043C0E}" destId="{FDA1F789-3BA3-7147-A1DC-53DB99FF6681}" srcOrd="17" destOrd="0" presId="urn:microsoft.com/office/officeart/2005/8/layout/list1"/>
    <dgm:cxn modelId="{9EB4E06B-DEC1-C34D-B477-FC47882F48DB}" type="presParOf" srcId="{53475B83-5FC8-EB47-848A-216961043C0E}" destId="{08A1A641-8177-F94E-AD6E-9AC49B5D6CB0}"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780B213-3DFE-45B5-81B4-AA1911304318}"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7849A96E-ADEE-4098-BC7E-C356397EBFEF}">
      <dgm:prSet/>
      <dgm:spPr/>
      <dgm:t>
        <a:bodyPr/>
        <a:lstStyle/>
        <a:p>
          <a:r>
            <a:rPr lang="en-US"/>
            <a:t>Data Science Engineering Methods and Tools</a:t>
          </a:r>
        </a:p>
      </dgm:t>
    </dgm:pt>
    <dgm:pt modelId="{4BBC30BA-5885-4FF2-ACF0-A23DC43CAA23}" type="parTrans" cxnId="{5946F0A6-3D6E-448C-BB5B-98FBAB085297}">
      <dgm:prSet/>
      <dgm:spPr/>
      <dgm:t>
        <a:bodyPr/>
        <a:lstStyle/>
        <a:p>
          <a:endParaRPr lang="en-US"/>
        </a:p>
      </dgm:t>
    </dgm:pt>
    <dgm:pt modelId="{6DF8836E-9D0E-466E-A5B3-40460EB7A1B7}" type="sibTrans" cxnId="{5946F0A6-3D6E-448C-BB5B-98FBAB085297}">
      <dgm:prSet/>
      <dgm:spPr/>
      <dgm:t>
        <a:bodyPr/>
        <a:lstStyle/>
        <a:p>
          <a:endParaRPr lang="en-US"/>
        </a:p>
      </dgm:t>
    </dgm:pt>
    <dgm:pt modelId="{6C89A67E-3C77-4559-B3B5-219367727105}">
      <dgm:prSet/>
      <dgm:spPr/>
      <dgm:t>
        <a:bodyPr/>
        <a:lstStyle/>
        <a:p>
          <a:r>
            <a:rPr lang="en-US"/>
            <a:t>Data Science Engineering with Python</a:t>
          </a:r>
        </a:p>
      </dgm:t>
    </dgm:pt>
    <dgm:pt modelId="{58EA70AE-10A1-41A0-BC35-24F8A0E6EE6E}" type="parTrans" cxnId="{2F13EC44-8C74-4481-B177-0A0FB857CEBF}">
      <dgm:prSet/>
      <dgm:spPr/>
      <dgm:t>
        <a:bodyPr/>
        <a:lstStyle/>
        <a:p>
          <a:endParaRPr lang="en-US"/>
        </a:p>
      </dgm:t>
    </dgm:pt>
    <dgm:pt modelId="{27FF4CB6-2ACA-4D59-8F20-E7CFB5382C66}" type="sibTrans" cxnId="{2F13EC44-8C74-4481-B177-0A0FB857CEBF}">
      <dgm:prSet/>
      <dgm:spPr/>
      <dgm:t>
        <a:bodyPr/>
        <a:lstStyle/>
        <a:p>
          <a:endParaRPr lang="en-US"/>
        </a:p>
      </dgm:t>
    </dgm:pt>
    <dgm:pt modelId="{6D8A41E2-5948-4F4B-A2BE-4DF50B6EE127}">
      <dgm:prSet/>
      <dgm:spPr/>
      <dgm:t>
        <a:bodyPr/>
        <a:lstStyle/>
        <a:p>
          <a:r>
            <a:rPr lang="en-US"/>
            <a:t>Machine Learning with Python</a:t>
          </a:r>
        </a:p>
      </dgm:t>
    </dgm:pt>
    <dgm:pt modelId="{540EAC81-AB01-4CC2-9D6D-B1333B4B3D29}" type="parTrans" cxnId="{310670EA-8F60-470A-8D57-A88977867C89}">
      <dgm:prSet/>
      <dgm:spPr/>
      <dgm:t>
        <a:bodyPr/>
        <a:lstStyle/>
        <a:p>
          <a:endParaRPr lang="en-US"/>
        </a:p>
      </dgm:t>
    </dgm:pt>
    <dgm:pt modelId="{D379DA8E-C493-4E38-9B12-FB0DD279F2E9}" type="sibTrans" cxnId="{310670EA-8F60-470A-8D57-A88977867C89}">
      <dgm:prSet/>
      <dgm:spPr/>
      <dgm:t>
        <a:bodyPr/>
        <a:lstStyle/>
        <a:p>
          <a:endParaRPr lang="en-US"/>
        </a:p>
      </dgm:t>
    </dgm:pt>
    <dgm:pt modelId="{B9E3F656-6C02-4E82-B9D1-39EF70FB2643}">
      <dgm:prSet/>
      <dgm:spPr/>
      <dgm:t>
        <a:bodyPr/>
        <a:lstStyle/>
        <a:p>
          <a:r>
            <a:rPr lang="en-US"/>
            <a:t>Data Warehousing and Business Intelligence</a:t>
          </a:r>
        </a:p>
      </dgm:t>
    </dgm:pt>
    <dgm:pt modelId="{A98B0B7E-938C-4D51-8EBD-70C0A4869651}" type="parTrans" cxnId="{0ADB31BE-F25A-494B-8632-9F3BD28C0FC0}">
      <dgm:prSet/>
      <dgm:spPr/>
      <dgm:t>
        <a:bodyPr/>
        <a:lstStyle/>
        <a:p>
          <a:endParaRPr lang="en-US"/>
        </a:p>
      </dgm:t>
    </dgm:pt>
    <dgm:pt modelId="{C699C2C3-8DB3-4EBA-AF54-DAC3881F8530}" type="sibTrans" cxnId="{0ADB31BE-F25A-494B-8632-9F3BD28C0FC0}">
      <dgm:prSet/>
      <dgm:spPr/>
      <dgm:t>
        <a:bodyPr/>
        <a:lstStyle/>
        <a:p>
          <a:endParaRPr lang="en-US"/>
        </a:p>
      </dgm:t>
    </dgm:pt>
    <dgm:pt modelId="{61E27E69-0B6F-4B4B-B988-7613856A1F60}">
      <dgm:prSet/>
      <dgm:spPr/>
      <dgm:t>
        <a:bodyPr/>
        <a:lstStyle/>
        <a:p>
          <a:r>
            <a:rPr lang="en-US"/>
            <a:t>Advanced Data Science Engineering Methods and Tools</a:t>
          </a:r>
        </a:p>
      </dgm:t>
    </dgm:pt>
    <dgm:pt modelId="{79AD8B91-03C9-4AA7-8597-24DD647286BA}" type="parTrans" cxnId="{40361EA1-5A69-4617-A958-67B73214B47C}">
      <dgm:prSet/>
      <dgm:spPr/>
      <dgm:t>
        <a:bodyPr/>
        <a:lstStyle/>
        <a:p>
          <a:endParaRPr lang="en-US"/>
        </a:p>
      </dgm:t>
    </dgm:pt>
    <dgm:pt modelId="{C98E32DF-8BA1-437F-99CF-3C78BD55860A}" type="sibTrans" cxnId="{40361EA1-5A69-4617-A958-67B73214B47C}">
      <dgm:prSet/>
      <dgm:spPr/>
      <dgm:t>
        <a:bodyPr/>
        <a:lstStyle/>
        <a:p>
          <a:endParaRPr lang="en-US"/>
        </a:p>
      </dgm:t>
    </dgm:pt>
    <dgm:pt modelId="{F0B0F025-8ECB-41DE-9E58-B5F399FAF534}">
      <dgm:prSet/>
      <dgm:spPr/>
      <dgm:t>
        <a:bodyPr/>
        <a:lstStyle/>
        <a:p>
          <a:r>
            <a:rPr lang="en-US"/>
            <a:t>Natural Language Processing</a:t>
          </a:r>
        </a:p>
      </dgm:t>
    </dgm:pt>
    <dgm:pt modelId="{7E8B7FBE-E38C-43A5-A5FD-036F841023E4}" type="parTrans" cxnId="{D4412386-6239-4AFE-AD46-76122C51D686}">
      <dgm:prSet/>
      <dgm:spPr/>
      <dgm:t>
        <a:bodyPr/>
        <a:lstStyle/>
        <a:p>
          <a:endParaRPr lang="en-US"/>
        </a:p>
      </dgm:t>
    </dgm:pt>
    <dgm:pt modelId="{91DC6FBC-5037-42DE-A60B-8B1A75134C61}" type="sibTrans" cxnId="{D4412386-6239-4AFE-AD46-76122C51D686}">
      <dgm:prSet/>
      <dgm:spPr/>
      <dgm:t>
        <a:bodyPr/>
        <a:lstStyle/>
        <a:p>
          <a:endParaRPr lang="en-US"/>
        </a:p>
      </dgm:t>
    </dgm:pt>
    <dgm:pt modelId="{64AB30C8-CA2D-8F46-947C-3663B20A54DB}" type="pres">
      <dgm:prSet presAssocID="{E780B213-3DFE-45B5-81B4-AA1911304318}" presName="linear" presStyleCnt="0">
        <dgm:presLayoutVars>
          <dgm:animLvl val="lvl"/>
          <dgm:resizeHandles val="exact"/>
        </dgm:presLayoutVars>
      </dgm:prSet>
      <dgm:spPr/>
    </dgm:pt>
    <dgm:pt modelId="{64E64DDC-AAB8-474B-8E0E-E4F583E31BA0}" type="pres">
      <dgm:prSet presAssocID="{7849A96E-ADEE-4098-BC7E-C356397EBFEF}" presName="parentText" presStyleLbl="node1" presStyleIdx="0" presStyleCnt="6">
        <dgm:presLayoutVars>
          <dgm:chMax val="0"/>
          <dgm:bulletEnabled val="1"/>
        </dgm:presLayoutVars>
      </dgm:prSet>
      <dgm:spPr/>
    </dgm:pt>
    <dgm:pt modelId="{92950D24-9860-AF48-BE79-DBCD4F323049}" type="pres">
      <dgm:prSet presAssocID="{6DF8836E-9D0E-466E-A5B3-40460EB7A1B7}" presName="spacer" presStyleCnt="0"/>
      <dgm:spPr/>
    </dgm:pt>
    <dgm:pt modelId="{90C22820-077B-2042-B366-B5E655B46D18}" type="pres">
      <dgm:prSet presAssocID="{6C89A67E-3C77-4559-B3B5-219367727105}" presName="parentText" presStyleLbl="node1" presStyleIdx="1" presStyleCnt="6">
        <dgm:presLayoutVars>
          <dgm:chMax val="0"/>
          <dgm:bulletEnabled val="1"/>
        </dgm:presLayoutVars>
      </dgm:prSet>
      <dgm:spPr/>
    </dgm:pt>
    <dgm:pt modelId="{6A64A8BD-003F-164A-9199-C53F7FEB2928}" type="pres">
      <dgm:prSet presAssocID="{27FF4CB6-2ACA-4D59-8F20-E7CFB5382C66}" presName="spacer" presStyleCnt="0"/>
      <dgm:spPr/>
    </dgm:pt>
    <dgm:pt modelId="{79875897-9392-6242-A361-DAE63F4EF148}" type="pres">
      <dgm:prSet presAssocID="{6D8A41E2-5948-4F4B-A2BE-4DF50B6EE127}" presName="parentText" presStyleLbl="node1" presStyleIdx="2" presStyleCnt="6">
        <dgm:presLayoutVars>
          <dgm:chMax val="0"/>
          <dgm:bulletEnabled val="1"/>
        </dgm:presLayoutVars>
      </dgm:prSet>
      <dgm:spPr/>
    </dgm:pt>
    <dgm:pt modelId="{7E2E1A9F-B7D6-F64A-8813-24A42B9A072B}" type="pres">
      <dgm:prSet presAssocID="{D379DA8E-C493-4E38-9B12-FB0DD279F2E9}" presName="spacer" presStyleCnt="0"/>
      <dgm:spPr/>
    </dgm:pt>
    <dgm:pt modelId="{A6B87555-CE04-F840-8A4E-5AB745C34763}" type="pres">
      <dgm:prSet presAssocID="{B9E3F656-6C02-4E82-B9D1-39EF70FB2643}" presName="parentText" presStyleLbl="node1" presStyleIdx="3" presStyleCnt="6">
        <dgm:presLayoutVars>
          <dgm:chMax val="0"/>
          <dgm:bulletEnabled val="1"/>
        </dgm:presLayoutVars>
      </dgm:prSet>
      <dgm:spPr/>
    </dgm:pt>
    <dgm:pt modelId="{D14358A2-6312-6745-A42B-C252231979E8}" type="pres">
      <dgm:prSet presAssocID="{C699C2C3-8DB3-4EBA-AF54-DAC3881F8530}" presName="spacer" presStyleCnt="0"/>
      <dgm:spPr/>
    </dgm:pt>
    <dgm:pt modelId="{34F255DE-5E26-A84C-9DEE-D17614B65F5B}" type="pres">
      <dgm:prSet presAssocID="{61E27E69-0B6F-4B4B-B988-7613856A1F60}" presName="parentText" presStyleLbl="node1" presStyleIdx="4" presStyleCnt="6">
        <dgm:presLayoutVars>
          <dgm:chMax val="0"/>
          <dgm:bulletEnabled val="1"/>
        </dgm:presLayoutVars>
      </dgm:prSet>
      <dgm:spPr/>
    </dgm:pt>
    <dgm:pt modelId="{EBB73869-8683-0A48-B7D1-6A58E5CC6F2B}" type="pres">
      <dgm:prSet presAssocID="{C98E32DF-8BA1-437F-99CF-3C78BD55860A}" presName="spacer" presStyleCnt="0"/>
      <dgm:spPr/>
    </dgm:pt>
    <dgm:pt modelId="{25E43E61-B0A5-554C-9484-02DCE58AFEFD}" type="pres">
      <dgm:prSet presAssocID="{F0B0F025-8ECB-41DE-9E58-B5F399FAF534}" presName="parentText" presStyleLbl="node1" presStyleIdx="5" presStyleCnt="6">
        <dgm:presLayoutVars>
          <dgm:chMax val="0"/>
          <dgm:bulletEnabled val="1"/>
        </dgm:presLayoutVars>
      </dgm:prSet>
      <dgm:spPr/>
    </dgm:pt>
  </dgm:ptLst>
  <dgm:cxnLst>
    <dgm:cxn modelId="{417C6512-32D0-284D-8879-8DA7359AC284}" type="presOf" srcId="{7849A96E-ADEE-4098-BC7E-C356397EBFEF}" destId="{64E64DDC-AAB8-474B-8E0E-E4F583E31BA0}" srcOrd="0" destOrd="0" presId="urn:microsoft.com/office/officeart/2005/8/layout/vList2"/>
    <dgm:cxn modelId="{2F13EC44-8C74-4481-B177-0A0FB857CEBF}" srcId="{E780B213-3DFE-45B5-81B4-AA1911304318}" destId="{6C89A67E-3C77-4559-B3B5-219367727105}" srcOrd="1" destOrd="0" parTransId="{58EA70AE-10A1-41A0-BC35-24F8A0E6EE6E}" sibTransId="{27FF4CB6-2ACA-4D59-8F20-E7CFB5382C66}"/>
    <dgm:cxn modelId="{2AF7C54D-9575-1847-8C0D-AEF055E3ED66}" type="presOf" srcId="{B9E3F656-6C02-4E82-B9D1-39EF70FB2643}" destId="{A6B87555-CE04-F840-8A4E-5AB745C34763}" srcOrd="0" destOrd="0" presId="urn:microsoft.com/office/officeart/2005/8/layout/vList2"/>
    <dgm:cxn modelId="{D4412386-6239-4AFE-AD46-76122C51D686}" srcId="{E780B213-3DFE-45B5-81B4-AA1911304318}" destId="{F0B0F025-8ECB-41DE-9E58-B5F399FAF534}" srcOrd="5" destOrd="0" parTransId="{7E8B7FBE-E38C-43A5-A5FD-036F841023E4}" sibTransId="{91DC6FBC-5037-42DE-A60B-8B1A75134C61}"/>
    <dgm:cxn modelId="{40361EA1-5A69-4617-A958-67B73214B47C}" srcId="{E780B213-3DFE-45B5-81B4-AA1911304318}" destId="{61E27E69-0B6F-4B4B-B988-7613856A1F60}" srcOrd="4" destOrd="0" parTransId="{79AD8B91-03C9-4AA7-8597-24DD647286BA}" sibTransId="{C98E32DF-8BA1-437F-99CF-3C78BD55860A}"/>
    <dgm:cxn modelId="{E01F60A5-14FF-434D-9BF7-6A60E3EC0347}" type="presOf" srcId="{61E27E69-0B6F-4B4B-B988-7613856A1F60}" destId="{34F255DE-5E26-A84C-9DEE-D17614B65F5B}" srcOrd="0" destOrd="0" presId="urn:microsoft.com/office/officeart/2005/8/layout/vList2"/>
    <dgm:cxn modelId="{5946F0A6-3D6E-448C-BB5B-98FBAB085297}" srcId="{E780B213-3DFE-45B5-81B4-AA1911304318}" destId="{7849A96E-ADEE-4098-BC7E-C356397EBFEF}" srcOrd="0" destOrd="0" parTransId="{4BBC30BA-5885-4FF2-ACF0-A23DC43CAA23}" sibTransId="{6DF8836E-9D0E-466E-A5B3-40460EB7A1B7}"/>
    <dgm:cxn modelId="{2DCCC3AB-9A02-7445-829E-4687B1BB9708}" type="presOf" srcId="{6C89A67E-3C77-4559-B3B5-219367727105}" destId="{90C22820-077B-2042-B366-B5E655B46D18}" srcOrd="0" destOrd="0" presId="urn:microsoft.com/office/officeart/2005/8/layout/vList2"/>
    <dgm:cxn modelId="{0ADB31BE-F25A-494B-8632-9F3BD28C0FC0}" srcId="{E780B213-3DFE-45B5-81B4-AA1911304318}" destId="{B9E3F656-6C02-4E82-B9D1-39EF70FB2643}" srcOrd="3" destOrd="0" parTransId="{A98B0B7E-938C-4D51-8EBD-70C0A4869651}" sibTransId="{C699C2C3-8DB3-4EBA-AF54-DAC3881F8530}"/>
    <dgm:cxn modelId="{5D0C85D7-236C-E14F-AE81-ED8C6B76F61A}" type="presOf" srcId="{6D8A41E2-5948-4F4B-A2BE-4DF50B6EE127}" destId="{79875897-9392-6242-A361-DAE63F4EF148}" srcOrd="0" destOrd="0" presId="urn:microsoft.com/office/officeart/2005/8/layout/vList2"/>
    <dgm:cxn modelId="{310670EA-8F60-470A-8D57-A88977867C89}" srcId="{E780B213-3DFE-45B5-81B4-AA1911304318}" destId="{6D8A41E2-5948-4F4B-A2BE-4DF50B6EE127}" srcOrd="2" destOrd="0" parTransId="{540EAC81-AB01-4CC2-9D6D-B1333B4B3D29}" sibTransId="{D379DA8E-C493-4E38-9B12-FB0DD279F2E9}"/>
    <dgm:cxn modelId="{A5A24CEF-6F16-9249-97B1-7F4DC1D544D5}" type="presOf" srcId="{E780B213-3DFE-45B5-81B4-AA1911304318}" destId="{64AB30C8-CA2D-8F46-947C-3663B20A54DB}" srcOrd="0" destOrd="0" presId="urn:microsoft.com/office/officeart/2005/8/layout/vList2"/>
    <dgm:cxn modelId="{0A79A6F0-C768-0946-B71C-FBC4B3ED6890}" type="presOf" srcId="{F0B0F025-8ECB-41DE-9E58-B5F399FAF534}" destId="{25E43E61-B0A5-554C-9484-02DCE58AFEFD}" srcOrd="0" destOrd="0" presId="urn:microsoft.com/office/officeart/2005/8/layout/vList2"/>
    <dgm:cxn modelId="{40DCAE55-7F94-0843-960B-542240AB3359}" type="presParOf" srcId="{64AB30C8-CA2D-8F46-947C-3663B20A54DB}" destId="{64E64DDC-AAB8-474B-8E0E-E4F583E31BA0}" srcOrd="0" destOrd="0" presId="urn:microsoft.com/office/officeart/2005/8/layout/vList2"/>
    <dgm:cxn modelId="{F43343F2-094F-704D-AA2A-857850421CB2}" type="presParOf" srcId="{64AB30C8-CA2D-8F46-947C-3663B20A54DB}" destId="{92950D24-9860-AF48-BE79-DBCD4F323049}" srcOrd="1" destOrd="0" presId="urn:microsoft.com/office/officeart/2005/8/layout/vList2"/>
    <dgm:cxn modelId="{119AEA28-E443-174E-8ED2-B32607A67653}" type="presParOf" srcId="{64AB30C8-CA2D-8F46-947C-3663B20A54DB}" destId="{90C22820-077B-2042-B366-B5E655B46D18}" srcOrd="2" destOrd="0" presId="urn:microsoft.com/office/officeart/2005/8/layout/vList2"/>
    <dgm:cxn modelId="{D5B0268C-5951-354D-97FE-62A889986831}" type="presParOf" srcId="{64AB30C8-CA2D-8F46-947C-3663B20A54DB}" destId="{6A64A8BD-003F-164A-9199-C53F7FEB2928}" srcOrd="3" destOrd="0" presId="urn:microsoft.com/office/officeart/2005/8/layout/vList2"/>
    <dgm:cxn modelId="{6FABBAF4-03ED-DC47-BF9D-101F64043F9D}" type="presParOf" srcId="{64AB30C8-CA2D-8F46-947C-3663B20A54DB}" destId="{79875897-9392-6242-A361-DAE63F4EF148}" srcOrd="4" destOrd="0" presId="urn:microsoft.com/office/officeart/2005/8/layout/vList2"/>
    <dgm:cxn modelId="{DA1006F8-BAC1-884D-9FB0-CF0DDBC39C9E}" type="presParOf" srcId="{64AB30C8-CA2D-8F46-947C-3663B20A54DB}" destId="{7E2E1A9F-B7D6-F64A-8813-24A42B9A072B}" srcOrd="5" destOrd="0" presId="urn:microsoft.com/office/officeart/2005/8/layout/vList2"/>
    <dgm:cxn modelId="{EE7EB5A0-C139-2244-B997-BBEFF447CF80}" type="presParOf" srcId="{64AB30C8-CA2D-8F46-947C-3663B20A54DB}" destId="{A6B87555-CE04-F840-8A4E-5AB745C34763}" srcOrd="6" destOrd="0" presId="urn:microsoft.com/office/officeart/2005/8/layout/vList2"/>
    <dgm:cxn modelId="{E5275488-CD13-9A4C-A2EF-414E24BAC7B5}" type="presParOf" srcId="{64AB30C8-CA2D-8F46-947C-3663B20A54DB}" destId="{D14358A2-6312-6745-A42B-C252231979E8}" srcOrd="7" destOrd="0" presId="urn:microsoft.com/office/officeart/2005/8/layout/vList2"/>
    <dgm:cxn modelId="{A2A06A4E-A9A5-1745-9571-8A1393AC5028}" type="presParOf" srcId="{64AB30C8-CA2D-8F46-947C-3663B20A54DB}" destId="{34F255DE-5E26-A84C-9DEE-D17614B65F5B}" srcOrd="8" destOrd="0" presId="urn:microsoft.com/office/officeart/2005/8/layout/vList2"/>
    <dgm:cxn modelId="{08EFB018-6F68-AB48-B4C0-E4C3969D4D0C}" type="presParOf" srcId="{64AB30C8-CA2D-8F46-947C-3663B20A54DB}" destId="{EBB73869-8683-0A48-B7D1-6A58E5CC6F2B}" srcOrd="9" destOrd="0" presId="urn:microsoft.com/office/officeart/2005/8/layout/vList2"/>
    <dgm:cxn modelId="{9C54BA60-1C99-CB40-A4CB-D31F4A61D73D}" type="presParOf" srcId="{64AB30C8-CA2D-8F46-947C-3663B20A54DB}" destId="{25E43E61-B0A5-554C-9484-02DCE58AFEFD}"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C4DA1CA-0D63-44DE-A322-8BAEE5D7A9D3}"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243D5BB3-E6F5-4240-9AA1-A9165C4EEF7F}">
      <dgm:prSet/>
      <dgm:spPr/>
      <dgm:t>
        <a:bodyPr/>
        <a:lstStyle/>
        <a:p>
          <a:r>
            <a:rPr lang="en-US"/>
            <a:t>Introduction to Business Analytics</a:t>
          </a:r>
        </a:p>
      </dgm:t>
    </dgm:pt>
    <dgm:pt modelId="{9BCCAD43-7C26-4EE8-9820-A7AA118FBF7E}" type="parTrans" cxnId="{6544E20E-DC55-44DF-BB08-5A89513B5CC2}">
      <dgm:prSet/>
      <dgm:spPr/>
      <dgm:t>
        <a:bodyPr/>
        <a:lstStyle/>
        <a:p>
          <a:endParaRPr lang="en-US"/>
        </a:p>
      </dgm:t>
    </dgm:pt>
    <dgm:pt modelId="{26C717A1-A550-4806-89D5-2E77967A7CFA}" type="sibTrans" cxnId="{6544E20E-DC55-44DF-BB08-5A89513B5CC2}">
      <dgm:prSet/>
      <dgm:spPr/>
      <dgm:t>
        <a:bodyPr/>
        <a:lstStyle/>
        <a:p>
          <a:endParaRPr lang="en-US"/>
        </a:p>
      </dgm:t>
    </dgm:pt>
    <dgm:pt modelId="{76BB879C-1259-4E9A-A331-55792B4AB22C}">
      <dgm:prSet/>
      <dgm:spPr/>
      <dgm:t>
        <a:bodyPr/>
        <a:lstStyle/>
        <a:p>
          <a:r>
            <a:rPr lang="en-US"/>
            <a:t>Foundations of Analysis of Business</a:t>
          </a:r>
        </a:p>
      </dgm:t>
    </dgm:pt>
    <dgm:pt modelId="{AEC67F7F-FDF2-4347-9859-4786D3D037D1}" type="parTrans" cxnId="{1A66C7C4-B0C6-4D94-AF1D-38DEC9E3A938}">
      <dgm:prSet/>
      <dgm:spPr/>
      <dgm:t>
        <a:bodyPr/>
        <a:lstStyle/>
        <a:p>
          <a:endParaRPr lang="en-US"/>
        </a:p>
      </dgm:t>
    </dgm:pt>
    <dgm:pt modelId="{8F928242-3D47-4048-81A3-53B109283ECC}" type="sibTrans" cxnId="{1A66C7C4-B0C6-4D94-AF1D-38DEC9E3A938}">
      <dgm:prSet/>
      <dgm:spPr/>
      <dgm:t>
        <a:bodyPr/>
        <a:lstStyle/>
        <a:p>
          <a:endParaRPr lang="en-US"/>
        </a:p>
      </dgm:t>
    </dgm:pt>
    <dgm:pt modelId="{141813C4-7E17-477D-9AB7-42C8E313245B}">
      <dgm:prSet/>
      <dgm:spPr/>
      <dgm:t>
        <a:bodyPr/>
        <a:lstStyle/>
        <a:p>
          <a:r>
            <a:rPr lang="en-US"/>
            <a:t>Business Analytics Methods</a:t>
          </a:r>
        </a:p>
      </dgm:t>
    </dgm:pt>
    <dgm:pt modelId="{1EB47B43-7529-40D2-9208-B3B5442F076F}" type="parTrans" cxnId="{CE640BDA-C025-4F54-AF4A-95D0B15E2F5E}">
      <dgm:prSet/>
      <dgm:spPr/>
      <dgm:t>
        <a:bodyPr/>
        <a:lstStyle/>
        <a:p>
          <a:endParaRPr lang="en-US"/>
        </a:p>
      </dgm:t>
    </dgm:pt>
    <dgm:pt modelId="{C7A3BCA8-019C-4ADC-8F81-B0F09AEA5A55}" type="sibTrans" cxnId="{CE640BDA-C025-4F54-AF4A-95D0B15E2F5E}">
      <dgm:prSet/>
      <dgm:spPr/>
      <dgm:t>
        <a:bodyPr/>
        <a:lstStyle/>
        <a:p>
          <a:endParaRPr lang="en-US"/>
        </a:p>
      </dgm:t>
    </dgm:pt>
    <dgm:pt modelId="{16B0F746-B58C-421A-B83F-DCCBC5B60CD3}">
      <dgm:prSet/>
      <dgm:spPr/>
      <dgm:t>
        <a:bodyPr/>
        <a:lstStyle/>
        <a:p>
          <a:r>
            <a:rPr lang="en-US"/>
            <a:t>Business Analytics Capstone</a:t>
          </a:r>
        </a:p>
      </dgm:t>
    </dgm:pt>
    <dgm:pt modelId="{E9D60297-5402-472D-9ABA-E7E499C9EC54}" type="parTrans" cxnId="{393F06AB-E2F0-4049-AA60-4D0BE27D1F7D}">
      <dgm:prSet/>
      <dgm:spPr/>
      <dgm:t>
        <a:bodyPr/>
        <a:lstStyle/>
        <a:p>
          <a:endParaRPr lang="en-US"/>
        </a:p>
      </dgm:t>
    </dgm:pt>
    <dgm:pt modelId="{249E032A-1E65-4B92-801A-B8CB351BB48D}" type="sibTrans" cxnId="{393F06AB-E2F0-4049-AA60-4D0BE27D1F7D}">
      <dgm:prSet/>
      <dgm:spPr/>
      <dgm:t>
        <a:bodyPr/>
        <a:lstStyle/>
        <a:p>
          <a:endParaRPr lang="en-US"/>
        </a:p>
      </dgm:t>
    </dgm:pt>
    <dgm:pt modelId="{41581822-94CA-4FD1-99EA-09C468F2FFC4}">
      <dgm:prSet/>
      <dgm:spPr/>
      <dgm:t>
        <a:bodyPr/>
        <a:lstStyle/>
        <a:p>
          <a:r>
            <a:rPr lang="en-US"/>
            <a:t>Data Mining and Machine Learning with Business</a:t>
          </a:r>
        </a:p>
      </dgm:t>
    </dgm:pt>
    <dgm:pt modelId="{20CCAEAC-F1B5-44C5-B118-FB83ADE7EE4C}" type="parTrans" cxnId="{383410F8-3190-44C3-AE6C-3024513950C3}">
      <dgm:prSet/>
      <dgm:spPr/>
      <dgm:t>
        <a:bodyPr/>
        <a:lstStyle/>
        <a:p>
          <a:endParaRPr lang="en-US"/>
        </a:p>
      </dgm:t>
    </dgm:pt>
    <dgm:pt modelId="{D16B3356-5A30-4385-97FB-740FB9979557}" type="sibTrans" cxnId="{383410F8-3190-44C3-AE6C-3024513950C3}">
      <dgm:prSet/>
      <dgm:spPr/>
      <dgm:t>
        <a:bodyPr/>
        <a:lstStyle/>
        <a:p>
          <a:endParaRPr lang="en-US"/>
        </a:p>
      </dgm:t>
    </dgm:pt>
    <dgm:pt modelId="{84F2C611-2735-5D43-8287-7C46A142127B}" type="pres">
      <dgm:prSet presAssocID="{7C4DA1CA-0D63-44DE-A322-8BAEE5D7A9D3}" presName="linear" presStyleCnt="0">
        <dgm:presLayoutVars>
          <dgm:animLvl val="lvl"/>
          <dgm:resizeHandles val="exact"/>
        </dgm:presLayoutVars>
      </dgm:prSet>
      <dgm:spPr/>
    </dgm:pt>
    <dgm:pt modelId="{934C0F54-EF10-8C47-9BF4-26101262FFEB}" type="pres">
      <dgm:prSet presAssocID="{243D5BB3-E6F5-4240-9AA1-A9165C4EEF7F}" presName="parentText" presStyleLbl="node1" presStyleIdx="0" presStyleCnt="5">
        <dgm:presLayoutVars>
          <dgm:chMax val="0"/>
          <dgm:bulletEnabled val="1"/>
        </dgm:presLayoutVars>
      </dgm:prSet>
      <dgm:spPr/>
    </dgm:pt>
    <dgm:pt modelId="{93F2B147-A04B-664B-A778-1332ABC5D0D5}" type="pres">
      <dgm:prSet presAssocID="{26C717A1-A550-4806-89D5-2E77967A7CFA}" presName="spacer" presStyleCnt="0"/>
      <dgm:spPr/>
    </dgm:pt>
    <dgm:pt modelId="{81C4B23C-F0C8-5140-9A62-A70F5F9A1233}" type="pres">
      <dgm:prSet presAssocID="{76BB879C-1259-4E9A-A331-55792B4AB22C}" presName="parentText" presStyleLbl="node1" presStyleIdx="1" presStyleCnt="5">
        <dgm:presLayoutVars>
          <dgm:chMax val="0"/>
          <dgm:bulletEnabled val="1"/>
        </dgm:presLayoutVars>
      </dgm:prSet>
      <dgm:spPr/>
    </dgm:pt>
    <dgm:pt modelId="{2CB16C17-F78E-774A-8778-9F3F981B4187}" type="pres">
      <dgm:prSet presAssocID="{8F928242-3D47-4048-81A3-53B109283ECC}" presName="spacer" presStyleCnt="0"/>
      <dgm:spPr/>
    </dgm:pt>
    <dgm:pt modelId="{469B8B37-36F9-D840-9194-6C193EC48691}" type="pres">
      <dgm:prSet presAssocID="{141813C4-7E17-477D-9AB7-42C8E313245B}" presName="parentText" presStyleLbl="node1" presStyleIdx="2" presStyleCnt="5">
        <dgm:presLayoutVars>
          <dgm:chMax val="0"/>
          <dgm:bulletEnabled val="1"/>
        </dgm:presLayoutVars>
      </dgm:prSet>
      <dgm:spPr/>
    </dgm:pt>
    <dgm:pt modelId="{B0EAC37A-7640-0C41-9F20-D907D32BB571}" type="pres">
      <dgm:prSet presAssocID="{C7A3BCA8-019C-4ADC-8F81-B0F09AEA5A55}" presName="spacer" presStyleCnt="0"/>
      <dgm:spPr/>
    </dgm:pt>
    <dgm:pt modelId="{3140ECDC-668F-0E4C-A48A-37D9CD1E8570}" type="pres">
      <dgm:prSet presAssocID="{16B0F746-B58C-421A-B83F-DCCBC5B60CD3}" presName="parentText" presStyleLbl="node1" presStyleIdx="3" presStyleCnt="5">
        <dgm:presLayoutVars>
          <dgm:chMax val="0"/>
          <dgm:bulletEnabled val="1"/>
        </dgm:presLayoutVars>
      </dgm:prSet>
      <dgm:spPr/>
    </dgm:pt>
    <dgm:pt modelId="{59A05E5E-1B18-AD45-8B61-08B89A4DA876}" type="pres">
      <dgm:prSet presAssocID="{249E032A-1E65-4B92-801A-B8CB351BB48D}" presName="spacer" presStyleCnt="0"/>
      <dgm:spPr/>
    </dgm:pt>
    <dgm:pt modelId="{7A898B76-C532-6145-A126-14EFE4C00973}" type="pres">
      <dgm:prSet presAssocID="{41581822-94CA-4FD1-99EA-09C468F2FFC4}" presName="parentText" presStyleLbl="node1" presStyleIdx="4" presStyleCnt="5">
        <dgm:presLayoutVars>
          <dgm:chMax val="0"/>
          <dgm:bulletEnabled val="1"/>
        </dgm:presLayoutVars>
      </dgm:prSet>
      <dgm:spPr/>
    </dgm:pt>
  </dgm:ptLst>
  <dgm:cxnLst>
    <dgm:cxn modelId="{6544E20E-DC55-44DF-BB08-5A89513B5CC2}" srcId="{7C4DA1CA-0D63-44DE-A322-8BAEE5D7A9D3}" destId="{243D5BB3-E6F5-4240-9AA1-A9165C4EEF7F}" srcOrd="0" destOrd="0" parTransId="{9BCCAD43-7C26-4EE8-9820-A7AA118FBF7E}" sibTransId="{26C717A1-A550-4806-89D5-2E77967A7CFA}"/>
    <dgm:cxn modelId="{D46ED529-4D71-6340-BAC2-93A02B42DFDB}" type="presOf" srcId="{7C4DA1CA-0D63-44DE-A322-8BAEE5D7A9D3}" destId="{84F2C611-2735-5D43-8287-7C46A142127B}" srcOrd="0" destOrd="0" presId="urn:microsoft.com/office/officeart/2005/8/layout/vList2"/>
    <dgm:cxn modelId="{9A8DD634-5E4A-BC4D-B648-F996BFCC5038}" type="presOf" srcId="{16B0F746-B58C-421A-B83F-DCCBC5B60CD3}" destId="{3140ECDC-668F-0E4C-A48A-37D9CD1E8570}" srcOrd="0" destOrd="0" presId="urn:microsoft.com/office/officeart/2005/8/layout/vList2"/>
    <dgm:cxn modelId="{DB745E41-0C12-D247-A030-FA06A0365D1C}" type="presOf" srcId="{243D5BB3-E6F5-4240-9AA1-A9165C4EEF7F}" destId="{934C0F54-EF10-8C47-9BF4-26101262FFEB}" srcOrd="0" destOrd="0" presId="urn:microsoft.com/office/officeart/2005/8/layout/vList2"/>
    <dgm:cxn modelId="{B68E1984-4DCA-A749-B8ED-C3DC8794B9E9}" type="presOf" srcId="{141813C4-7E17-477D-9AB7-42C8E313245B}" destId="{469B8B37-36F9-D840-9194-6C193EC48691}" srcOrd="0" destOrd="0" presId="urn:microsoft.com/office/officeart/2005/8/layout/vList2"/>
    <dgm:cxn modelId="{02571498-08D5-934D-A767-95C978C8E5C5}" type="presOf" srcId="{41581822-94CA-4FD1-99EA-09C468F2FFC4}" destId="{7A898B76-C532-6145-A126-14EFE4C00973}" srcOrd="0" destOrd="0" presId="urn:microsoft.com/office/officeart/2005/8/layout/vList2"/>
    <dgm:cxn modelId="{393F06AB-E2F0-4049-AA60-4D0BE27D1F7D}" srcId="{7C4DA1CA-0D63-44DE-A322-8BAEE5D7A9D3}" destId="{16B0F746-B58C-421A-B83F-DCCBC5B60CD3}" srcOrd="3" destOrd="0" parTransId="{E9D60297-5402-472D-9ABA-E7E499C9EC54}" sibTransId="{249E032A-1E65-4B92-801A-B8CB351BB48D}"/>
    <dgm:cxn modelId="{1A66C7C4-B0C6-4D94-AF1D-38DEC9E3A938}" srcId="{7C4DA1CA-0D63-44DE-A322-8BAEE5D7A9D3}" destId="{76BB879C-1259-4E9A-A331-55792B4AB22C}" srcOrd="1" destOrd="0" parTransId="{AEC67F7F-FDF2-4347-9859-4786D3D037D1}" sibTransId="{8F928242-3D47-4048-81A3-53B109283ECC}"/>
    <dgm:cxn modelId="{FEA6D8D8-EFC8-954A-B3DC-C341CCD7B296}" type="presOf" srcId="{76BB879C-1259-4E9A-A331-55792B4AB22C}" destId="{81C4B23C-F0C8-5140-9A62-A70F5F9A1233}" srcOrd="0" destOrd="0" presId="urn:microsoft.com/office/officeart/2005/8/layout/vList2"/>
    <dgm:cxn modelId="{CE640BDA-C025-4F54-AF4A-95D0B15E2F5E}" srcId="{7C4DA1CA-0D63-44DE-A322-8BAEE5D7A9D3}" destId="{141813C4-7E17-477D-9AB7-42C8E313245B}" srcOrd="2" destOrd="0" parTransId="{1EB47B43-7529-40D2-9208-B3B5442F076F}" sibTransId="{C7A3BCA8-019C-4ADC-8F81-B0F09AEA5A55}"/>
    <dgm:cxn modelId="{383410F8-3190-44C3-AE6C-3024513950C3}" srcId="{7C4DA1CA-0D63-44DE-A322-8BAEE5D7A9D3}" destId="{41581822-94CA-4FD1-99EA-09C468F2FFC4}" srcOrd="4" destOrd="0" parTransId="{20CCAEAC-F1B5-44C5-B118-FB83ADE7EE4C}" sibTransId="{D16B3356-5A30-4385-97FB-740FB9979557}"/>
    <dgm:cxn modelId="{572840AE-523E-B444-9EE4-979FF119CBB0}" type="presParOf" srcId="{84F2C611-2735-5D43-8287-7C46A142127B}" destId="{934C0F54-EF10-8C47-9BF4-26101262FFEB}" srcOrd="0" destOrd="0" presId="urn:microsoft.com/office/officeart/2005/8/layout/vList2"/>
    <dgm:cxn modelId="{D837DCEA-5098-914A-86BC-A7FA795A48F4}" type="presParOf" srcId="{84F2C611-2735-5D43-8287-7C46A142127B}" destId="{93F2B147-A04B-664B-A778-1332ABC5D0D5}" srcOrd="1" destOrd="0" presId="urn:microsoft.com/office/officeart/2005/8/layout/vList2"/>
    <dgm:cxn modelId="{2BB9C6AE-219B-A145-80B7-922FBD6268EF}" type="presParOf" srcId="{84F2C611-2735-5D43-8287-7C46A142127B}" destId="{81C4B23C-F0C8-5140-9A62-A70F5F9A1233}" srcOrd="2" destOrd="0" presId="urn:microsoft.com/office/officeart/2005/8/layout/vList2"/>
    <dgm:cxn modelId="{47684736-8AFA-894A-B63D-85CB3250EC5B}" type="presParOf" srcId="{84F2C611-2735-5D43-8287-7C46A142127B}" destId="{2CB16C17-F78E-774A-8778-9F3F981B4187}" srcOrd="3" destOrd="0" presId="urn:microsoft.com/office/officeart/2005/8/layout/vList2"/>
    <dgm:cxn modelId="{3556F967-8D68-A940-A0CD-75F6846FB979}" type="presParOf" srcId="{84F2C611-2735-5D43-8287-7C46A142127B}" destId="{469B8B37-36F9-D840-9194-6C193EC48691}" srcOrd="4" destOrd="0" presId="urn:microsoft.com/office/officeart/2005/8/layout/vList2"/>
    <dgm:cxn modelId="{6BC77FFB-9231-7546-9D40-C604DB2EA43A}" type="presParOf" srcId="{84F2C611-2735-5D43-8287-7C46A142127B}" destId="{B0EAC37A-7640-0C41-9F20-D907D32BB571}" srcOrd="5" destOrd="0" presId="urn:microsoft.com/office/officeart/2005/8/layout/vList2"/>
    <dgm:cxn modelId="{55760F7B-93BC-4447-A71F-B184AC00D519}" type="presParOf" srcId="{84F2C611-2735-5D43-8287-7C46A142127B}" destId="{3140ECDC-668F-0E4C-A48A-37D9CD1E8570}" srcOrd="6" destOrd="0" presId="urn:microsoft.com/office/officeart/2005/8/layout/vList2"/>
    <dgm:cxn modelId="{1809A97D-D035-C04B-A1EF-AE44025D3309}" type="presParOf" srcId="{84F2C611-2735-5D43-8287-7C46A142127B}" destId="{59A05E5E-1B18-AD45-8B61-08B89A4DA876}" srcOrd="7" destOrd="0" presId="urn:microsoft.com/office/officeart/2005/8/layout/vList2"/>
    <dgm:cxn modelId="{A5953F3E-C975-B74C-836F-64ABE96AC408}" type="presParOf" srcId="{84F2C611-2735-5D43-8287-7C46A142127B}" destId="{7A898B76-C532-6145-A126-14EFE4C00973}"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FB7932-9F4B-4C55-A0B1-3DA106214FBD}">
      <dsp:nvSpPr>
        <dsp:cNvPr id="0" name=""/>
        <dsp:cNvSpPr/>
      </dsp:nvSpPr>
      <dsp:spPr>
        <a:xfrm>
          <a:off x="403976" y="504114"/>
          <a:ext cx="657333" cy="6573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8034ED-3ACC-43C7-A6DE-B718EC05226B}">
      <dsp:nvSpPr>
        <dsp:cNvPr id="0" name=""/>
        <dsp:cNvSpPr/>
      </dsp:nvSpPr>
      <dsp:spPr>
        <a:xfrm>
          <a:off x="2272" y="1481671"/>
          <a:ext cx="1460742" cy="1004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kern="1200" dirty="0"/>
            <a:t>The Performance Measurement Solution of the student’s stay at the University and after the graduation can be accomplished by implementing below Six metrics:</a:t>
          </a:r>
          <a:endParaRPr lang="en-US" sz="1100" kern="1200" dirty="0"/>
        </a:p>
      </dsp:txBody>
      <dsp:txXfrm>
        <a:off x="2272" y="1481671"/>
        <a:ext cx="1460742" cy="1004260"/>
      </dsp:txXfrm>
    </dsp:sp>
    <dsp:sp modelId="{E04A8886-390E-4992-8D46-85159E932019}">
      <dsp:nvSpPr>
        <dsp:cNvPr id="0" name=""/>
        <dsp:cNvSpPr/>
      </dsp:nvSpPr>
      <dsp:spPr>
        <a:xfrm>
          <a:off x="2120348" y="504114"/>
          <a:ext cx="657333" cy="6573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D576F7-B956-4B6B-A7C3-C31AEA5DB4FD}">
      <dsp:nvSpPr>
        <dsp:cNvPr id="0" name=""/>
        <dsp:cNvSpPr/>
      </dsp:nvSpPr>
      <dsp:spPr>
        <a:xfrm>
          <a:off x="1718644" y="1481671"/>
          <a:ext cx="1460742" cy="1004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kern="1200"/>
            <a:t>Student Performance</a:t>
          </a:r>
          <a:endParaRPr lang="en-US" sz="1100" kern="1200"/>
        </a:p>
      </dsp:txBody>
      <dsp:txXfrm>
        <a:off x="1718644" y="1481671"/>
        <a:ext cx="1460742" cy="1004260"/>
      </dsp:txXfrm>
    </dsp:sp>
    <dsp:sp modelId="{6906B755-C230-4727-81E8-3ECB3F1A7E49}">
      <dsp:nvSpPr>
        <dsp:cNvPr id="0" name=""/>
        <dsp:cNvSpPr/>
      </dsp:nvSpPr>
      <dsp:spPr>
        <a:xfrm>
          <a:off x="3836720" y="504114"/>
          <a:ext cx="657333" cy="6573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5D8174-D993-4C22-A005-DCC860F576BF}">
      <dsp:nvSpPr>
        <dsp:cNvPr id="0" name=""/>
        <dsp:cNvSpPr/>
      </dsp:nvSpPr>
      <dsp:spPr>
        <a:xfrm>
          <a:off x="3435016" y="1481671"/>
          <a:ext cx="1460742" cy="1004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kern="1200"/>
            <a:t>Course Performance</a:t>
          </a:r>
          <a:endParaRPr lang="en-US" sz="1100" kern="1200"/>
        </a:p>
      </dsp:txBody>
      <dsp:txXfrm>
        <a:off x="3435016" y="1481671"/>
        <a:ext cx="1460742" cy="1004260"/>
      </dsp:txXfrm>
    </dsp:sp>
    <dsp:sp modelId="{F905C109-BF69-4DA7-99D1-96AD102D6697}">
      <dsp:nvSpPr>
        <dsp:cNvPr id="0" name=""/>
        <dsp:cNvSpPr/>
      </dsp:nvSpPr>
      <dsp:spPr>
        <a:xfrm>
          <a:off x="5553092" y="504114"/>
          <a:ext cx="657333" cy="65733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CAEE9DF-3ABD-4F80-B158-789ED5F39161}">
      <dsp:nvSpPr>
        <dsp:cNvPr id="0" name=""/>
        <dsp:cNvSpPr/>
      </dsp:nvSpPr>
      <dsp:spPr>
        <a:xfrm>
          <a:off x="5151388" y="1481671"/>
          <a:ext cx="1460742" cy="1004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kern="1200"/>
            <a:t>Faculty Performance</a:t>
          </a:r>
          <a:endParaRPr lang="en-US" sz="1100" kern="1200"/>
        </a:p>
      </dsp:txBody>
      <dsp:txXfrm>
        <a:off x="5151388" y="1481671"/>
        <a:ext cx="1460742" cy="1004260"/>
      </dsp:txXfrm>
    </dsp:sp>
    <dsp:sp modelId="{1D91E7E5-6713-4A33-B880-2D5A5192CA8B}">
      <dsp:nvSpPr>
        <dsp:cNvPr id="0" name=""/>
        <dsp:cNvSpPr/>
      </dsp:nvSpPr>
      <dsp:spPr>
        <a:xfrm>
          <a:off x="1453584" y="3001522"/>
          <a:ext cx="657333" cy="65733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D7B143D-289A-4453-A66F-5A6F94BF527E}">
      <dsp:nvSpPr>
        <dsp:cNvPr id="0" name=""/>
        <dsp:cNvSpPr/>
      </dsp:nvSpPr>
      <dsp:spPr>
        <a:xfrm>
          <a:off x="1024528" y="3842352"/>
          <a:ext cx="1460742" cy="1004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kern="1200" dirty="0"/>
            <a:t>Global Services Performance</a:t>
          </a:r>
          <a:endParaRPr lang="en-US" sz="1100" kern="1200" dirty="0"/>
        </a:p>
      </dsp:txBody>
      <dsp:txXfrm>
        <a:off x="1024528" y="3842352"/>
        <a:ext cx="1460742" cy="1004260"/>
      </dsp:txXfrm>
    </dsp:sp>
    <dsp:sp modelId="{A6FB7773-0331-4DDA-97EA-ABC87C35E76A}">
      <dsp:nvSpPr>
        <dsp:cNvPr id="0" name=""/>
        <dsp:cNvSpPr/>
      </dsp:nvSpPr>
      <dsp:spPr>
        <a:xfrm>
          <a:off x="3006326" y="3042540"/>
          <a:ext cx="657333" cy="65733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1BD9255-3C4B-4D26-BF79-77F28C527559}">
      <dsp:nvSpPr>
        <dsp:cNvPr id="0" name=""/>
        <dsp:cNvSpPr/>
      </dsp:nvSpPr>
      <dsp:spPr>
        <a:xfrm>
          <a:off x="2576830" y="3828674"/>
          <a:ext cx="1460742" cy="1004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kern="1200"/>
            <a:t>Career Services &amp; Growth Performance</a:t>
          </a:r>
          <a:endParaRPr lang="en-US" sz="1100" kern="1200"/>
        </a:p>
      </dsp:txBody>
      <dsp:txXfrm>
        <a:off x="2576830" y="3828674"/>
        <a:ext cx="1460742" cy="1004260"/>
      </dsp:txXfrm>
    </dsp:sp>
    <dsp:sp modelId="{60284247-3E62-4C83-A940-440E04E255F1}">
      <dsp:nvSpPr>
        <dsp:cNvPr id="0" name=""/>
        <dsp:cNvSpPr/>
      </dsp:nvSpPr>
      <dsp:spPr>
        <a:xfrm>
          <a:off x="4626543" y="2987843"/>
          <a:ext cx="657333" cy="657333"/>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BAF1C9-2A78-4A8F-A5B7-51680AFBEC97}">
      <dsp:nvSpPr>
        <dsp:cNvPr id="0" name=""/>
        <dsp:cNvSpPr/>
      </dsp:nvSpPr>
      <dsp:spPr>
        <a:xfrm>
          <a:off x="4293202" y="3773982"/>
          <a:ext cx="1460742" cy="1004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kern="1200" dirty="0"/>
            <a:t>University-Employer Connections Performance</a:t>
          </a:r>
          <a:endParaRPr lang="en-US" sz="1100" kern="1200" dirty="0"/>
        </a:p>
      </dsp:txBody>
      <dsp:txXfrm>
        <a:off x="4293202" y="3773982"/>
        <a:ext cx="1460742" cy="10042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B88DF8-8686-7644-8F1B-C90D2D814F3C}">
      <dsp:nvSpPr>
        <dsp:cNvPr id="0" name=""/>
        <dsp:cNvSpPr/>
      </dsp:nvSpPr>
      <dsp:spPr>
        <a:xfrm>
          <a:off x="0" y="274019"/>
          <a:ext cx="9144000" cy="4284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1CD7DFA-C09A-9542-844D-593C8146607C}">
      <dsp:nvSpPr>
        <dsp:cNvPr id="0" name=""/>
        <dsp:cNvSpPr/>
      </dsp:nvSpPr>
      <dsp:spPr>
        <a:xfrm>
          <a:off x="457200" y="23099"/>
          <a:ext cx="6400800" cy="5018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935" tIns="0" rIns="241935" bIns="0" numCol="1" spcCol="1270" anchor="ctr" anchorCtr="0">
          <a:noAutofit/>
        </a:bodyPr>
        <a:lstStyle/>
        <a:p>
          <a:pPr marL="0" lvl="0" indent="0" algn="l" defTabSz="755650">
            <a:lnSpc>
              <a:spcPct val="90000"/>
            </a:lnSpc>
            <a:spcBef>
              <a:spcPct val="0"/>
            </a:spcBef>
            <a:spcAft>
              <a:spcPct val="35000"/>
            </a:spcAft>
            <a:buNone/>
          </a:pPr>
          <a:r>
            <a:rPr lang="en-US" sz="1700" kern="1200"/>
            <a:t>Application Engineering and Development</a:t>
          </a:r>
        </a:p>
      </dsp:txBody>
      <dsp:txXfrm>
        <a:off x="481698" y="47597"/>
        <a:ext cx="6351804" cy="452844"/>
      </dsp:txXfrm>
    </dsp:sp>
    <dsp:sp modelId="{E4C115D1-07C0-0540-BEC4-53A2AD41B888}">
      <dsp:nvSpPr>
        <dsp:cNvPr id="0" name=""/>
        <dsp:cNvSpPr/>
      </dsp:nvSpPr>
      <dsp:spPr>
        <a:xfrm>
          <a:off x="0" y="1045139"/>
          <a:ext cx="9144000" cy="4284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1F62C26-A143-C945-B160-E5271271023C}">
      <dsp:nvSpPr>
        <dsp:cNvPr id="0" name=""/>
        <dsp:cNvSpPr/>
      </dsp:nvSpPr>
      <dsp:spPr>
        <a:xfrm>
          <a:off x="457200" y="794219"/>
          <a:ext cx="6400800" cy="5018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935" tIns="0" rIns="241935" bIns="0" numCol="1" spcCol="1270" anchor="ctr" anchorCtr="0">
          <a:noAutofit/>
        </a:bodyPr>
        <a:lstStyle/>
        <a:p>
          <a:pPr marL="0" lvl="0" indent="0" algn="l" defTabSz="755650">
            <a:lnSpc>
              <a:spcPct val="90000"/>
            </a:lnSpc>
            <a:spcBef>
              <a:spcPct val="0"/>
            </a:spcBef>
            <a:spcAft>
              <a:spcPct val="35000"/>
            </a:spcAft>
            <a:buNone/>
          </a:pPr>
          <a:r>
            <a:rPr lang="en-US" sz="1700" kern="1200"/>
            <a:t>Program Structures and Algorithms</a:t>
          </a:r>
        </a:p>
      </dsp:txBody>
      <dsp:txXfrm>
        <a:off x="481698" y="818717"/>
        <a:ext cx="6351804" cy="452844"/>
      </dsp:txXfrm>
    </dsp:sp>
    <dsp:sp modelId="{32749EA8-1D37-3640-8441-0CA951C08368}">
      <dsp:nvSpPr>
        <dsp:cNvPr id="0" name=""/>
        <dsp:cNvSpPr/>
      </dsp:nvSpPr>
      <dsp:spPr>
        <a:xfrm>
          <a:off x="0" y="1816259"/>
          <a:ext cx="9144000" cy="4284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D93B2CB-FED5-BC43-89C9-228204C67558}">
      <dsp:nvSpPr>
        <dsp:cNvPr id="0" name=""/>
        <dsp:cNvSpPr/>
      </dsp:nvSpPr>
      <dsp:spPr>
        <a:xfrm>
          <a:off x="457200" y="1565339"/>
          <a:ext cx="6400800" cy="50184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935" tIns="0" rIns="241935" bIns="0" numCol="1" spcCol="1270" anchor="ctr" anchorCtr="0">
          <a:noAutofit/>
        </a:bodyPr>
        <a:lstStyle/>
        <a:p>
          <a:pPr marL="0" lvl="0" indent="0" algn="l" defTabSz="755650">
            <a:lnSpc>
              <a:spcPct val="90000"/>
            </a:lnSpc>
            <a:spcBef>
              <a:spcPct val="0"/>
            </a:spcBef>
            <a:spcAft>
              <a:spcPct val="35000"/>
            </a:spcAft>
            <a:buNone/>
          </a:pPr>
          <a:r>
            <a:rPr lang="en-US" sz="1700" kern="1200"/>
            <a:t>Web Design and User Experience Engineering</a:t>
          </a:r>
        </a:p>
      </dsp:txBody>
      <dsp:txXfrm>
        <a:off x="481698" y="1589837"/>
        <a:ext cx="6351804" cy="452844"/>
      </dsp:txXfrm>
    </dsp:sp>
    <dsp:sp modelId="{FD628BE4-F143-8348-8CEE-C639CF20F5C9}">
      <dsp:nvSpPr>
        <dsp:cNvPr id="0" name=""/>
        <dsp:cNvSpPr/>
      </dsp:nvSpPr>
      <dsp:spPr>
        <a:xfrm>
          <a:off x="0" y="2587380"/>
          <a:ext cx="9144000" cy="4284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DECD56F-A4DC-A04A-892E-C44B7F7E2075}">
      <dsp:nvSpPr>
        <dsp:cNvPr id="0" name=""/>
        <dsp:cNvSpPr/>
      </dsp:nvSpPr>
      <dsp:spPr>
        <a:xfrm>
          <a:off x="457200" y="2336460"/>
          <a:ext cx="6400800" cy="5018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935" tIns="0" rIns="241935" bIns="0" numCol="1" spcCol="1270" anchor="ctr" anchorCtr="0">
          <a:noAutofit/>
        </a:bodyPr>
        <a:lstStyle/>
        <a:p>
          <a:pPr marL="0" lvl="0" indent="0" algn="l" defTabSz="755650">
            <a:lnSpc>
              <a:spcPct val="90000"/>
            </a:lnSpc>
            <a:spcBef>
              <a:spcPct val="0"/>
            </a:spcBef>
            <a:spcAft>
              <a:spcPct val="35000"/>
            </a:spcAft>
            <a:buNone/>
          </a:pPr>
          <a:r>
            <a:rPr lang="en-US" sz="1700" kern="1200"/>
            <a:t>Program Design Paradigm</a:t>
          </a:r>
        </a:p>
      </dsp:txBody>
      <dsp:txXfrm>
        <a:off x="481698" y="2360958"/>
        <a:ext cx="6351804" cy="452844"/>
      </dsp:txXfrm>
    </dsp:sp>
    <dsp:sp modelId="{08A1A641-8177-F94E-AD6E-9AC49B5D6CB0}">
      <dsp:nvSpPr>
        <dsp:cNvPr id="0" name=""/>
        <dsp:cNvSpPr/>
      </dsp:nvSpPr>
      <dsp:spPr>
        <a:xfrm>
          <a:off x="0" y="3358500"/>
          <a:ext cx="9144000" cy="4284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596CF8-E3B2-9545-A01E-6DB93813B867}">
      <dsp:nvSpPr>
        <dsp:cNvPr id="0" name=""/>
        <dsp:cNvSpPr/>
      </dsp:nvSpPr>
      <dsp:spPr>
        <a:xfrm>
          <a:off x="457200" y="3107579"/>
          <a:ext cx="6400800" cy="50184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935" tIns="0" rIns="241935" bIns="0" numCol="1" spcCol="1270" anchor="ctr" anchorCtr="0">
          <a:noAutofit/>
        </a:bodyPr>
        <a:lstStyle/>
        <a:p>
          <a:pPr marL="0" lvl="0" indent="0" algn="l" defTabSz="755650">
            <a:lnSpc>
              <a:spcPct val="90000"/>
            </a:lnSpc>
            <a:spcBef>
              <a:spcPct val="0"/>
            </a:spcBef>
            <a:spcAft>
              <a:spcPct val="35000"/>
            </a:spcAft>
            <a:buNone/>
          </a:pPr>
          <a:r>
            <a:rPr lang="en-US" sz="1700" kern="1200"/>
            <a:t>Computer Systems</a:t>
          </a:r>
        </a:p>
      </dsp:txBody>
      <dsp:txXfrm>
        <a:off x="481698" y="3132077"/>
        <a:ext cx="6351804" cy="4528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E64DDC-AAB8-474B-8E0E-E4F583E31BA0}">
      <dsp:nvSpPr>
        <dsp:cNvPr id="0" name=""/>
        <dsp:cNvSpPr/>
      </dsp:nvSpPr>
      <dsp:spPr>
        <a:xfrm>
          <a:off x="0" y="5280"/>
          <a:ext cx="9144000" cy="57563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Data Science Engineering Methods and Tools</a:t>
          </a:r>
        </a:p>
      </dsp:txBody>
      <dsp:txXfrm>
        <a:off x="28100" y="33380"/>
        <a:ext cx="9087800" cy="519439"/>
      </dsp:txXfrm>
    </dsp:sp>
    <dsp:sp modelId="{90C22820-077B-2042-B366-B5E655B46D18}">
      <dsp:nvSpPr>
        <dsp:cNvPr id="0" name=""/>
        <dsp:cNvSpPr/>
      </dsp:nvSpPr>
      <dsp:spPr>
        <a:xfrm>
          <a:off x="0" y="650040"/>
          <a:ext cx="9144000" cy="575639"/>
        </a:xfrm>
        <a:prstGeom prst="roundRect">
          <a:avLst/>
        </a:prstGeom>
        <a:solidFill>
          <a:schemeClr val="accent2">
            <a:hueOff val="4016892"/>
            <a:satOff val="1"/>
            <a:lumOff val="137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Data Science Engineering with Python</a:t>
          </a:r>
        </a:p>
      </dsp:txBody>
      <dsp:txXfrm>
        <a:off x="28100" y="678140"/>
        <a:ext cx="9087800" cy="519439"/>
      </dsp:txXfrm>
    </dsp:sp>
    <dsp:sp modelId="{79875897-9392-6242-A361-DAE63F4EF148}">
      <dsp:nvSpPr>
        <dsp:cNvPr id="0" name=""/>
        <dsp:cNvSpPr/>
      </dsp:nvSpPr>
      <dsp:spPr>
        <a:xfrm>
          <a:off x="0" y="1294800"/>
          <a:ext cx="9144000" cy="575639"/>
        </a:xfrm>
        <a:prstGeom prst="roundRect">
          <a:avLst/>
        </a:prstGeom>
        <a:solidFill>
          <a:schemeClr val="accent2">
            <a:hueOff val="8033784"/>
            <a:satOff val="2"/>
            <a:lumOff val="274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Machine Learning with Python</a:t>
          </a:r>
        </a:p>
      </dsp:txBody>
      <dsp:txXfrm>
        <a:off x="28100" y="1322900"/>
        <a:ext cx="9087800" cy="519439"/>
      </dsp:txXfrm>
    </dsp:sp>
    <dsp:sp modelId="{A6B87555-CE04-F840-8A4E-5AB745C34763}">
      <dsp:nvSpPr>
        <dsp:cNvPr id="0" name=""/>
        <dsp:cNvSpPr/>
      </dsp:nvSpPr>
      <dsp:spPr>
        <a:xfrm>
          <a:off x="0" y="1939560"/>
          <a:ext cx="9144000" cy="575639"/>
        </a:xfrm>
        <a:prstGeom prst="roundRect">
          <a:avLst/>
        </a:prstGeom>
        <a:solidFill>
          <a:schemeClr val="accent2">
            <a:hueOff val="12050675"/>
            <a:satOff val="4"/>
            <a:lumOff val="41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Data Warehousing and Business Intelligence</a:t>
          </a:r>
        </a:p>
      </dsp:txBody>
      <dsp:txXfrm>
        <a:off x="28100" y="1967660"/>
        <a:ext cx="9087800" cy="519439"/>
      </dsp:txXfrm>
    </dsp:sp>
    <dsp:sp modelId="{34F255DE-5E26-A84C-9DEE-D17614B65F5B}">
      <dsp:nvSpPr>
        <dsp:cNvPr id="0" name=""/>
        <dsp:cNvSpPr/>
      </dsp:nvSpPr>
      <dsp:spPr>
        <a:xfrm>
          <a:off x="0" y="2584320"/>
          <a:ext cx="9144000" cy="575639"/>
        </a:xfrm>
        <a:prstGeom prst="roundRect">
          <a:avLst/>
        </a:prstGeom>
        <a:solidFill>
          <a:schemeClr val="accent2">
            <a:hueOff val="16067567"/>
            <a:satOff val="5"/>
            <a:lumOff val="5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Advanced Data Science Engineering Methods and Tools</a:t>
          </a:r>
        </a:p>
      </dsp:txBody>
      <dsp:txXfrm>
        <a:off x="28100" y="2612420"/>
        <a:ext cx="9087800" cy="519439"/>
      </dsp:txXfrm>
    </dsp:sp>
    <dsp:sp modelId="{25E43E61-B0A5-554C-9484-02DCE58AFEFD}">
      <dsp:nvSpPr>
        <dsp:cNvPr id="0" name=""/>
        <dsp:cNvSpPr/>
      </dsp:nvSpPr>
      <dsp:spPr>
        <a:xfrm>
          <a:off x="0" y="3229079"/>
          <a:ext cx="9144000" cy="575639"/>
        </a:xfrm>
        <a:prstGeom prst="roundRect">
          <a:avLst/>
        </a:prstGeom>
        <a:solidFill>
          <a:schemeClr val="accent2">
            <a:hueOff val="20084458"/>
            <a:satOff val="6"/>
            <a:lumOff val="686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Natural Language Processing</a:t>
          </a:r>
        </a:p>
      </dsp:txBody>
      <dsp:txXfrm>
        <a:off x="28100" y="3257179"/>
        <a:ext cx="9087800" cy="5194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4C0F54-EF10-8C47-9BF4-26101262FFEB}">
      <dsp:nvSpPr>
        <dsp:cNvPr id="0" name=""/>
        <dsp:cNvSpPr/>
      </dsp:nvSpPr>
      <dsp:spPr>
        <a:xfrm>
          <a:off x="0" y="64769"/>
          <a:ext cx="9144000" cy="6715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Introduction to Business Analytics</a:t>
          </a:r>
        </a:p>
      </dsp:txBody>
      <dsp:txXfrm>
        <a:off x="32784" y="97553"/>
        <a:ext cx="9078432" cy="606012"/>
      </dsp:txXfrm>
    </dsp:sp>
    <dsp:sp modelId="{81C4B23C-F0C8-5140-9A62-A70F5F9A1233}">
      <dsp:nvSpPr>
        <dsp:cNvPr id="0" name=""/>
        <dsp:cNvSpPr/>
      </dsp:nvSpPr>
      <dsp:spPr>
        <a:xfrm>
          <a:off x="0" y="816990"/>
          <a:ext cx="9144000" cy="671580"/>
        </a:xfrm>
        <a:prstGeom prst="roundRect">
          <a:avLst/>
        </a:prstGeom>
        <a:solidFill>
          <a:schemeClr val="accent2">
            <a:hueOff val="5021115"/>
            <a:satOff val="2"/>
            <a:lumOff val="171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Foundations of Analysis of Business</a:t>
          </a:r>
        </a:p>
      </dsp:txBody>
      <dsp:txXfrm>
        <a:off x="32784" y="849774"/>
        <a:ext cx="9078432" cy="606012"/>
      </dsp:txXfrm>
    </dsp:sp>
    <dsp:sp modelId="{469B8B37-36F9-D840-9194-6C193EC48691}">
      <dsp:nvSpPr>
        <dsp:cNvPr id="0" name=""/>
        <dsp:cNvSpPr/>
      </dsp:nvSpPr>
      <dsp:spPr>
        <a:xfrm>
          <a:off x="0" y="1569210"/>
          <a:ext cx="9144000" cy="671580"/>
        </a:xfrm>
        <a:prstGeom prst="roundRect">
          <a:avLst/>
        </a:prstGeom>
        <a:solidFill>
          <a:schemeClr val="accent2">
            <a:hueOff val="10042229"/>
            <a:satOff val="3"/>
            <a:lumOff val="343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Business Analytics Methods</a:t>
          </a:r>
        </a:p>
      </dsp:txBody>
      <dsp:txXfrm>
        <a:off x="32784" y="1601994"/>
        <a:ext cx="9078432" cy="606012"/>
      </dsp:txXfrm>
    </dsp:sp>
    <dsp:sp modelId="{3140ECDC-668F-0E4C-A48A-37D9CD1E8570}">
      <dsp:nvSpPr>
        <dsp:cNvPr id="0" name=""/>
        <dsp:cNvSpPr/>
      </dsp:nvSpPr>
      <dsp:spPr>
        <a:xfrm>
          <a:off x="0" y="2321430"/>
          <a:ext cx="9144000" cy="671580"/>
        </a:xfrm>
        <a:prstGeom prst="roundRect">
          <a:avLst/>
        </a:prstGeom>
        <a:solidFill>
          <a:schemeClr val="accent2">
            <a:hueOff val="15063344"/>
            <a:satOff val="5"/>
            <a:lumOff val="514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Business Analytics Capstone</a:t>
          </a:r>
        </a:p>
      </dsp:txBody>
      <dsp:txXfrm>
        <a:off x="32784" y="2354214"/>
        <a:ext cx="9078432" cy="606012"/>
      </dsp:txXfrm>
    </dsp:sp>
    <dsp:sp modelId="{7A898B76-C532-6145-A126-14EFE4C00973}">
      <dsp:nvSpPr>
        <dsp:cNvPr id="0" name=""/>
        <dsp:cNvSpPr/>
      </dsp:nvSpPr>
      <dsp:spPr>
        <a:xfrm>
          <a:off x="0" y="3073650"/>
          <a:ext cx="9144000" cy="671580"/>
        </a:xfrm>
        <a:prstGeom prst="roundRect">
          <a:avLst/>
        </a:prstGeom>
        <a:solidFill>
          <a:schemeClr val="accent2">
            <a:hueOff val="20084458"/>
            <a:satOff val="6"/>
            <a:lumOff val="686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Data Mining and Machine Learning with Business</a:t>
          </a:r>
        </a:p>
      </dsp:txBody>
      <dsp:txXfrm>
        <a:off x="32784" y="3106434"/>
        <a:ext cx="9078432" cy="606012"/>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EA1E-98C4-4A2E-AAC3-800E357DC9FE}"/>
              </a:ext>
            </a:extLst>
          </p:cNvPr>
          <p:cNvSpPr>
            <a:spLocks noGrp="1"/>
          </p:cNvSpPr>
          <p:nvPr>
            <p:ph type="ctrTitle"/>
          </p:nvPr>
        </p:nvSpPr>
        <p:spPr>
          <a:xfrm>
            <a:off x="1517904" y="1517904"/>
            <a:ext cx="9144000" cy="2798064"/>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A96B1FA-5AE6-4D57-B37B-4AA0216007F8}"/>
              </a:ext>
            </a:extLst>
          </p:cNvPr>
          <p:cNvSpPr>
            <a:spLocks noGrp="1"/>
          </p:cNvSpPr>
          <p:nvPr>
            <p:ph type="subTitle" idx="1"/>
          </p:nvPr>
        </p:nvSpPr>
        <p:spPr>
          <a:xfrm>
            <a:off x="1517904" y="4572000"/>
            <a:ext cx="9144000" cy="1527048"/>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id="{01F49B66-DBC3-45EE-A6E1-DE10A6C186C8}"/>
              </a:ext>
            </a:extLst>
          </p:cNvPr>
          <p:cNvSpPr>
            <a:spLocks noGrp="1"/>
          </p:cNvSpPr>
          <p:nvPr>
            <p:ph type="dt" sz="half" idx="10"/>
          </p:nvPr>
        </p:nvSpPr>
        <p:spPr/>
        <p:txBody>
          <a:bodyPr/>
          <a:lstStyle/>
          <a:p>
            <a:pPr algn="r"/>
            <a:fld id="{3F9AFA87-1417-4992-ABD9-27C3BC8CC883}" type="datetimeFigureOut">
              <a:rPr lang="en-US" smtClean="0"/>
              <a:pPr algn="r"/>
              <a:t>3/21/21</a:t>
            </a:fld>
            <a:endParaRPr lang="en-US" dirty="0"/>
          </a:p>
        </p:txBody>
      </p:sp>
      <p:sp>
        <p:nvSpPr>
          <p:cNvPr id="8" name="Footer Placeholder 7">
            <a:extLst>
              <a:ext uri="{FF2B5EF4-FFF2-40B4-BE49-F238E27FC236}">
                <a16:creationId xmlns:a16="http://schemas.microsoft.com/office/drawing/2014/main" id="{241085F0-1967-4B4F-9824-58E9F2E05125}"/>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40AEDEE5-31B5-4868-8C16-47FF43E276A4}"/>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3875879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9454-6F74-46A8-B299-4AF451BFB92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6F55CA9-A0BD-4609-9307-BAF987B26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25E4293-851E-4FA2-BFF2-B646A42369DE}"/>
              </a:ext>
            </a:extLst>
          </p:cNvPr>
          <p:cNvSpPr>
            <a:spLocks noGrp="1"/>
          </p:cNvSpPr>
          <p:nvPr>
            <p:ph type="dt" sz="half" idx="10"/>
          </p:nvPr>
        </p:nvSpPr>
        <p:spPr/>
        <p:txBody>
          <a:bodyPr/>
          <a:lstStyle/>
          <a:p>
            <a:fld id="{3F9AFA87-1417-4992-ABD9-27C3BC8CC883}" type="datetimeFigureOut">
              <a:rPr lang="en-US" smtClean="0"/>
              <a:t>3/21/21</a:t>
            </a:fld>
            <a:endParaRPr lang="en-US"/>
          </a:p>
        </p:txBody>
      </p:sp>
      <p:sp>
        <p:nvSpPr>
          <p:cNvPr id="5" name="Footer Placeholder 4">
            <a:extLst>
              <a:ext uri="{FF2B5EF4-FFF2-40B4-BE49-F238E27FC236}">
                <a16:creationId xmlns:a16="http://schemas.microsoft.com/office/drawing/2014/main" id="{59A907F5-F26D-4A91-8D70-AB54F8B43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ACBD8-D942-449E-A2B8-358CD1365C0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596483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50897-0C2E-420B-9A38-A8D5C1D72786}"/>
              </a:ext>
            </a:extLst>
          </p:cNvPr>
          <p:cNvSpPr>
            <a:spLocks noGrp="1"/>
          </p:cNvSpPr>
          <p:nvPr>
            <p:ph type="title" orient="vert"/>
          </p:nvPr>
        </p:nvSpPr>
        <p:spPr>
          <a:xfrm>
            <a:off x="8450317" y="1517904"/>
            <a:ext cx="2220731" cy="454678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EDB2173-32A5-4677-A08F-DAB8FD430D1A}"/>
              </a:ext>
            </a:extLst>
          </p:cNvPr>
          <p:cNvSpPr>
            <a:spLocks noGrp="1"/>
          </p:cNvSpPr>
          <p:nvPr>
            <p:ph type="body" orient="vert" idx="1"/>
          </p:nvPr>
        </p:nvSpPr>
        <p:spPr>
          <a:xfrm>
            <a:off x="1517904" y="1517904"/>
            <a:ext cx="6562553" cy="45467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3DB124D-B801-4A6A-9DAF-EBC1B98FE4F7}"/>
              </a:ext>
            </a:extLst>
          </p:cNvPr>
          <p:cNvSpPr>
            <a:spLocks noGrp="1"/>
          </p:cNvSpPr>
          <p:nvPr>
            <p:ph type="dt" sz="half" idx="10"/>
          </p:nvPr>
        </p:nvSpPr>
        <p:spPr/>
        <p:txBody>
          <a:bodyPr/>
          <a:lstStyle/>
          <a:p>
            <a:fld id="{3F9AFA87-1417-4992-ABD9-27C3BC8CC883}" type="datetimeFigureOut">
              <a:rPr lang="en-US" smtClean="0"/>
              <a:t>3/21/21</a:t>
            </a:fld>
            <a:endParaRPr lang="en-US"/>
          </a:p>
        </p:txBody>
      </p:sp>
      <p:sp>
        <p:nvSpPr>
          <p:cNvPr id="5" name="Footer Placeholder 4">
            <a:extLst>
              <a:ext uri="{FF2B5EF4-FFF2-40B4-BE49-F238E27FC236}">
                <a16:creationId xmlns:a16="http://schemas.microsoft.com/office/drawing/2014/main" id="{A8DAF8DF-2544-45A5-B62B-BB7948FCC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C232D-131E-4BE6-8E2E-BAF5A30846D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271948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5BB2-C09C-49B0-BAFA-DE1801CD3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47C21-944D-47FE-9519-A25518837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CE36D-6B7B-4D5E-831E-34A4286D6E6A}"/>
              </a:ext>
            </a:extLst>
          </p:cNvPr>
          <p:cNvSpPr>
            <a:spLocks noGrp="1"/>
          </p:cNvSpPr>
          <p:nvPr>
            <p:ph type="dt" sz="half" idx="10"/>
          </p:nvPr>
        </p:nvSpPr>
        <p:spPr/>
        <p:txBody>
          <a:bodyPr/>
          <a:lstStyle/>
          <a:p>
            <a:fld id="{3F9AFA87-1417-4992-ABD9-27C3BC8CC883}" type="datetimeFigureOut">
              <a:rPr lang="en-US" smtClean="0"/>
              <a:t>3/21/21</a:t>
            </a:fld>
            <a:endParaRPr lang="en-US"/>
          </a:p>
        </p:txBody>
      </p:sp>
      <p:sp>
        <p:nvSpPr>
          <p:cNvPr id="5" name="Footer Placeholder 4">
            <a:extLst>
              <a:ext uri="{FF2B5EF4-FFF2-40B4-BE49-F238E27FC236}">
                <a16:creationId xmlns:a16="http://schemas.microsoft.com/office/drawing/2014/main" id="{BA2AD668-6E19-425C-88F7-AF4220662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05C53-CF7C-4936-9E35-1BEBD683626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167609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6C78-A717-4E1F-A742-FD5AECA03B4B}"/>
              </a:ext>
            </a:extLst>
          </p:cNvPr>
          <p:cNvSpPr>
            <a:spLocks noGrp="1"/>
          </p:cNvSpPr>
          <p:nvPr>
            <p:ph type="title"/>
          </p:nvPr>
        </p:nvSpPr>
        <p:spPr>
          <a:xfrm>
            <a:off x="1517904" y="1517904"/>
            <a:ext cx="91440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DA1270D-CCAE-4437-A0C0-052D111DFC80}"/>
              </a:ext>
            </a:extLst>
          </p:cNvPr>
          <p:cNvSpPr>
            <a:spLocks noGrp="1"/>
          </p:cNvSpPr>
          <p:nvPr>
            <p:ph type="body" idx="1"/>
          </p:nvPr>
        </p:nvSpPr>
        <p:spPr>
          <a:xfrm>
            <a:off x="1517904" y="4572000"/>
            <a:ext cx="91440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F006A-7EEE-4DB0-8F92-D34C0D46C38E}"/>
              </a:ext>
            </a:extLst>
          </p:cNvPr>
          <p:cNvSpPr>
            <a:spLocks noGrp="1"/>
          </p:cNvSpPr>
          <p:nvPr>
            <p:ph type="dt" sz="half" idx="10"/>
          </p:nvPr>
        </p:nvSpPr>
        <p:spPr/>
        <p:txBody>
          <a:bodyPr/>
          <a:lstStyle/>
          <a:p>
            <a:fld id="{3F9AFA87-1417-4992-ABD9-27C3BC8CC883}" type="datetimeFigureOut">
              <a:rPr lang="en-US" smtClean="0"/>
              <a:t>3/21/21</a:t>
            </a:fld>
            <a:endParaRPr lang="en-US"/>
          </a:p>
        </p:txBody>
      </p:sp>
      <p:sp>
        <p:nvSpPr>
          <p:cNvPr id="5" name="Footer Placeholder 4">
            <a:extLst>
              <a:ext uri="{FF2B5EF4-FFF2-40B4-BE49-F238E27FC236}">
                <a16:creationId xmlns:a16="http://schemas.microsoft.com/office/drawing/2014/main" id="{FDA3F2ED-2B0E-44A9-8603-286CA0634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D801C-6B4E-40B6-9D6E-558192264D2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963906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46AA-9418-4C3E-901B-8E2806122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97482-2CA6-4707-976E-6FD4B57BFE66}"/>
              </a:ext>
            </a:extLst>
          </p:cNvPr>
          <p:cNvSpPr>
            <a:spLocks noGrp="1"/>
          </p:cNvSpPr>
          <p:nvPr>
            <p:ph sz="half" idx="1"/>
          </p:nvPr>
        </p:nvSpPr>
        <p:spPr>
          <a:xfrm>
            <a:off x="1517904"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909652-DD12-479C-B639-9452CBA8C019}"/>
              </a:ext>
            </a:extLst>
          </p:cNvPr>
          <p:cNvSpPr>
            <a:spLocks noGrp="1"/>
          </p:cNvSpPr>
          <p:nvPr>
            <p:ph sz="half" idx="2"/>
          </p:nvPr>
        </p:nvSpPr>
        <p:spPr>
          <a:xfrm>
            <a:off x="6336792"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0EC7A6-AFB1-4989-A0B4-B422D5B2C69C}"/>
              </a:ext>
            </a:extLst>
          </p:cNvPr>
          <p:cNvSpPr>
            <a:spLocks noGrp="1"/>
          </p:cNvSpPr>
          <p:nvPr>
            <p:ph type="dt" sz="half" idx="10"/>
          </p:nvPr>
        </p:nvSpPr>
        <p:spPr/>
        <p:txBody>
          <a:bodyPr/>
          <a:lstStyle/>
          <a:p>
            <a:fld id="{3F9AFA87-1417-4992-ABD9-27C3BC8CC883}" type="datetimeFigureOut">
              <a:rPr lang="en-US" smtClean="0"/>
              <a:t>3/21/21</a:t>
            </a:fld>
            <a:endParaRPr lang="en-US" dirty="0"/>
          </a:p>
        </p:txBody>
      </p:sp>
      <p:sp>
        <p:nvSpPr>
          <p:cNvPr id="6" name="Footer Placeholder 5">
            <a:extLst>
              <a:ext uri="{FF2B5EF4-FFF2-40B4-BE49-F238E27FC236}">
                <a16:creationId xmlns:a16="http://schemas.microsoft.com/office/drawing/2014/main" id="{F8D2117C-B497-4647-A66B-1887750FB5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9E8C7AF-5092-416B-B61C-F41D3C573E0C}"/>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227033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90CDE0-3FEB-42A0-8BCC-7DADE7D4A621}"/>
              </a:ext>
            </a:extLst>
          </p:cNvPr>
          <p:cNvSpPr>
            <a:spLocks noGrp="1"/>
          </p:cNvSpPr>
          <p:nvPr>
            <p:ph type="body" idx="1"/>
          </p:nvPr>
        </p:nvSpPr>
        <p:spPr>
          <a:xfrm>
            <a:off x="1517905"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8B8B-E9A3-44BE-85A6-3E316659A9B4}"/>
              </a:ext>
            </a:extLst>
          </p:cNvPr>
          <p:cNvSpPr>
            <a:spLocks noGrp="1"/>
          </p:cNvSpPr>
          <p:nvPr>
            <p:ph sz="half" idx="2"/>
          </p:nvPr>
        </p:nvSpPr>
        <p:spPr>
          <a:xfrm>
            <a:off x="1517904"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0BF1BCA-A435-4779-A6FE-15207141F519}"/>
              </a:ext>
            </a:extLst>
          </p:cNvPr>
          <p:cNvSpPr>
            <a:spLocks noGrp="1"/>
          </p:cNvSpPr>
          <p:nvPr>
            <p:ph type="body" sz="quarter" idx="3"/>
          </p:nvPr>
        </p:nvSpPr>
        <p:spPr>
          <a:xfrm>
            <a:off x="6336792"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B1923-9749-49E3-88FA-75C326E6719A}"/>
              </a:ext>
            </a:extLst>
          </p:cNvPr>
          <p:cNvSpPr>
            <a:spLocks noGrp="1"/>
          </p:cNvSpPr>
          <p:nvPr>
            <p:ph sz="quarter" idx="4"/>
          </p:nvPr>
        </p:nvSpPr>
        <p:spPr>
          <a:xfrm>
            <a:off x="6336792"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F3A70F0-5AFA-4C5A-812B-220C6A38DB6B}"/>
              </a:ext>
            </a:extLst>
          </p:cNvPr>
          <p:cNvSpPr>
            <a:spLocks noGrp="1"/>
          </p:cNvSpPr>
          <p:nvPr>
            <p:ph type="dt" sz="half" idx="10"/>
          </p:nvPr>
        </p:nvSpPr>
        <p:spPr/>
        <p:txBody>
          <a:bodyPr/>
          <a:lstStyle/>
          <a:p>
            <a:fld id="{3F9AFA87-1417-4992-ABD9-27C3BC8CC883}" type="datetimeFigureOut">
              <a:rPr lang="en-US" smtClean="0"/>
              <a:t>3/21/21</a:t>
            </a:fld>
            <a:endParaRPr lang="en-US"/>
          </a:p>
        </p:txBody>
      </p:sp>
      <p:sp>
        <p:nvSpPr>
          <p:cNvPr id="8" name="Footer Placeholder 7">
            <a:extLst>
              <a:ext uri="{FF2B5EF4-FFF2-40B4-BE49-F238E27FC236}">
                <a16:creationId xmlns:a16="http://schemas.microsoft.com/office/drawing/2014/main" id="{576AF721-83FE-4B57-B910-C395D23FDE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a:t>
            </a:fld>
            <a:endParaRPr lang="en-US"/>
          </a:p>
        </p:txBody>
      </p:sp>
      <p:sp>
        <p:nvSpPr>
          <p:cNvPr id="10" name="Title 9">
            <a:extLst>
              <a:ext uri="{FF2B5EF4-FFF2-40B4-BE49-F238E27FC236}">
                <a16:creationId xmlns:a16="http://schemas.microsoft.com/office/drawing/2014/main" id="{D9D22302-83E3-4E22-93DF-1E5D463B64C3}"/>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480415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fld id="{3F9AFA87-1417-4992-ABD9-27C3BC8CC883}" type="datetimeFigureOut">
              <a:rPr lang="en-US" smtClean="0"/>
              <a:t>3/21/21</a:t>
            </a:fld>
            <a:endParaRPr lang="en-US"/>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674306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fld id="{3F9AFA87-1417-4992-ABD9-27C3BC8CC883}" type="datetimeFigureOut">
              <a:rPr lang="en-US" smtClean="0"/>
              <a:t>3/21/21</a:t>
            </a:fld>
            <a:endParaRPr lang="en-US"/>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620512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F683-796D-458C-9B32-A385D604DBFC}"/>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FB1F0BD-641B-4148-BCB3-2704218C80B8}"/>
              </a:ext>
            </a:extLst>
          </p:cNvPr>
          <p:cNvSpPr>
            <a:spLocks noGrp="1"/>
          </p:cNvSpPr>
          <p:nvPr>
            <p:ph idx="1"/>
          </p:nvPr>
        </p:nvSpPr>
        <p:spPr>
          <a:xfrm>
            <a:off x="5330952" y="1517904"/>
            <a:ext cx="5330952" cy="45811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B28C843-B846-4456-9720-71B7D4FF4062}"/>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A3A03-31BD-4E7E-879A-A1C71849703C}"/>
              </a:ext>
            </a:extLst>
          </p:cNvPr>
          <p:cNvSpPr>
            <a:spLocks noGrp="1"/>
          </p:cNvSpPr>
          <p:nvPr>
            <p:ph type="dt" sz="half" idx="10"/>
          </p:nvPr>
        </p:nvSpPr>
        <p:spPr/>
        <p:txBody>
          <a:bodyPr/>
          <a:lstStyle/>
          <a:p>
            <a:fld id="{3F9AFA87-1417-4992-ABD9-27C3BC8CC883}" type="datetimeFigureOut">
              <a:rPr lang="en-US" smtClean="0"/>
              <a:t>3/21/21</a:t>
            </a:fld>
            <a:endParaRPr lang="en-US"/>
          </a:p>
        </p:txBody>
      </p:sp>
      <p:sp>
        <p:nvSpPr>
          <p:cNvPr id="6" name="Footer Placeholder 5">
            <a:extLst>
              <a:ext uri="{FF2B5EF4-FFF2-40B4-BE49-F238E27FC236}">
                <a16:creationId xmlns:a16="http://schemas.microsoft.com/office/drawing/2014/main" id="{4EA39078-7D38-4851-A363-B6BC179A5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FF25E-A25D-47AA-94EB-580A74F01F1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452971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83B4-9B31-4F73-9767-163636522F3A}"/>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C7CFC30-8163-47A0-A97F-3F2C3A3BE73A}"/>
              </a:ext>
            </a:extLst>
          </p:cNvPr>
          <p:cNvSpPr>
            <a:spLocks noGrp="1"/>
          </p:cNvSpPr>
          <p:nvPr>
            <p:ph type="pic" idx="1"/>
          </p:nvPr>
        </p:nvSpPr>
        <p:spPr>
          <a:xfrm>
            <a:off x="5349240" y="764032"/>
            <a:ext cx="6089904" cy="5330952"/>
          </a:xfrm>
          <a:solidFill>
            <a:schemeClr val="bg1">
              <a:lumMod val="9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AF1B390-0C23-466E-987C-26420A5F098D}"/>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9CA7C-B9D0-4A72-8061-1E02AA15FE86}"/>
              </a:ext>
            </a:extLst>
          </p:cNvPr>
          <p:cNvSpPr>
            <a:spLocks noGrp="1"/>
          </p:cNvSpPr>
          <p:nvPr>
            <p:ph type="dt" sz="half" idx="10"/>
          </p:nvPr>
        </p:nvSpPr>
        <p:spPr/>
        <p:txBody>
          <a:bodyPr/>
          <a:lstStyle/>
          <a:p>
            <a:fld id="{3F9AFA87-1417-4992-ABD9-27C3BC8CC883}" type="datetimeFigureOut">
              <a:rPr lang="en-US" smtClean="0"/>
              <a:t>3/21/21</a:t>
            </a:fld>
            <a:endParaRPr lang="en-US"/>
          </a:p>
        </p:txBody>
      </p:sp>
      <p:sp>
        <p:nvSpPr>
          <p:cNvPr id="6" name="Footer Placeholder 5">
            <a:extLst>
              <a:ext uri="{FF2B5EF4-FFF2-40B4-BE49-F238E27FC236}">
                <a16:creationId xmlns:a16="http://schemas.microsoft.com/office/drawing/2014/main" id="{C53EFC84-C9FE-4BFA-9B4E-4516A1362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01A469-3EFC-4F94-8482-378582E1C14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731873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1D84C-7934-4E5B-B6E4-A1D6EC299551}"/>
              </a:ext>
            </a:extLst>
          </p:cNvPr>
          <p:cNvSpPr>
            <a:spLocks noGrp="1"/>
          </p:cNvSpPr>
          <p:nvPr>
            <p:ph type="title"/>
          </p:nvPr>
        </p:nvSpPr>
        <p:spPr>
          <a:xfrm>
            <a:off x="1517904" y="1517904"/>
            <a:ext cx="9144000" cy="13441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F6A990F-40AC-447A-964A-840C94A6471A}"/>
              </a:ext>
            </a:extLst>
          </p:cNvPr>
          <p:cNvSpPr>
            <a:spLocks noGrp="1"/>
          </p:cNvSpPr>
          <p:nvPr>
            <p:ph type="body" idx="1"/>
          </p:nvPr>
        </p:nvSpPr>
        <p:spPr>
          <a:xfrm>
            <a:off x="1517904" y="2971800"/>
            <a:ext cx="9144000" cy="31272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7D832A1-FFBA-48B6-B2D0-E5414F12838B}"/>
              </a:ext>
            </a:extLst>
          </p:cNvPr>
          <p:cNvSpPr>
            <a:spLocks noGrp="1"/>
          </p:cNvSpPr>
          <p:nvPr>
            <p:ph type="dt" sz="half" idx="2"/>
          </p:nvPr>
        </p:nvSpPr>
        <p:spPr>
          <a:xfrm>
            <a:off x="8805672" y="6400800"/>
            <a:ext cx="1865376" cy="365125"/>
          </a:xfrm>
          <a:prstGeom prst="rect">
            <a:avLst/>
          </a:prstGeom>
        </p:spPr>
        <p:txBody>
          <a:bodyPr vert="horz" lIns="91440" tIns="45720" rIns="91440" bIns="45720" rtlCol="0" anchor="ctr"/>
          <a:lstStyle>
            <a:lvl1pPr algn="r">
              <a:defRPr sz="1000">
                <a:solidFill>
                  <a:schemeClr val="tx1"/>
                </a:solidFill>
              </a:defRPr>
            </a:lvl1pPr>
          </a:lstStyle>
          <a:p>
            <a:pPr algn="r"/>
            <a:fld id="{3F9AFA87-1417-4992-ABD9-27C3BC8CC883}" type="datetimeFigureOut">
              <a:rPr lang="en-US" smtClean="0"/>
              <a:pPr algn="r"/>
              <a:t>3/21/21</a:t>
            </a:fld>
            <a:endParaRPr lang="en-US" dirty="0"/>
          </a:p>
        </p:txBody>
      </p:sp>
      <p:sp>
        <p:nvSpPr>
          <p:cNvPr id="5" name="Footer Placeholder 4">
            <a:extLst>
              <a:ext uri="{FF2B5EF4-FFF2-40B4-BE49-F238E27FC236}">
                <a16:creationId xmlns:a16="http://schemas.microsoft.com/office/drawing/2014/main" id="{0F933EC1-4EE2-4453-841C-CFDFE708948E}"/>
              </a:ext>
            </a:extLst>
          </p:cNvPr>
          <p:cNvSpPr>
            <a:spLocks noGrp="1"/>
          </p:cNvSpPr>
          <p:nvPr>
            <p:ph type="ftr" sz="quarter" idx="3"/>
          </p:nvPr>
        </p:nvSpPr>
        <p:spPr>
          <a:xfrm>
            <a:off x="758952" y="6400800"/>
            <a:ext cx="6099048" cy="365125"/>
          </a:xfrm>
          <a:prstGeom prst="rect">
            <a:avLst/>
          </a:prstGeom>
        </p:spPr>
        <p:txBody>
          <a:bodyPr vert="horz" lIns="91440" tIns="45720" rIns="91440" bIns="45720" rtlCol="0" anchor="ctr"/>
          <a:lstStyle>
            <a:lvl1pPr algn="l">
              <a:defRPr sz="1000">
                <a:solidFill>
                  <a:schemeClr val="tx1"/>
                </a:solidFill>
              </a:defRPr>
            </a:lvl1pPr>
          </a:lstStyle>
          <a:p>
            <a:endParaRPr lang="en-US" sz="1000" dirty="0"/>
          </a:p>
        </p:txBody>
      </p:sp>
      <p:sp>
        <p:nvSpPr>
          <p:cNvPr id="6" name="Slide Number Placeholder 5">
            <a:extLst>
              <a:ext uri="{FF2B5EF4-FFF2-40B4-BE49-F238E27FC236}">
                <a16:creationId xmlns:a16="http://schemas.microsoft.com/office/drawing/2014/main" id="{C3CEBA78-E732-44EF-BA0B-FC42F7931311}"/>
              </a:ext>
            </a:extLst>
          </p:cNvPr>
          <p:cNvSpPr>
            <a:spLocks noGrp="1"/>
          </p:cNvSpPr>
          <p:nvPr>
            <p:ph type="sldNum" sz="quarter" idx="4"/>
          </p:nvPr>
        </p:nvSpPr>
        <p:spPr>
          <a:xfrm>
            <a:off x="10899648" y="6400800"/>
            <a:ext cx="530352" cy="365125"/>
          </a:xfrm>
          <a:prstGeom prst="rect">
            <a:avLst/>
          </a:prstGeom>
        </p:spPr>
        <p:txBody>
          <a:bodyPr vert="horz" lIns="91440" tIns="45720" rIns="91440" bIns="45720" rtlCol="0" anchor="ctr"/>
          <a:lstStyle>
            <a:lvl1pPr algn="r">
              <a:defRPr sz="1000" b="1">
                <a:solidFill>
                  <a:schemeClr val="tx1"/>
                </a:solidFill>
              </a:defRPr>
            </a:lvl1pPr>
          </a:lstStyle>
          <a:p>
            <a:fld id="{CB1E4CB7-CB13-4810-BF18-BE31AFC64F93}" type="slidenum">
              <a:rPr lang="en-US" smtClean="0"/>
              <a:pPr/>
              <a:t>‹#›</a:t>
            </a:fld>
            <a:endParaRPr lang="en-US" sz="1000" dirty="0"/>
          </a:p>
        </p:txBody>
      </p:sp>
      <p:sp>
        <p:nvSpPr>
          <p:cNvPr id="8" name="Freeform: Shape 7">
            <a:extLst>
              <a:ext uri="{FF2B5EF4-FFF2-40B4-BE49-F238E27FC236}">
                <a16:creationId xmlns:a16="http://schemas.microsoft.com/office/drawing/2014/main" id="{49306479-8C4D-4E4A-A330-DFC80A8A01BE}"/>
              </a:ext>
            </a:extLst>
          </p:cNvPr>
          <p:cNvSpPr/>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859990551"/>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xStyles>
    <p:title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AED-Project-Team/AED_001561048_001517206_001550684"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F15B84-5C68-8A4E-8486-647445848322}"/>
              </a:ext>
            </a:extLst>
          </p:cNvPr>
          <p:cNvSpPr>
            <a:spLocks noGrp="1"/>
          </p:cNvSpPr>
          <p:nvPr>
            <p:ph type="ctrTitle"/>
          </p:nvPr>
        </p:nvSpPr>
        <p:spPr>
          <a:xfrm>
            <a:off x="6047980" y="1030406"/>
            <a:ext cx="5068121" cy="3506879"/>
          </a:xfrm>
        </p:spPr>
        <p:txBody>
          <a:bodyPr anchor="ctr">
            <a:normAutofit/>
          </a:bodyPr>
          <a:lstStyle/>
          <a:p>
            <a:pPr algn="l"/>
            <a:r>
              <a:rPr lang="en-US" dirty="0"/>
              <a:t>University Model Example</a:t>
            </a:r>
            <a:endParaRPr lang="en-US"/>
          </a:p>
        </p:txBody>
      </p:sp>
      <p:sp>
        <p:nvSpPr>
          <p:cNvPr id="3" name="Subtitle 2">
            <a:extLst>
              <a:ext uri="{FF2B5EF4-FFF2-40B4-BE49-F238E27FC236}">
                <a16:creationId xmlns:a16="http://schemas.microsoft.com/office/drawing/2014/main" id="{E01A8A28-136B-434D-AAB5-B069509D01B3}"/>
              </a:ext>
            </a:extLst>
          </p:cNvPr>
          <p:cNvSpPr>
            <a:spLocks noGrp="1"/>
          </p:cNvSpPr>
          <p:nvPr>
            <p:ph type="subTitle" idx="1"/>
          </p:nvPr>
        </p:nvSpPr>
        <p:spPr>
          <a:xfrm>
            <a:off x="6047980" y="4691564"/>
            <a:ext cx="5404493" cy="1136029"/>
          </a:xfrm>
        </p:spPr>
        <p:txBody>
          <a:bodyPr>
            <a:normAutofit fontScale="92500"/>
          </a:bodyPr>
          <a:lstStyle/>
          <a:p>
            <a:pPr algn="l"/>
            <a:r>
              <a:rPr lang="en-US" dirty="0"/>
              <a:t>Application Engineering &amp; Development</a:t>
            </a:r>
          </a:p>
          <a:p>
            <a:pPr algn="l"/>
            <a:r>
              <a:rPr lang="en-US" dirty="0"/>
              <a:t>Prof. </a:t>
            </a:r>
            <a:r>
              <a:rPr lang="en-US" dirty="0" err="1"/>
              <a:t>Kal</a:t>
            </a:r>
            <a:r>
              <a:rPr lang="en-US" dirty="0"/>
              <a:t> </a:t>
            </a:r>
            <a:r>
              <a:rPr lang="en-US" dirty="0" err="1"/>
              <a:t>Bugrara</a:t>
            </a:r>
            <a:endParaRPr lang="en-US" dirty="0"/>
          </a:p>
        </p:txBody>
      </p:sp>
      <p:pic>
        <p:nvPicPr>
          <p:cNvPr id="4" name="Picture 3">
            <a:extLst>
              <a:ext uri="{FF2B5EF4-FFF2-40B4-BE49-F238E27FC236}">
                <a16:creationId xmlns:a16="http://schemas.microsoft.com/office/drawing/2014/main" id="{EFBBEEDA-9EDF-4D0E-8BE5-DFED7D3FDCCD}"/>
              </a:ext>
            </a:extLst>
          </p:cNvPr>
          <p:cNvPicPr>
            <a:picLocks noChangeAspect="1"/>
          </p:cNvPicPr>
          <p:nvPr/>
        </p:nvPicPr>
        <p:blipFill rotWithShape="1">
          <a:blip r:embed="rId2"/>
          <a:srcRect l="33394" r="30552" b="-1"/>
          <a:stretch/>
        </p:blipFill>
        <p:spPr>
          <a:xfrm>
            <a:off x="20" y="10"/>
            <a:ext cx="5404493" cy="6857990"/>
          </a:xfrm>
          <a:prstGeom prst="rect">
            <a:avLst/>
          </a:prstGeom>
        </p:spPr>
      </p:pic>
    </p:spTree>
    <p:extLst>
      <p:ext uri="{BB962C8B-B14F-4D97-AF65-F5344CB8AC3E}">
        <p14:creationId xmlns:p14="http://schemas.microsoft.com/office/powerpoint/2010/main" val="3896327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8B6E23-8493-4A0F-9409-1BB1B3567C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99238EC-3EDA-4FF6-9F43-081294A93F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524"/>
            <a:ext cx="12192000" cy="6105524"/>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F4993D4D-98B3-40A7-986E-15AB6E6313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1999" y="762000"/>
            <a:ext cx="10668000" cy="5334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F55784-45C7-8B46-B08B-3B92703B7E24}"/>
              </a:ext>
            </a:extLst>
          </p:cNvPr>
          <p:cNvSpPr>
            <a:spLocks noGrp="1"/>
          </p:cNvSpPr>
          <p:nvPr>
            <p:ph type="title"/>
          </p:nvPr>
        </p:nvSpPr>
        <p:spPr>
          <a:xfrm>
            <a:off x="1524000" y="1133183"/>
            <a:ext cx="9144000" cy="924218"/>
          </a:xfrm>
        </p:spPr>
        <p:txBody>
          <a:bodyPr anchor="ctr">
            <a:normAutofit/>
          </a:bodyPr>
          <a:lstStyle/>
          <a:p>
            <a:pPr algn="ctr"/>
            <a:r>
              <a:rPr lang="en-US" dirty="0"/>
              <a:t>Data Scientist</a:t>
            </a:r>
            <a:endParaRPr lang="en-US"/>
          </a:p>
        </p:txBody>
      </p:sp>
      <p:graphicFrame>
        <p:nvGraphicFramePr>
          <p:cNvPr id="5" name="Content Placeholder 2">
            <a:extLst>
              <a:ext uri="{FF2B5EF4-FFF2-40B4-BE49-F238E27FC236}">
                <a16:creationId xmlns:a16="http://schemas.microsoft.com/office/drawing/2014/main" id="{C4672BA2-1619-4E34-A57C-A7E3CAD49319}"/>
              </a:ext>
            </a:extLst>
          </p:cNvPr>
          <p:cNvGraphicFramePr>
            <a:graphicFrameLocks noGrp="1"/>
          </p:cNvGraphicFramePr>
          <p:nvPr>
            <p:ph idx="1"/>
            <p:extLst>
              <p:ext uri="{D42A27DB-BD31-4B8C-83A1-F6EECF244321}">
                <p14:modId xmlns:p14="http://schemas.microsoft.com/office/powerpoint/2010/main" val="1699147054"/>
              </p:ext>
            </p:extLst>
          </p:nvPr>
        </p:nvGraphicFramePr>
        <p:xfrm>
          <a:off x="1524000" y="2286000"/>
          <a:ext cx="9144000" cy="381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9580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8B6E23-8493-4A0F-9409-1BB1B3567C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99238EC-3EDA-4FF6-9F43-081294A93F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524"/>
            <a:ext cx="12192000" cy="6105524"/>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F4993D4D-98B3-40A7-986E-15AB6E6313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1999" y="762000"/>
            <a:ext cx="10668000" cy="5334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3CD353-A944-E743-97BB-87FC9A489D90}"/>
              </a:ext>
            </a:extLst>
          </p:cNvPr>
          <p:cNvSpPr>
            <a:spLocks noGrp="1"/>
          </p:cNvSpPr>
          <p:nvPr>
            <p:ph type="title"/>
          </p:nvPr>
        </p:nvSpPr>
        <p:spPr>
          <a:xfrm>
            <a:off x="1524000" y="1133183"/>
            <a:ext cx="9144000" cy="924218"/>
          </a:xfrm>
        </p:spPr>
        <p:txBody>
          <a:bodyPr anchor="ctr">
            <a:normAutofit/>
          </a:bodyPr>
          <a:lstStyle/>
          <a:p>
            <a:pPr algn="ctr"/>
            <a:r>
              <a:rPr lang="en-US" sz="2600"/>
              <a:t>Business Analyst</a:t>
            </a:r>
            <a:br>
              <a:rPr lang="en-US" sz="2600"/>
            </a:br>
            <a:endParaRPr lang="en-US" sz="2600"/>
          </a:p>
        </p:txBody>
      </p:sp>
      <p:graphicFrame>
        <p:nvGraphicFramePr>
          <p:cNvPr id="5" name="Content Placeholder 2">
            <a:extLst>
              <a:ext uri="{FF2B5EF4-FFF2-40B4-BE49-F238E27FC236}">
                <a16:creationId xmlns:a16="http://schemas.microsoft.com/office/drawing/2014/main" id="{539AA0EB-1095-4537-97E3-29E128D4225A}"/>
              </a:ext>
            </a:extLst>
          </p:cNvPr>
          <p:cNvGraphicFramePr>
            <a:graphicFrameLocks noGrp="1"/>
          </p:cNvGraphicFramePr>
          <p:nvPr>
            <p:ph idx="1"/>
            <p:extLst>
              <p:ext uri="{D42A27DB-BD31-4B8C-83A1-F6EECF244321}">
                <p14:modId xmlns:p14="http://schemas.microsoft.com/office/powerpoint/2010/main" val="2649083896"/>
              </p:ext>
            </p:extLst>
          </p:nvPr>
        </p:nvGraphicFramePr>
        <p:xfrm>
          <a:off x="1524000" y="2286000"/>
          <a:ext cx="9144000" cy="381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6791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03045-4ED8-9D4E-9AAD-251971596902}"/>
              </a:ext>
            </a:extLst>
          </p:cNvPr>
          <p:cNvSpPr>
            <a:spLocks noGrp="1"/>
          </p:cNvSpPr>
          <p:nvPr>
            <p:ph type="title"/>
          </p:nvPr>
        </p:nvSpPr>
        <p:spPr/>
        <p:txBody>
          <a:bodyPr>
            <a:normAutofit fontScale="90000"/>
          </a:bodyPr>
          <a:lstStyle/>
          <a:p>
            <a:r>
              <a:rPr lang="en-US" dirty="0"/>
              <a:t>Courses Available for All Career Paths</a:t>
            </a:r>
            <a:br>
              <a:rPr lang="en-US" dirty="0"/>
            </a:br>
            <a:endParaRPr lang="en-US" dirty="0"/>
          </a:p>
        </p:txBody>
      </p:sp>
      <p:sp>
        <p:nvSpPr>
          <p:cNvPr id="3" name="Content Placeholder 2">
            <a:extLst>
              <a:ext uri="{FF2B5EF4-FFF2-40B4-BE49-F238E27FC236}">
                <a16:creationId xmlns:a16="http://schemas.microsoft.com/office/drawing/2014/main" id="{83921C12-400B-CD46-A54C-57B9143CA2DA}"/>
              </a:ext>
            </a:extLst>
          </p:cNvPr>
          <p:cNvSpPr>
            <a:spLocks noGrp="1"/>
          </p:cNvSpPr>
          <p:nvPr>
            <p:ph idx="1"/>
          </p:nvPr>
        </p:nvSpPr>
        <p:spPr/>
        <p:txBody>
          <a:bodyPr/>
          <a:lstStyle/>
          <a:p>
            <a:pPr lvl="0"/>
            <a:r>
              <a:rPr lang="en-US" dirty="0"/>
              <a:t>Career Management for Engineers</a:t>
            </a:r>
          </a:p>
          <a:p>
            <a:pPr lvl="0"/>
            <a:r>
              <a:rPr lang="en-US" dirty="0"/>
              <a:t>Introduction to Cooperative Education</a:t>
            </a:r>
          </a:p>
          <a:p>
            <a:endParaRPr lang="en-US" dirty="0"/>
          </a:p>
        </p:txBody>
      </p:sp>
    </p:spTree>
    <p:extLst>
      <p:ext uri="{BB962C8B-B14F-4D97-AF65-F5344CB8AC3E}">
        <p14:creationId xmlns:p14="http://schemas.microsoft.com/office/powerpoint/2010/main" val="492637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C9A38-2DAE-6449-8772-45059CB90BB8}"/>
              </a:ext>
            </a:extLst>
          </p:cNvPr>
          <p:cNvSpPr>
            <a:spLocks noGrp="1"/>
          </p:cNvSpPr>
          <p:nvPr>
            <p:ph type="title"/>
          </p:nvPr>
        </p:nvSpPr>
        <p:spPr/>
        <p:txBody>
          <a:bodyPr/>
          <a:lstStyle/>
          <a:p>
            <a:r>
              <a:rPr lang="en-US" dirty="0"/>
              <a:t>Faculty Performance Metrics</a:t>
            </a:r>
          </a:p>
        </p:txBody>
      </p:sp>
      <p:sp>
        <p:nvSpPr>
          <p:cNvPr id="3" name="Content Placeholder 2">
            <a:extLst>
              <a:ext uri="{FF2B5EF4-FFF2-40B4-BE49-F238E27FC236}">
                <a16:creationId xmlns:a16="http://schemas.microsoft.com/office/drawing/2014/main" id="{FFABF8B3-5D9F-7F4B-A2CE-41F7774C1782}"/>
              </a:ext>
            </a:extLst>
          </p:cNvPr>
          <p:cNvSpPr>
            <a:spLocks noGrp="1"/>
          </p:cNvSpPr>
          <p:nvPr>
            <p:ph idx="1"/>
          </p:nvPr>
        </p:nvSpPr>
        <p:spPr/>
        <p:txBody>
          <a:bodyPr/>
          <a:lstStyle/>
          <a:p>
            <a:r>
              <a:rPr lang="en-US" dirty="0"/>
              <a:t>This metric measures performance of the Professor who taught the Student which indicates the Quality of Education in terms of faculty of University Department.</a:t>
            </a:r>
          </a:p>
          <a:p>
            <a:endParaRPr lang="en-US" dirty="0"/>
          </a:p>
        </p:txBody>
      </p:sp>
    </p:spTree>
    <p:extLst>
      <p:ext uri="{BB962C8B-B14F-4D97-AF65-F5344CB8AC3E}">
        <p14:creationId xmlns:p14="http://schemas.microsoft.com/office/powerpoint/2010/main" val="2564505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DBFBB-5504-C441-AF0B-CEB171940604}"/>
              </a:ext>
            </a:extLst>
          </p:cNvPr>
          <p:cNvSpPr>
            <a:spLocks noGrp="1"/>
          </p:cNvSpPr>
          <p:nvPr>
            <p:ph type="title"/>
          </p:nvPr>
        </p:nvSpPr>
        <p:spPr/>
        <p:txBody>
          <a:bodyPr>
            <a:normAutofit fontScale="90000"/>
          </a:bodyPr>
          <a:lstStyle/>
          <a:p>
            <a:r>
              <a:rPr lang="en-US" dirty="0"/>
              <a:t>The performance of the professor is measured using the following factors: </a:t>
            </a:r>
            <a:br>
              <a:rPr lang="en-US" dirty="0"/>
            </a:br>
            <a:endParaRPr lang="en-US" dirty="0"/>
          </a:p>
        </p:txBody>
      </p:sp>
      <p:sp>
        <p:nvSpPr>
          <p:cNvPr id="3" name="Content Placeholder 2">
            <a:extLst>
              <a:ext uri="{FF2B5EF4-FFF2-40B4-BE49-F238E27FC236}">
                <a16:creationId xmlns:a16="http://schemas.microsoft.com/office/drawing/2014/main" id="{533ED3DB-9190-7149-91F0-2CF231865256}"/>
              </a:ext>
            </a:extLst>
          </p:cNvPr>
          <p:cNvSpPr>
            <a:spLocks noGrp="1"/>
          </p:cNvSpPr>
          <p:nvPr>
            <p:ph idx="1"/>
          </p:nvPr>
        </p:nvSpPr>
        <p:spPr/>
        <p:txBody>
          <a:bodyPr/>
          <a:lstStyle/>
          <a:p>
            <a:pPr lvl="0"/>
            <a:r>
              <a:rPr lang="en-US" dirty="0"/>
              <a:t>Student Reviews</a:t>
            </a:r>
          </a:p>
          <a:p>
            <a:pPr lvl="0"/>
            <a:r>
              <a:rPr lang="en-US" dirty="0"/>
              <a:t>Years Active (Teaching Work Experience)</a:t>
            </a:r>
          </a:p>
          <a:p>
            <a:pPr lvl="0"/>
            <a:r>
              <a:rPr lang="en-US" dirty="0"/>
              <a:t>H-index</a:t>
            </a:r>
          </a:p>
          <a:p>
            <a:pPr lvl="0"/>
            <a:r>
              <a:rPr lang="en-US" dirty="0"/>
              <a:t>Industry Work Experience</a:t>
            </a:r>
          </a:p>
          <a:p>
            <a:pPr lvl="0"/>
            <a:r>
              <a:rPr lang="en-US" dirty="0"/>
              <a:t>Research Papers and Projects</a:t>
            </a:r>
          </a:p>
          <a:p>
            <a:endParaRPr lang="en-US" dirty="0"/>
          </a:p>
        </p:txBody>
      </p:sp>
    </p:spTree>
    <p:extLst>
      <p:ext uri="{BB962C8B-B14F-4D97-AF65-F5344CB8AC3E}">
        <p14:creationId xmlns:p14="http://schemas.microsoft.com/office/powerpoint/2010/main" val="3134730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8BBC2-9354-E348-88CA-971DB12B51D8}"/>
              </a:ext>
            </a:extLst>
          </p:cNvPr>
          <p:cNvSpPr>
            <a:spLocks noGrp="1"/>
          </p:cNvSpPr>
          <p:nvPr>
            <p:ph type="title"/>
          </p:nvPr>
        </p:nvSpPr>
        <p:spPr/>
        <p:txBody>
          <a:bodyPr/>
          <a:lstStyle/>
          <a:p>
            <a:r>
              <a:rPr lang="en-US" dirty="0"/>
              <a:t>Aggregate Performance Result</a:t>
            </a:r>
          </a:p>
        </p:txBody>
      </p:sp>
      <p:sp>
        <p:nvSpPr>
          <p:cNvPr id="3" name="Content Placeholder 2">
            <a:extLst>
              <a:ext uri="{FF2B5EF4-FFF2-40B4-BE49-F238E27FC236}">
                <a16:creationId xmlns:a16="http://schemas.microsoft.com/office/drawing/2014/main" id="{F76E8C40-C8A6-5143-AF26-A45180A7C724}"/>
              </a:ext>
            </a:extLst>
          </p:cNvPr>
          <p:cNvSpPr>
            <a:spLocks noGrp="1"/>
          </p:cNvSpPr>
          <p:nvPr>
            <p:ph idx="1"/>
          </p:nvPr>
        </p:nvSpPr>
        <p:spPr/>
        <p:txBody>
          <a:bodyPr/>
          <a:lstStyle/>
          <a:p>
            <a:r>
              <a:rPr lang="en-US" dirty="0"/>
              <a:t>SPM + FPM + CPM = Aggregate Performance Result</a:t>
            </a:r>
          </a:p>
        </p:txBody>
      </p:sp>
    </p:spTree>
    <p:extLst>
      <p:ext uri="{BB962C8B-B14F-4D97-AF65-F5344CB8AC3E}">
        <p14:creationId xmlns:p14="http://schemas.microsoft.com/office/powerpoint/2010/main" val="1124046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34018-E240-0541-9584-C91BDF371906}"/>
              </a:ext>
            </a:extLst>
          </p:cNvPr>
          <p:cNvSpPr>
            <a:spLocks noGrp="1"/>
          </p:cNvSpPr>
          <p:nvPr>
            <p:ph type="title"/>
          </p:nvPr>
        </p:nvSpPr>
        <p:spPr/>
        <p:txBody>
          <a:bodyPr/>
          <a:lstStyle/>
          <a:p>
            <a:r>
              <a:rPr lang="en-US" dirty="0"/>
              <a:t>Career Services and Growth Metrics </a:t>
            </a:r>
          </a:p>
        </p:txBody>
      </p:sp>
      <p:sp>
        <p:nvSpPr>
          <p:cNvPr id="3" name="Content Placeholder 2">
            <a:extLst>
              <a:ext uri="{FF2B5EF4-FFF2-40B4-BE49-F238E27FC236}">
                <a16:creationId xmlns:a16="http://schemas.microsoft.com/office/drawing/2014/main" id="{0E38F5D3-7F79-604B-AE54-E71267AA536A}"/>
              </a:ext>
            </a:extLst>
          </p:cNvPr>
          <p:cNvSpPr>
            <a:spLocks noGrp="1"/>
          </p:cNvSpPr>
          <p:nvPr>
            <p:ph idx="1"/>
          </p:nvPr>
        </p:nvSpPr>
        <p:spPr/>
        <p:txBody>
          <a:bodyPr/>
          <a:lstStyle/>
          <a:p>
            <a:r>
              <a:rPr lang="en-US" dirty="0"/>
              <a:t>This metric measures performance of the Career services Portal who guided the Student which indicates the Quality of </a:t>
            </a:r>
            <a:r>
              <a:rPr lang="en-US" dirty="0" err="1"/>
              <a:t>Suppport</a:t>
            </a:r>
            <a:r>
              <a:rPr lang="en-US" dirty="0"/>
              <a:t> and Guidance in terms of Assistance of University Department.</a:t>
            </a:r>
          </a:p>
          <a:p>
            <a:endParaRPr lang="en-US" dirty="0"/>
          </a:p>
        </p:txBody>
      </p:sp>
    </p:spTree>
    <p:extLst>
      <p:ext uri="{BB962C8B-B14F-4D97-AF65-F5344CB8AC3E}">
        <p14:creationId xmlns:p14="http://schemas.microsoft.com/office/powerpoint/2010/main" val="3045735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428BE-C346-3645-AEBA-44F8FEEE01C7}"/>
              </a:ext>
            </a:extLst>
          </p:cNvPr>
          <p:cNvSpPr>
            <a:spLocks noGrp="1"/>
          </p:cNvSpPr>
          <p:nvPr>
            <p:ph type="title"/>
          </p:nvPr>
        </p:nvSpPr>
        <p:spPr/>
        <p:txBody>
          <a:bodyPr>
            <a:normAutofit fontScale="90000"/>
          </a:bodyPr>
          <a:lstStyle/>
          <a:p>
            <a:r>
              <a:rPr lang="en-US" dirty="0"/>
              <a:t>The performance of the Career Growth is measured using the following factors: </a:t>
            </a:r>
            <a:br>
              <a:rPr lang="en-US" dirty="0"/>
            </a:br>
            <a:endParaRPr lang="en-US" dirty="0"/>
          </a:p>
        </p:txBody>
      </p:sp>
      <p:sp>
        <p:nvSpPr>
          <p:cNvPr id="3" name="Content Placeholder 2">
            <a:extLst>
              <a:ext uri="{FF2B5EF4-FFF2-40B4-BE49-F238E27FC236}">
                <a16:creationId xmlns:a16="http://schemas.microsoft.com/office/drawing/2014/main" id="{144CC280-9B06-DC49-9A13-8EE8859DBC5C}"/>
              </a:ext>
            </a:extLst>
          </p:cNvPr>
          <p:cNvSpPr>
            <a:spLocks noGrp="1"/>
          </p:cNvSpPr>
          <p:nvPr>
            <p:ph idx="1"/>
          </p:nvPr>
        </p:nvSpPr>
        <p:spPr/>
        <p:txBody>
          <a:bodyPr/>
          <a:lstStyle/>
          <a:p>
            <a:pPr lvl="0"/>
            <a:r>
              <a:rPr lang="en-US" dirty="0"/>
              <a:t>Annual Package</a:t>
            </a:r>
          </a:p>
          <a:p>
            <a:pPr lvl="0"/>
            <a:r>
              <a:rPr lang="en-US" dirty="0"/>
              <a:t>Promotion</a:t>
            </a:r>
          </a:p>
          <a:p>
            <a:pPr lvl="0"/>
            <a:r>
              <a:rPr lang="en-US" dirty="0"/>
              <a:t>Achievements</a:t>
            </a:r>
          </a:p>
          <a:p>
            <a:pPr lvl="0"/>
            <a:r>
              <a:rPr lang="en-US" dirty="0"/>
              <a:t>Industry Experience (in Years)</a:t>
            </a:r>
          </a:p>
          <a:p>
            <a:endParaRPr lang="en-US" dirty="0"/>
          </a:p>
        </p:txBody>
      </p:sp>
    </p:spTree>
    <p:extLst>
      <p:ext uri="{BB962C8B-B14F-4D97-AF65-F5344CB8AC3E}">
        <p14:creationId xmlns:p14="http://schemas.microsoft.com/office/powerpoint/2010/main" val="8784759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C7A63-CCE3-BA42-8F1D-304975F0BB8B}"/>
              </a:ext>
            </a:extLst>
          </p:cNvPr>
          <p:cNvSpPr>
            <a:spLocks noGrp="1"/>
          </p:cNvSpPr>
          <p:nvPr>
            <p:ph type="title"/>
          </p:nvPr>
        </p:nvSpPr>
        <p:spPr/>
        <p:txBody>
          <a:bodyPr/>
          <a:lstStyle/>
          <a:p>
            <a:r>
              <a:rPr lang="en-US" b="1" dirty="0"/>
              <a:t>Career Achievements</a:t>
            </a:r>
            <a:br>
              <a:rPr lang="en-US" b="1" dirty="0"/>
            </a:br>
            <a:endParaRPr lang="en-US" dirty="0"/>
          </a:p>
        </p:txBody>
      </p:sp>
      <p:sp>
        <p:nvSpPr>
          <p:cNvPr id="3" name="Content Placeholder 2">
            <a:extLst>
              <a:ext uri="{FF2B5EF4-FFF2-40B4-BE49-F238E27FC236}">
                <a16:creationId xmlns:a16="http://schemas.microsoft.com/office/drawing/2014/main" id="{3775E730-6852-0247-8EFB-DE6F2A9933CC}"/>
              </a:ext>
            </a:extLst>
          </p:cNvPr>
          <p:cNvSpPr>
            <a:spLocks noGrp="1"/>
          </p:cNvSpPr>
          <p:nvPr>
            <p:ph idx="1"/>
          </p:nvPr>
        </p:nvSpPr>
        <p:spPr/>
        <p:txBody>
          <a:bodyPr/>
          <a:lstStyle/>
          <a:p>
            <a:r>
              <a:rPr lang="en-US" dirty="0"/>
              <a:t>The career achievements performance metric provides details about student’s academic and career path metrics, which is student’s performance over a certain period of time.</a:t>
            </a:r>
          </a:p>
          <a:p>
            <a:r>
              <a:rPr lang="en-US" dirty="0"/>
              <a:t>Career Achievements =  (GPA+ Career Services and Growth)/2 Performance Metric=  ((4 * 2.5)  + 5.625 ) / 2= 7.81 out of 10. </a:t>
            </a:r>
          </a:p>
          <a:p>
            <a:endParaRPr lang="en-US" dirty="0"/>
          </a:p>
        </p:txBody>
      </p:sp>
    </p:spTree>
    <p:extLst>
      <p:ext uri="{BB962C8B-B14F-4D97-AF65-F5344CB8AC3E}">
        <p14:creationId xmlns:p14="http://schemas.microsoft.com/office/powerpoint/2010/main" val="34065724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8ACD8-C048-6C4D-BD07-CBBDA4790E0D}"/>
              </a:ext>
            </a:extLst>
          </p:cNvPr>
          <p:cNvSpPr>
            <a:spLocks noGrp="1"/>
          </p:cNvSpPr>
          <p:nvPr>
            <p:ph type="title"/>
          </p:nvPr>
        </p:nvSpPr>
        <p:spPr/>
        <p:txBody>
          <a:bodyPr>
            <a:normAutofit fontScale="90000"/>
          </a:bodyPr>
          <a:lstStyle/>
          <a:p>
            <a:r>
              <a:rPr lang="en-US" b="1" dirty="0"/>
              <a:t>University-Employer Connections Performance</a:t>
            </a:r>
            <a:br>
              <a:rPr lang="en-US" b="1" dirty="0"/>
            </a:br>
            <a:endParaRPr lang="en-US" dirty="0"/>
          </a:p>
        </p:txBody>
      </p:sp>
      <p:sp>
        <p:nvSpPr>
          <p:cNvPr id="3" name="Content Placeholder 2">
            <a:extLst>
              <a:ext uri="{FF2B5EF4-FFF2-40B4-BE49-F238E27FC236}">
                <a16:creationId xmlns:a16="http://schemas.microsoft.com/office/drawing/2014/main" id="{723F8A14-FD2C-C741-89D2-2405D9BE29F6}"/>
              </a:ext>
            </a:extLst>
          </p:cNvPr>
          <p:cNvSpPr>
            <a:spLocks noGrp="1"/>
          </p:cNvSpPr>
          <p:nvPr>
            <p:ph idx="1"/>
          </p:nvPr>
        </p:nvSpPr>
        <p:spPr/>
        <p:txBody>
          <a:bodyPr/>
          <a:lstStyle/>
          <a:p>
            <a:r>
              <a:rPr lang="en-US" dirty="0"/>
              <a:t>The </a:t>
            </a:r>
            <a:r>
              <a:rPr lang="en-US" b="1" dirty="0"/>
              <a:t>University-Employer Connections Performance</a:t>
            </a:r>
            <a:r>
              <a:rPr lang="en-US" dirty="0"/>
              <a:t> metric is useful for determining the significance of career growth which mostly relies upon the fact that, in how much the amount of times university and employers connect and discuss about the student. Also, the course relevancy and their expectations with the student.</a:t>
            </a:r>
          </a:p>
          <a:p>
            <a:endParaRPr lang="en-US" dirty="0"/>
          </a:p>
        </p:txBody>
      </p:sp>
    </p:spTree>
    <p:extLst>
      <p:ext uri="{BB962C8B-B14F-4D97-AF65-F5344CB8AC3E}">
        <p14:creationId xmlns:p14="http://schemas.microsoft.com/office/powerpoint/2010/main" val="3197334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C6FA3-8529-4D41-BC30-66148DEAB9C6}"/>
              </a:ext>
            </a:extLst>
          </p:cNvPr>
          <p:cNvSpPr>
            <a:spLocks noGrp="1"/>
          </p:cNvSpPr>
          <p:nvPr>
            <p:ph type="title"/>
          </p:nvPr>
        </p:nvSpPr>
        <p:spPr/>
        <p:txBody>
          <a:bodyPr/>
          <a:lstStyle/>
          <a:p>
            <a:r>
              <a:rPr lang="en-US" dirty="0"/>
              <a:t>Prepared By:</a:t>
            </a:r>
          </a:p>
        </p:txBody>
      </p:sp>
      <p:sp>
        <p:nvSpPr>
          <p:cNvPr id="3" name="Content Placeholder 2">
            <a:extLst>
              <a:ext uri="{FF2B5EF4-FFF2-40B4-BE49-F238E27FC236}">
                <a16:creationId xmlns:a16="http://schemas.microsoft.com/office/drawing/2014/main" id="{FE7954EC-59FA-7A41-99E5-0C7DD09335B9}"/>
              </a:ext>
            </a:extLst>
          </p:cNvPr>
          <p:cNvSpPr>
            <a:spLocks noGrp="1"/>
          </p:cNvSpPr>
          <p:nvPr>
            <p:ph idx="1"/>
          </p:nvPr>
        </p:nvSpPr>
        <p:spPr/>
        <p:txBody>
          <a:bodyPr/>
          <a:lstStyle/>
          <a:p>
            <a:pPr>
              <a:buFontTx/>
              <a:buChar char="-"/>
            </a:pPr>
            <a:r>
              <a:rPr lang="en-US" b="1" dirty="0"/>
              <a:t>Shreya </a:t>
            </a:r>
            <a:r>
              <a:rPr lang="en-US" b="1" dirty="0" err="1"/>
              <a:t>Bidarkar</a:t>
            </a:r>
            <a:r>
              <a:rPr lang="en-US" b="1" dirty="0"/>
              <a:t> (NUID:</a:t>
            </a:r>
            <a:r>
              <a:rPr lang="en-US" b="1" dirty="0">
                <a:hlinkClick r:id="rId2"/>
              </a:rPr>
              <a:t>001550684</a:t>
            </a:r>
            <a:r>
              <a:rPr lang="en-US" b="1" dirty="0"/>
              <a:t> )</a:t>
            </a:r>
          </a:p>
          <a:p>
            <a:pPr>
              <a:buFontTx/>
              <a:buChar char="-"/>
            </a:pPr>
            <a:r>
              <a:rPr lang="en-US" b="1" dirty="0" err="1"/>
              <a:t>Ameya</a:t>
            </a:r>
            <a:r>
              <a:rPr lang="en-US" b="1" dirty="0"/>
              <a:t> Ranade (NUID: </a:t>
            </a:r>
            <a:r>
              <a:rPr lang="en-US" b="1" dirty="0">
                <a:hlinkClick r:id="rId2"/>
              </a:rPr>
              <a:t>001561048</a:t>
            </a:r>
            <a:r>
              <a:rPr lang="en-US" b="1" dirty="0"/>
              <a:t>)</a:t>
            </a:r>
          </a:p>
          <a:p>
            <a:pPr>
              <a:buFontTx/>
              <a:buChar char="-"/>
            </a:pPr>
            <a:r>
              <a:rPr lang="en-US" b="1" dirty="0"/>
              <a:t>Abhishek Palkar (NUID:</a:t>
            </a:r>
            <a:r>
              <a:rPr lang="en-US" b="1" dirty="0">
                <a:hlinkClick r:id="rId2"/>
              </a:rPr>
              <a:t> 001517206</a:t>
            </a:r>
            <a:r>
              <a:rPr lang="en-US" b="1" dirty="0"/>
              <a:t>)</a:t>
            </a:r>
          </a:p>
          <a:p>
            <a:endParaRPr lang="en-US" dirty="0"/>
          </a:p>
        </p:txBody>
      </p:sp>
    </p:spTree>
    <p:extLst>
      <p:ext uri="{BB962C8B-B14F-4D97-AF65-F5344CB8AC3E}">
        <p14:creationId xmlns:p14="http://schemas.microsoft.com/office/powerpoint/2010/main" val="1060775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9C698-4B7D-1742-B774-E40106D106E2}"/>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4506347-0FA9-4B44-A156-8916B2537376}"/>
              </a:ext>
            </a:extLst>
          </p:cNvPr>
          <p:cNvSpPr>
            <a:spLocks noGrp="1"/>
          </p:cNvSpPr>
          <p:nvPr>
            <p:ph idx="1"/>
          </p:nvPr>
        </p:nvSpPr>
        <p:spPr/>
        <p:txBody>
          <a:bodyPr>
            <a:normAutofit fontScale="92500"/>
          </a:bodyPr>
          <a:lstStyle/>
          <a:p>
            <a:r>
              <a:rPr lang="en-US" dirty="0"/>
              <a:t>Even with the GPA being (4 * 2.5)  = 10, having a career metric of 5.625 affects the overall success metric to 7.81 out of 10. Hence it shows that just having a good GPA doesn’t guarantee Career Achievements.</a:t>
            </a:r>
          </a:p>
          <a:p>
            <a:r>
              <a:rPr lang="en-US" dirty="0"/>
              <a:t>For developing countries should provide quality education which considers all the metrics we have mentioned above. Also providing relevant job opportunities.</a:t>
            </a:r>
          </a:p>
          <a:p>
            <a:endParaRPr lang="en-US" dirty="0"/>
          </a:p>
        </p:txBody>
      </p:sp>
    </p:spTree>
    <p:extLst>
      <p:ext uri="{BB962C8B-B14F-4D97-AF65-F5344CB8AC3E}">
        <p14:creationId xmlns:p14="http://schemas.microsoft.com/office/powerpoint/2010/main" val="17818193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938B4-49C0-074E-A7BB-766F531B1F67}"/>
              </a:ext>
            </a:extLst>
          </p:cNvPr>
          <p:cNvSpPr>
            <a:spLocks noGrp="1"/>
          </p:cNvSpPr>
          <p:nvPr>
            <p:ph type="title"/>
          </p:nvPr>
        </p:nvSpPr>
        <p:spPr/>
        <p:txBody>
          <a:bodyPr/>
          <a:lstStyle/>
          <a:p>
            <a:r>
              <a:rPr lang="en-US" b="1" u="sng" dirty="0"/>
              <a:t>For k to 12 educational systems:</a:t>
            </a:r>
            <a:r>
              <a:rPr lang="en-US" dirty="0"/>
              <a:t> </a:t>
            </a:r>
            <a:br>
              <a:rPr lang="en-US" dirty="0"/>
            </a:br>
            <a:endParaRPr lang="en-US" dirty="0"/>
          </a:p>
        </p:txBody>
      </p:sp>
      <p:sp>
        <p:nvSpPr>
          <p:cNvPr id="3" name="Content Placeholder 2">
            <a:extLst>
              <a:ext uri="{FF2B5EF4-FFF2-40B4-BE49-F238E27FC236}">
                <a16:creationId xmlns:a16="http://schemas.microsoft.com/office/drawing/2014/main" id="{0E6DC432-1E01-6B40-BB5C-4BFD6E647B1F}"/>
              </a:ext>
            </a:extLst>
          </p:cNvPr>
          <p:cNvSpPr>
            <a:spLocks noGrp="1"/>
          </p:cNvSpPr>
          <p:nvPr>
            <p:ph idx="1"/>
          </p:nvPr>
        </p:nvSpPr>
        <p:spPr/>
        <p:txBody>
          <a:bodyPr/>
          <a:lstStyle/>
          <a:p>
            <a:r>
              <a:rPr lang="en-US" dirty="0"/>
              <a:t>These systems in developing countries may also use our digital ideas and solution with some tweaks for k -12 level of grading and activities. Some of the fields like research and work experience will not apply to them and some changes should be made.</a:t>
            </a:r>
          </a:p>
          <a:p>
            <a:r>
              <a:rPr lang="en-US" dirty="0"/>
              <a:t>But, in short, this model will definitely help k to 12 systems also.</a:t>
            </a:r>
          </a:p>
          <a:p>
            <a:endParaRPr lang="en-US" dirty="0"/>
          </a:p>
        </p:txBody>
      </p:sp>
    </p:spTree>
    <p:extLst>
      <p:ext uri="{BB962C8B-B14F-4D97-AF65-F5344CB8AC3E}">
        <p14:creationId xmlns:p14="http://schemas.microsoft.com/office/powerpoint/2010/main" val="8300573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18E670AF-873F-44DB-9862-796E652EEC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430001" cy="6175613"/>
          </a:xfrm>
          <a:custGeom>
            <a:avLst/>
            <a:gdLst>
              <a:gd name="connsiteX0" fmla="*/ 0 w 11430001"/>
              <a:gd name="connsiteY0" fmla="*/ 0 h 6175613"/>
              <a:gd name="connsiteX1" fmla="*/ 5638031 w 11430001"/>
              <a:gd name="connsiteY1" fmla="*/ 0 h 6175613"/>
              <a:gd name="connsiteX2" fmla="*/ 5638031 w 11430001"/>
              <a:gd name="connsiteY2" fmla="*/ 758954 h 6175613"/>
              <a:gd name="connsiteX3" fmla="*/ 11430001 w 11430001"/>
              <a:gd name="connsiteY3" fmla="*/ 758954 h 6175613"/>
              <a:gd name="connsiteX4" fmla="*/ 11430001 w 11430001"/>
              <a:gd name="connsiteY4" fmla="*/ 6175613 h 6175613"/>
              <a:gd name="connsiteX5" fmla="*/ 5638031 w 11430001"/>
              <a:gd name="connsiteY5" fmla="*/ 6175613 h 6175613"/>
              <a:gd name="connsiteX6" fmla="*/ 5240741 w 11430001"/>
              <a:gd name="connsiteY6" fmla="*/ 6175613 h 6175613"/>
              <a:gd name="connsiteX7" fmla="*/ 0 w 11430001"/>
              <a:gd name="connsiteY7" fmla="*/ 6175613 h 6175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01" h="6175613">
                <a:moveTo>
                  <a:pt x="0" y="0"/>
                </a:moveTo>
                <a:lnTo>
                  <a:pt x="5638031" y="0"/>
                </a:lnTo>
                <a:lnTo>
                  <a:pt x="5638031" y="758954"/>
                </a:lnTo>
                <a:lnTo>
                  <a:pt x="11430001" y="758954"/>
                </a:lnTo>
                <a:lnTo>
                  <a:pt x="11430001" y="6175613"/>
                </a:lnTo>
                <a:lnTo>
                  <a:pt x="5638031" y="6175613"/>
                </a:lnTo>
                <a:lnTo>
                  <a:pt x="5240741" y="6175613"/>
                </a:lnTo>
                <a:lnTo>
                  <a:pt x="0" y="617561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B721F7F-C840-D84A-8F12-A0A4FAEEBD77}"/>
              </a:ext>
            </a:extLst>
          </p:cNvPr>
          <p:cNvSpPr>
            <a:spLocks noGrp="1"/>
          </p:cNvSpPr>
          <p:nvPr>
            <p:ph type="title"/>
          </p:nvPr>
        </p:nvSpPr>
        <p:spPr>
          <a:xfrm>
            <a:off x="762000" y="758953"/>
            <a:ext cx="4089779" cy="2028388"/>
          </a:xfrm>
        </p:spPr>
        <p:txBody>
          <a:bodyPr anchor="ctr">
            <a:normAutofit/>
          </a:bodyPr>
          <a:lstStyle/>
          <a:p>
            <a:r>
              <a:rPr lang="en-US" b="1" u="sng" dirty="0"/>
              <a:t>Ranking System:</a:t>
            </a:r>
            <a:br>
              <a:rPr lang="en-US" dirty="0"/>
            </a:br>
            <a:endParaRPr lang="en-US" dirty="0"/>
          </a:p>
        </p:txBody>
      </p:sp>
      <p:sp>
        <p:nvSpPr>
          <p:cNvPr id="3" name="Content Placeholder 2">
            <a:extLst>
              <a:ext uri="{FF2B5EF4-FFF2-40B4-BE49-F238E27FC236}">
                <a16:creationId xmlns:a16="http://schemas.microsoft.com/office/drawing/2014/main" id="{27F3081E-2688-9149-B840-2370EACA4AFA}"/>
              </a:ext>
            </a:extLst>
          </p:cNvPr>
          <p:cNvSpPr>
            <a:spLocks noGrp="1"/>
          </p:cNvSpPr>
          <p:nvPr>
            <p:ph idx="1"/>
          </p:nvPr>
        </p:nvSpPr>
        <p:spPr>
          <a:xfrm>
            <a:off x="762000" y="2893326"/>
            <a:ext cx="4089779" cy="3202674"/>
          </a:xfrm>
        </p:spPr>
        <p:txBody>
          <a:bodyPr anchor="t">
            <a:normAutofit/>
          </a:bodyPr>
          <a:lstStyle/>
          <a:p>
            <a:r>
              <a:rPr lang="en-US" dirty="0"/>
              <a:t>University rankings will be determined after adding all the metrics of all involved factors and after taking their average and normalizing the result.</a:t>
            </a:r>
          </a:p>
          <a:p>
            <a:endParaRPr lang="en-US" dirty="0"/>
          </a:p>
        </p:txBody>
      </p:sp>
      <p:graphicFrame>
        <p:nvGraphicFramePr>
          <p:cNvPr id="4" name="Table 3">
            <a:extLst>
              <a:ext uri="{FF2B5EF4-FFF2-40B4-BE49-F238E27FC236}">
                <a16:creationId xmlns:a16="http://schemas.microsoft.com/office/drawing/2014/main" id="{BB9AF2F2-F70D-E84A-9C03-CA2E6D60C003}"/>
              </a:ext>
            </a:extLst>
          </p:cNvPr>
          <p:cNvGraphicFramePr>
            <a:graphicFrameLocks noGrp="1"/>
          </p:cNvGraphicFramePr>
          <p:nvPr>
            <p:extLst>
              <p:ext uri="{D42A27DB-BD31-4B8C-83A1-F6EECF244321}">
                <p14:modId xmlns:p14="http://schemas.microsoft.com/office/powerpoint/2010/main" val="3840092885"/>
              </p:ext>
            </p:extLst>
          </p:nvPr>
        </p:nvGraphicFramePr>
        <p:xfrm>
          <a:off x="6112735" y="2651759"/>
          <a:ext cx="4083609" cy="2313432"/>
        </p:xfrm>
        <a:graphic>
          <a:graphicData uri="http://schemas.openxmlformats.org/drawingml/2006/table">
            <a:tbl>
              <a:tblPr firstRow="1" firstCol="1" bandRow="1">
                <a:tableStyleId>{5C22544A-7EE6-4342-B048-85BDC9FD1C3A}</a:tableStyleId>
              </a:tblPr>
              <a:tblGrid>
                <a:gridCol w="2483824">
                  <a:extLst>
                    <a:ext uri="{9D8B030D-6E8A-4147-A177-3AD203B41FA5}">
                      <a16:colId xmlns:a16="http://schemas.microsoft.com/office/drawing/2014/main" val="4173867618"/>
                    </a:ext>
                  </a:extLst>
                </a:gridCol>
                <a:gridCol w="1599785">
                  <a:extLst>
                    <a:ext uri="{9D8B030D-6E8A-4147-A177-3AD203B41FA5}">
                      <a16:colId xmlns:a16="http://schemas.microsoft.com/office/drawing/2014/main" val="941422573"/>
                    </a:ext>
                  </a:extLst>
                </a:gridCol>
              </a:tblGrid>
              <a:tr h="578358">
                <a:tc>
                  <a:txBody>
                    <a:bodyPr/>
                    <a:lstStyle/>
                    <a:p>
                      <a:pPr marL="0" marR="0">
                        <a:spcBef>
                          <a:spcPts val="0"/>
                        </a:spcBef>
                        <a:spcAft>
                          <a:spcPts val="0"/>
                        </a:spcAft>
                      </a:pPr>
                      <a:r>
                        <a:rPr lang="en-US" sz="3300">
                          <a:effectLst/>
                        </a:rPr>
                        <a:t>0 – 30XP</a:t>
                      </a:r>
                      <a:endParaRPr lang="en-US" sz="2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1446" marR="141446" marT="0" marB="0"/>
                </a:tc>
                <a:tc>
                  <a:txBody>
                    <a:bodyPr/>
                    <a:lstStyle/>
                    <a:p>
                      <a:pPr marL="0" marR="0">
                        <a:spcBef>
                          <a:spcPts val="0"/>
                        </a:spcBef>
                        <a:spcAft>
                          <a:spcPts val="0"/>
                        </a:spcAft>
                      </a:pPr>
                      <a:r>
                        <a:rPr lang="en-US" sz="3300">
                          <a:effectLst/>
                        </a:rPr>
                        <a:t>Tier 4</a:t>
                      </a:r>
                      <a:endParaRPr lang="en-US" sz="2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1446" marR="141446" marT="0" marB="0"/>
                </a:tc>
                <a:extLst>
                  <a:ext uri="{0D108BD9-81ED-4DB2-BD59-A6C34878D82A}">
                    <a16:rowId xmlns:a16="http://schemas.microsoft.com/office/drawing/2014/main" val="2193005308"/>
                  </a:ext>
                </a:extLst>
              </a:tr>
              <a:tr h="578358">
                <a:tc>
                  <a:txBody>
                    <a:bodyPr/>
                    <a:lstStyle/>
                    <a:p>
                      <a:pPr marL="0" marR="0">
                        <a:spcBef>
                          <a:spcPts val="0"/>
                        </a:spcBef>
                        <a:spcAft>
                          <a:spcPts val="0"/>
                        </a:spcAft>
                      </a:pPr>
                      <a:r>
                        <a:rPr lang="en-US" sz="3300">
                          <a:effectLst/>
                        </a:rPr>
                        <a:t>31 – 60XP</a:t>
                      </a:r>
                      <a:endParaRPr lang="en-US" sz="2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1446" marR="141446" marT="0" marB="0"/>
                </a:tc>
                <a:tc>
                  <a:txBody>
                    <a:bodyPr/>
                    <a:lstStyle/>
                    <a:p>
                      <a:pPr marL="0" marR="0">
                        <a:spcBef>
                          <a:spcPts val="0"/>
                        </a:spcBef>
                        <a:spcAft>
                          <a:spcPts val="0"/>
                        </a:spcAft>
                      </a:pPr>
                      <a:r>
                        <a:rPr lang="en-US" sz="3300">
                          <a:effectLst/>
                        </a:rPr>
                        <a:t>Tier 3</a:t>
                      </a:r>
                      <a:endParaRPr lang="en-US" sz="2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1446" marR="141446" marT="0" marB="0"/>
                </a:tc>
                <a:extLst>
                  <a:ext uri="{0D108BD9-81ED-4DB2-BD59-A6C34878D82A}">
                    <a16:rowId xmlns:a16="http://schemas.microsoft.com/office/drawing/2014/main" val="3650766933"/>
                  </a:ext>
                </a:extLst>
              </a:tr>
              <a:tr h="578358">
                <a:tc>
                  <a:txBody>
                    <a:bodyPr/>
                    <a:lstStyle/>
                    <a:p>
                      <a:pPr marL="0" marR="0">
                        <a:spcBef>
                          <a:spcPts val="0"/>
                        </a:spcBef>
                        <a:spcAft>
                          <a:spcPts val="0"/>
                        </a:spcAft>
                      </a:pPr>
                      <a:r>
                        <a:rPr lang="en-US" sz="3300">
                          <a:effectLst/>
                        </a:rPr>
                        <a:t>61-80XP</a:t>
                      </a:r>
                      <a:endParaRPr lang="en-US" sz="2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1446" marR="141446" marT="0" marB="0"/>
                </a:tc>
                <a:tc>
                  <a:txBody>
                    <a:bodyPr/>
                    <a:lstStyle/>
                    <a:p>
                      <a:pPr marL="0" marR="0">
                        <a:spcBef>
                          <a:spcPts val="0"/>
                        </a:spcBef>
                        <a:spcAft>
                          <a:spcPts val="0"/>
                        </a:spcAft>
                      </a:pPr>
                      <a:r>
                        <a:rPr lang="en-US" sz="3300">
                          <a:effectLst/>
                        </a:rPr>
                        <a:t>Tier 2</a:t>
                      </a:r>
                      <a:endParaRPr lang="en-US" sz="2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1446" marR="141446" marT="0" marB="0"/>
                </a:tc>
                <a:extLst>
                  <a:ext uri="{0D108BD9-81ED-4DB2-BD59-A6C34878D82A}">
                    <a16:rowId xmlns:a16="http://schemas.microsoft.com/office/drawing/2014/main" val="1928816582"/>
                  </a:ext>
                </a:extLst>
              </a:tr>
              <a:tr h="578358">
                <a:tc>
                  <a:txBody>
                    <a:bodyPr/>
                    <a:lstStyle/>
                    <a:p>
                      <a:pPr marL="0" marR="0">
                        <a:spcBef>
                          <a:spcPts val="0"/>
                        </a:spcBef>
                        <a:spcAft>
                          <a:spcPts val="0"/>
                        </a:spcAft>
                      </a:pPr>
                      <a:r>
                        <a:rPr lang="en-US" sz="3300">
                          <a:effectLst/>
                        </a:rPr>
                        <a:t>80+XP</a:t>
                      </a:r>
                      <a:endParaRPr lang="en-US" sz="2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1446" marR="141446" marT="0" marB="0"/>
                </a:tc>
                <a:tc>
                  <a:txBody>
                    <a:bodyPr/>
                    <a:lstStyle/>
                    <a:p>
                      <a:pPr marL="0" marR="0">
                        <a:spcBef>
                          <a:spcPts val="0"/>
                        </a:spcBef>
                        <a:spcAft>
                          <a:spcPts val="0"/>
                        </a:spcAft>
                      </a:pPr>
                      <a:r>
                        <a:rPr lang="en-US" sz="3300">
                          <a:effectLst/>
                        </a:rPr>
                        <a:t>Tier 1</a:t>
                      </a:r>
                      <a:endParaRPr lang="en-US" sz="2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1446" marR="141446" marT="0" marB="0"/>
                </a:tc>
                <a:extLst>
                  <a:ext uri="{0D108BD9-81ED-4DB2-BD59-A6C34878D82A}">
                    <a16:rowId xmlns:a16="http://schemas.microsoft.com/office/drawing/2014/main" val="2119783650"/>
                  </a:ext>
                </a:extLst>
              </a:tr>
            </a:tbl>
          </a:graphicData>
        </a:graphic>
      </p:graphicFrame>
    </p:spTree>
    <p:extLst>
      <p:ext uri="{BB962C8B-B14F-4D97-AF65-F5344CB8AC3E}">
        <p14:creationId xmlns:p14="http://schemas.microsoft.com/office/powerpoint/2010/main" val="17749696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9EB69-14A4-E645-816C-4377572E47B0}"/>
              </a:ext>
            </a:extLst>
          </p:cNvPr>
          <p:cNvSpPr>
            <a:spLocks noGrp="1"/>
          </p:cNvSpPr>
          <p:nvPr>
            <p:ph type="title"/>
          </p:nvPr>
        </p:nvSpPr>
        <p:spPr/>
        <p:txBody>
          <a:bodyPr/>
          <a:lstStyle/>
          <a:p>
            <a:r>
              <a:rPr lang="en-US" b="1" u="sng" dirty="0"/>
              <a:t>Deliverable 6 Solution:</a:t>
            </a:r>
            <a:br>
              <a:rPr lang="en-US" dirty="0"/>
            </a:br>
            <a:endParaRPr lang="en-US" dirty="0"/>
          </a:p>
        </p:txBody>
      </p:sp>
      <p:sp>
        <p:nvSpPr>
          <p:cNvPr id="3" name="Content Placeholder 2">
            <a:extLst>
              <a:ext uri="{FF2B5EF4-FFF2-40B4-BE49-F238E27FC236}">
                <a16:creationId xmlns:a16="http://schemas.microsoft.com/office/drawing/2014/main" id="{09D30119-45A8-0F4E-8213-ED378C01BD07}"/>
              </a:ext>
            </a:extLst>
          </p:cNvPr>
          <p:cNvSpPr>
            <a:spLocks noGrp="1"/>
          </p:cNvSpPr>
          <p:nvPr>
            <p:ph idx="1"/>
          </p:nvPr>
        </p:nvSpPr>
        <p:spPr/>
        <p:txBody>
          <a:bodyPr>
            <a:normAutofit fontScale="70000" lnSpcReduction="20000"/>
          </a:bodyPr>
          <a:lstStyle/>
          <a:p>
            <a:r>
              <a:rPr lang="en-US" dirty="0"/>
              <a:t> If we assume university as an intermediary (broker) between student and employer and their brand is about credibility which means more credible the employer better graduated students will go to that employer based on SPM. </a:t>
            </a:r>
          </a:p>
          <a:p>
            <a:r>
              <a:rPr lang="en-US" dirty="0"/>
              <a:t>In terms of code implementation, code should be modified such as we should be able to fetch the students based on SPM and also be able to classify them as bright student or average student or below average student.</a:t>
            </a:r>
          </a:p>
          <a:p>
            <a:r>
              <a:rPr lang="en-US" dirty="0"/>
              <a:t>We can add a method </a:t>
            </a:r>
          </a:p>
          <a:p>
            <a:r>
              <a:rPr lang="en-US" dirty="0"/>
              <a:t>public int </a:t>
            </a:r>
            <a:r>
              <a:rPr lang="en-US" dirty="0" err="1"/>
              <a:t>studentSPM</a:t>
            </a:r>
            <a:r>
              <a:rPr lang="en-US" dirty="0"/>
              <a:t>(int Grades, int </a:t>
            </a:r>
            <a:r>
              <a:rPr lang="en-US" dirty="0" err="1"/>
              <a:t>projects_Build</a:t>
            </a:r>
            <a:r>
              <a:rPr lang="en-US" dirty="0"/>
              <a:t>, int </a:t>
            </a:r>
            <a:r>
              <a:rPr lang="en-US" dirty="0" err="1"/>
              <a:t>Research_Papers,int</a:t>
            </a:r>
            <a:r>
              <a:rPr lang="en-US" dirty="0"/>
              <a:t> </a:t>
            </a:r>
            <a:r>
              <a:rPr lang="en-US" dirty="0" err="1"/>
              <a:t>workExp</a:t>
            </a:r>
            <a:r>
              <a:rPr lang="en-US" dirty="0"/>
              <a:t>, int </a:t>
            </a:r>
            <a:r>
              <a:rPr lang="en-US" dirty="0" err="1"/>
              <a:t>extra_Curricular_Activities</a:t>
            </a:r>
            <a:r>
              <a:rPr lang="en-US" dirty="0"/>
              <a:t>)</a:t>
            </a:r>
          </a:p>
          <a:p>
            <a:r>
              <a:rPr lang="en-US" dirty="0"/>
              <a:t>which gives the result of Student SPM score and same should be done for Employer Performance Score.</a:t>
            </a:r>
          </a:p>
          <a:p>
            <a:endParaRPr lang="en-US" dirty="0"/>
          </a:p>
        </p:txBody>
      </p:sp>
    </p:spTree>
    <p:extLst>
      <p:ext uri="{BB962C8B-B14F-4D97-AF65-F5344CB8AC3E}">
        <p14:creationId xmlns:p14="http://schemas.microsoft.com/office/powerpoint/2010/main" val="20610150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9341B-0B3A-D648-BDC7-44608B7112A4}"/>
              </a:ext>
            </a:extLst>
          </p:cNvPr>
          <p:cNvSpPr>
            <a:spLocks noGrp="1"/>
          </p:cNvSpPr>
          <p:nvPr>
            <p:ph type="title"/>
          </p:nvPr>
        </p:nvSpPr>
        <p:spPr/>
        <p:txBody>
          <a:bodyPr/>
          <a:lstStyle/>
          <a:p>
            <a:r>
              <a:rPr lang="en-US" dirty="0"/>
              <a:t>Calculations:</a:t>
            </a:r>
            <a:br>
              <a:rPr lang="en-US" dirty="0"/>
            </a:br>
            <a:r>
              <a:rPr lang="en-US" dirty="0"/>
              <a:t>SPM:</a:t>
            </a:r>
          </a:p>
        </p:txBody>
      </p:sp>
      <p:graphicFrame>
        <p:nvGraphicFramePr>
          <p:cNvPr id="4" name="Content Placeholder 3">
            <a:extLst>
              <a:ext uri="{FF2B5EF4-FFF2-40B4-BE49-F238E27FC236}">
                <a16:creationId xmlns:a16="http://schemas.microsoft.com/office/drawing/2014/main" id="{1C55BFB4-58BA-E143-8BAD-39A2CBF71CD4}"/>
              </a:ext>
            </a:extLst>
          </p:cNvPr>
          <p:cNvGraphicFramePr>
            <a:graphicFrameLocks noGrp="1"/>
          </p:cNvGraphicFramePr>
          <p:nvPr>
            <p:ph idx="1"/>
          </p:nvPr>
        </p:nvGraphicFramePr>
        <p:xfrm>
          <a:off x="2833687" y="3255327"/>
          <a:ext cx="6511925" cy="2560320"/>
        </p:xfrm>
        <a:graphic>
          <a:graphicData uri="http://schemas.openxmlformats.org/drawingml/2006/table">
            <a:tbl>
              <a:tblPr firstRow="1" firstCol="1" bandRow="1">
                <a:tableStyleId>{5C22544A-7EE6-4342-B048-85BDC9FD1C3A}</a:tableStyleId>
              </a:tblPr>
              <a:tblGrid>
                <a:gridCol w="1978660">
                  <a:extLst>
                    <a:ext uri="{9D8B030D-6E8A-4147-A177-3AD203B41FA5}">
                      <a16:colId xmlns:a16="http://schemas.microsoft.com/office/drawing/2014/main" val="3520788291"/>
                    </a:ext>
                  </a:extLst>
                </a:gridCol>
                <a:gridCol w="1979295">
                  <a:extLst>
                    <a:ext uri="{9D8B030D-6E8A-4147-A177-3AD203B41FA5}">
                      <a16:colId xmlns:a16="http://schemas.microsoft.com/office/drawing/2014/main" val="2679617865"/>
                    </a:ext>
                  </a:extLst>
                </a:gridCol>
                <a:gridCol w="2553970">
                  <a:extLst>
                    <a:ext uri="{9D8B030D-6E8A-4147-A177-3AD203B41FA5}">
                      <a16:colId xmlns:a16="http://schemas.microsoft.com/office/drawing/2014/main" val="2346993520"/>
                    </a:ext>
                  </a:extLst>
                </a:gridCol>
              </a:tblGrid>
              <a:tr h="0">
                <a:tc>
                  <a:txBody>
                    <a:bodyPr/>
                    <a:lstStyle/>
                    <a:p>
                      <a:pPr marL="0" marR="0">
                        <a:spcBef>
                          <a:spcPts val="0"/>
                        </a:spcBef>
                        <a:spcAft>
                          <a:spcPts val="0"/>
                        </a:spcAft>
                      </a:pPr>
                      <a:r>
                        <a:rPr lang="en-US" sz="1400">
                          <a:effectLst/>
                        </a:rPr>
                        <a:t>GPA</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GPA = 4 * 2.5 = 10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95303966"/>
                  </a:ext>
                </a:extLst>
              </a:tr>
              <a:tr h="0">
                <a:tc>
                  <a:txBody>
                    <a:bodyPr/>
                    <a:lstStyle/>
                    <a:p>
                      <a:pPr marL="0" marR="0">
                        <a:spcBef>
                          <a:spcPts val="0"/>
                        </a:spcBef>
                        <a:spcAft>
                          <a:spcPts val="0"/>
                        </a:spcAft>
                      </a:pPr>
                      <a:r>
                        <a:rPr lang="en-US" sz="1400">
                          <a:effectLst/>
                        </a:rPr>
                        <a:t>Work Experiment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10 Years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WE = 10 </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44311420"/>
                  </a:ext>
                </a:extLst>
              </a:tr>
              <a:tr h="0">
                <a:tc>
                  <a:txBody>
                    <a:bodyPr/>
                    <a:lstStyle/>
                    <a:p>
                      <a:pPr marL="0" marR="0">
                        <a:spcBef>
                          <a:spcPts val="0"/>
                        </a:spcBef>
                        <a:spcAft>
                          <a:spcPts val="0"/>
                        </a:spcAft>
                      </a:pPr>
                      <a:r>
                        <a:rPr lang="en-US" sz="1400">
                          <a:effectLst/>
                        </a:rPr>
                        <a:t>Research Papers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No. of published 2:</a:t>
                      </a:r>
                    </a:p>
                    <a:p>
                      <a:pPr marL="342900" marR="0" lvl="0" indent="-342900">
                        <a:spcBef>
                          <a:spcPts val="0"/>
                        </a:spcBef>
                        <a:spcAft>
                          <a:spcPts val="0"/>
                        </a:spcAft>
                        <a:buFont typeface="+mj-lt"/>
                        <a:buAutoNum type="arabicPeriod"/>
                      </a:pPr>
                      <a:r>
                        <a:rPr lang="en-US" sz="1400">
                          <a:effectLst/>
                        </a:rPr>
                        <a:t>8/10</a:t>
                      </a:r>
                    </a:p>
                    <a:p>
                      <a:pPr marL="342900" marR="0" lvl="0" indent="-342900">
                        <a:spcBef>
                          <a:spcPts val="0"/>
                        </a:spcBef>
                        <a:spcAft>
                          <a:spcPts val="0"/>
                        </a:spcAft>
                        <a:buFont typeface="+mj-lt"/>
                        <a:buAutoNum type="arabicPeriod"/>
                      </a:pPr>
                      <a:r>
                        <a:rPr lang="en-US" sz="1400">
                          <a:effectLst/>
                        </a:rPr>
                        <a:t>9/10 </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RP = (8 + 9) / 2 = 8.25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81713475"/>
                  </a:ext>
                </a:extLst>
              </a:tr>
              <a:tr h="0">
                <a:tc>
                  <a:txBody>
                    <a:bodyPr/>
                    <a:lstStyle/>
                    <a:p>
                      <a:pPr marL="0" marR="0">
                        <a:spcBef>
                          <a:spcPts val="0"/>
                        </a:spcBef>
                        <a:spcAft>
                          <a:spcPts val="0"/>
                        </a:spcAft>
                      </a:pPr>
                      <a:r>
                        <a:rPr lang="en-US" sz="1400">
                          <a:effectLst/>
                        </a:rPr>
                        <a:t>Projects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Project 1 : 7/10</a:t>
                      </a:r>
                    </a:p>
                    <a:p>
                      <a:pPr marL="0" marR="0">
                        <a:spcBef>
                          <a:spcPts val="0"/>
                        </a:spcBef>
                        <a:spcAft>
                          <a:spcPts val="0"/>
                        </a:spcAft>
                      </a:pPr>
                      <a:r>
                        <a:rPr lang="en-US" sz="1400">
                          <a:effectLst/>
                        </a:rPr>
                        <a:t>Project 2 : 9/10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Projects = (7 + 9)/2 = 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06168303"/>
                  </a:ext>
                </a:extLst>
              </a:tr>
              <a:tr h="0">
                <a:tc>
                  <a:txBody>
                    <a:bodyPr/>
                    <a:lstStyle/>
                    <a:p>
                      <a:pPr marL="0" marR="0">
                        <a:spcBef>
                          <a:spcPts val="0"/>
                        </a:spcBef>
                        <a:spcAft>
                          <a:spcPts val="0"/>
                        </a:spcAft>
                      </a:pPr>
                      <a:r>
                        <a:rPr lang="en-US" sz="1400">
                          <a:effectLst/>
                        </a:rPr>
                        <a:t>Extra-Curricular Activities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No. of Events Participated: 3 </a:t>
                      </a:r>
                    </a:p>
                    <a:p>
                      <a:pPr marL="0" marR="0">
                        <a:spcBef>
                          <a:spcPts val="0"/>
                        </a:spcBef>
                        <a:spcAft>
                          <a:spcPts val="0"/>
                        </a:spcAft>
                      </a:pPr>
                      <a:r>
                        <a:rPr lang="en-US" sz="1400">
                          <a:effectLst/>
                        </a:rPr>
                        <a:t> </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ECA = 3 </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34569682"/>
                  </a:ext>
                </a:extLst>
              </a:tr>
              <a:tr h="0">
                <a:tc>
                  <a:txBody>
                    <a:bodyPr/>
                    <a:lstStyle/>
                    <a:p>
                      <a:pPr marL="0" marR="0">
                        <a:spcBef>
                          <a:spcPts val="0"/>
                        </a:spcBef>
                        <a:spcAft>
                          <a:spcPts val="0"/>
                        </a:spcAft>
                      </a:pPr>
                      <a:r>
                        <a:rPr lang="en-US" sz="1400">
                          <a:effectLst/>
                        </a:rPr>
                        <a:t>Overall Student PI </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Average of all metrics </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(10 + 10 + 8.25 + 8 +  3) / 5 = 7.85</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64839729"/>
                  </a:ext>
                </a:extLst>
              </a:tr>
            </a:tbl>
          </a:graphicData>
        </a:graphic>
      </p:graphicFrame>
    </p:spTree>
    <p:extLst>
      <p:ext uri="{BB962C8B-B14F-4D97-AF65-F5344CB8AC3E}">
        <p14:creationId xmlns:p14="http://schemas.microsoft.com/office/powerpoint/2010/main" val="18170683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9341B-0B3A-D648-BDC7-44608B7112A4}"/>
              </a:ext>
            </a:extLst>
          </p:cNvPr>
          <p:cNvSpPr>
            <a:spLocks noGrp="1"/>
          </p:cNvSpPr>
          <p:nvPr>
            <p:ph type="title"/>
          </p:nvPr>
        </p:nvSpPr>
        <p:spPr/>
        <p:txBody>
          <a:bodyPr/>
          <a:lstStyle/>
          <a:p>
            <a:r>
              <a:rPr lang="en-US" dirty="0"/>
              <a:t>Calculations:</a:t>
            </a:r>
            <a:br>
              <a:rPr lang="en-US" dirty="0"/>
            </a:br>
            <a:r>
              <a:rPr lang="en-US" dirty="0"/>
              <a:t>CPM:</a:t>
            </a:r>
          </a:p>
        </p:txBody>
      </p:sp>
      <p:graphicFrame>
        <p:nvGraphicFramePr>
          <p:cNvPr id="6" name="Content Placeholder 5">
            <a:extLst>
              <a:ext uri="{FF2B5EF4-FFF2-40B4-BE49-F238E27FC236}">
                <a16:creationId xmlns:a16="http://schemas.microsoft.com/office/drawing/2014/main" id="{32C2E74F-31FD-4B4F-87D1-E6A67CCDFA8E}"/>
              </a:ext>
            </a:extLst>
          </p:cNvPr>
          <p:cNvGraphicFramePr>
            <a:graphicFrameLocks noGrp="1"/>
          </p:cNvGraphicFramePr>
          <p:nvPr>
            <p:ph idx="1"/>
          </p:nvPr>
        </p:nvGraphicFramePr>
        <p:xfrm>
          <a:off x="2956877" y="3194050"/>
          <a:ext cx="6265545" cy="2682875"/>
        </p:xfrm>
        <a:graphic>
          <a:graphicData uri="http://schemas.openxmlformats.org/drawingml/2006/table">
            <a:tbl>
              <a:tblPr firstRow="1" firstCol="1" bandRow="1">
                <a:tableStyleId>{5C22544A-7EE6-4342-B048-85BDC9FD1C3A}</a:tableStyleId>
              </a:tblPr>
              <a:tblGrid>
                <a:gridCol w="4454525">
                  <a:extLst>
                    <a:ext uri="{9D8B030D-6E8A-4147-A177-3AD203B41FA5}">
                      <a16:colId xmlns:a16="http://schemas.microsoft.com/office/drawing/2014/main" val="3205493509"/>
                    </a:ext>
                  </a:extLst>
                </a:gridCol>
                <a:gridCol w="1811020">
                  <a:extLst>
                    <a:ext uri="{9D8B030D-6E8A-4147-A177-3AD203B41FA5}">
                      <a16:colId xmlns:a16="http://schemas.microsoft.com/office/drawing/2014/main" val="3848631882"/>
                    </a:ext>
                  </a:extLst>
                </a:gridCol>
              </a:tblGrid>
              <a:tr h="444500">
                <a:tc>
                  <a:txBody>
                    <a:bodyPr/>
                    <a:lstStyle/>
                    <a:p>
                      <a:pPr marL="0" marR="0" indent="0" algn="l">
                        <a:spcBef>
                          <a:spcPts val="0"/>
                        </a:spcBef>
                        <a:spcAft>
                          <a:spcPts val="0"/>
                        </a:spcAft>
                      </a:pPr>
                      <a:r>
                        <a:rPr lang="en-US" sz="1250">
                          <a:effectLst/>
                        </a:rPr>
                        <a:t>Courses Taken</a:t>
                      </a:r>
                      <a:endParaRPr lang="en-US" sz="1200">
                        <a:solidFill>
                          <a:srgbClr val="44546A"/>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l">
                        <a:spcBef>
                          <a:spcPts val="0"/>
                        </a:spcBef>
                        <a:spcAft>
                          <a:spcPts val="0"/>
                        </a:spcAft>
                      </a:pPr>
                      <a:r>
                        <a:rPr lang="en-US" sz="1250">
                          <a:effectLst/>
                        </a:rPr>
                        <a:t>Relevance Score(RS)</a:t>
                      </a:r>
                      <a:endParaRPr lang="en-US" sz="1200">
                        <a:solidFill>
                          <a:srgbClr val="44546A"/>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68431237"/>
                  </a:ext>
                </a:extLst>
              </a:tr>
              <a:tr h="444500">
                <a:tc>
                  <a:txBody>
                    <a:bodyPr/>
                    <a:lstStyle/>
                    <a:p>
                      <a:pPr marL="0" marR="0" algn="l">
                        <a:spcBef>
                          <a:spcPts val="0"/>
                        </a:spcBef>
                        <a:spcAft>
                          <a:spcPts val="0"/>
                        </a:spcAft>
                      </a:pPr>
                      <a:r>
                        <a:rPr lang="en-US" sz="1250">
                          <a:effectLst/>
                        </a:rPr>
                        <a:t>Data Science Engineering Methods and Tools</a:t>
                      </a:r>
                      <a:endParaRPr lang="en-US" sz="1200">
                        <a:effectLst/>
                      </a:endParaRPr>
                    </a:p>
                    <a:p>
                      <a:pPr marL="0" marR="0" indent="0" algn="l">
                        <a:spcBef>
                          <a:spcPts val="0"/>
                        </a:spcBef>
                        <a:spcAft>
                          <a:spcPts val="0"/>
                        </a:spcAft>
                      </a:pPr>
                      <a:r>
                        <a:rPr lang="en-US" sz="1250">
                          <a:effectLst/>
                        </a:rPr>
                        <a:t> </a:t>
                      </a:r>
                      <a:endParaRPr lang="en-US" sz="1200">
                        <a:solidFill>
                          <a:srgbClr val="44546A"/>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l">
                        <a:spcBef>
                          <a:spcPts val="0"/>
                        </a:spcBef>
                        <a:spcAft>
                          <a:spcPts val="0"/>
                        </a:spcAft>
                      </a:pPr>
                      <a:r>
                        <a:rPr lang="en-US" sz="1250">
                          <a:effectLst/>
                        </a:rPr>
                        <a:t>10</a:t>
                      </a:r>
                      <a:endParaRPr lang="en-US" sz="1200">
                        <a:solidFill>
                          <a:srgbClr val="44546A"/>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57672771"/>
                  </a:ext>
                </a:extLst>
              </a:tr>
              <a:tr h="460375">
                <a:tc>
                  <a:txBody>
                    <a:bodyPr/>
                    <a:lstStyle/>
                    <a:p>
                      <a:pPr marL="0" marR="0" algn="l">
                        <a:spcBef>
                          <a:spcPts val="0"/>
                        </a:spcBef>
                        <a:spcAft>
                          <a:spcPts val="0"/>
                        </a:spcAft>
                      </a:pPr>
                      <a:r>
                        <a:rPr lang="en-US" sz="1250">
                          <a:effectLst/>
                        </a:rPr>
                        <a:t>Advanced Data Science Engineering Methods and Tools</a:t>
                      </a:r>
                      <a:endParaRPr lang="en-US" sz="1200">
                        <a:effectLst/>
                      </a:endParaRPr>
                    </a:p>
                    <a:p>
                      <a:pPr marL="0" marR="0" indent="0" algn="l">
                        <a:spcBef>
                          <a:spcPts val="0"/>
                        </a:spcBef>
                        <a:spcAft>
                          <a:spcPts val="0"/>
                        </a:spcAft>
                      </a:pPr>
                      <a:r>
                        <a:rPr lang="en-US" sz="1250">
                          <a:effectLst/>
                        </a:rPr>
                        <a:t> </a:t>
                      </a:r>
                      <a:endParaRPr lang="en-US" sz="1200">
                        <a:solidFill>
                          <a:srgbClr val="44546A"/>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l">
                        <a:spcBef>
                          <a:spcPts val="0"/>
                        </a:spcBef>
                        <a:spcAft>
                          <a:spcPts val="0"/>
                        </a:spcAft>
                      </a:pPr>
                      <a:r>
                        <a:rPr lang="en-US" sz="1250">
                          <a:effectLst/>
                        </a:rPr>
                        <a:t>10</a:t>
                      </a:r>
                      <a:endParaRPr lang="en-US" sz="1200">
                        <a:solidFill>
                          <a:srgbClr val="44546A"/>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54871770"/>
                  </a:ext>
                </a:extLst>
              </a:tr>
              <a:tr h="444500">
                <a:tc>
                  <a:txBody>
                    <a:bodyPr/>
                    <a:lstStyle/>
                    <a:p>
                      <a:pPr marL="0" marR="0" algn="l">
                        <a:spcBef>
                          <a:spcPts val="0"/>
                        </a:spcBef>
                        <a:spcAft>
                          <a:spcPts val="0"/>
                        </a:spcAft>
                      </a:pPr>
                      <a:r>
                        <a:rPr lang="en-US" sz="1250">
                          <a:effectLst/>
                        </a:rPr>
                        <a:t>Web Design and User Experience Engineering</a:t>
                      </a:r>
                      <a:endParaRPr lang="en-US" sz="1200">
                        <a:effectLst/>
                      </a:endParaRPr>
                    </a:p>
                    <a:p>
                      <a:pPr marL="0" marR="0" indent="0" algn="l">
                        <a:spcBef>
                          <a:spcPts val="0"/>
                        </a:spcBef>
                        <a:spcAft>
                          <a:spcPts val="0"/>
                        </a:spcAft>
                      </a:pPr>
                      <a:r>
                        <a:rPr lang="en-US" sz="1250">
                          <a:effectLst/>
                        </a:rPr>
                        <a:t> </a:t>
                      </a:r>
                      <a:endParaRPr lang="en-US" sz="1200">
                        <a:solidFill>
                          <a:srgbClr val="44546A"/>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l">
                        <a:spcBef>
                          <a:spcPts val="0"/>
                        </a:spcBef>
                        <a:spcAft>
                          <a:spcPts val="0"/>
                        </a:spcAft>
                      </a:pPr>
                      <a:r>
                        <a:rPr lang="en-US" sz="1250">
                          <a:effectLst/>
                        </a:rPr>
                        <a:t>5</a:t>
                      </a:r>
                      <a:endParaRPr lang="en-US" sz="1200">
                        <a:solidFill>
                          <a:srgbClr val="44546A"/>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53871232"/>
                  </a:ext>
                </a:extLst>
              </a:tr>
              <a:tr h="444500">
                <a:tc>
                  <a:txBody>
                    <a:bodyPr/>
                    <a:lstStyle/>
                    <a:p>
                      <a:pPr marL="0" marR="0" algn="l">
                        <a:spcBef>
                          <a:spcPts val="0"/>
                        </a:spcBef>
                        <a:spcAft>
                          <a:spcPts val="0"/>
                        </a:spcAft>
                      </a:pPr>
                      <a:r>
                        <a:rPr lang="en-US" sz="1250">
                          <a:effectLst/>
                        </a:rPr>
                        <a:t>Data Warehousing and Business Intelligence</a:t>
                      </a:r>
                      <a:endParaRPr lang="en-US" sz="1200">
                        <a:effectLst/>
                      </a:endParaRPr>
                    </a:p>
                    <a:p>
                      <a:pPr marL="0" marR="0" indent="0" algn="l">
                        <a:spcBef>
                          <a:spcPts val="0"/>
                        </a:spcBef>
                        <a:spcAft>
                          <a:spcPts val="0"/>
                        </a:spcAft>
                      </a:pPr>
                      <a:r>
                        <a:rPr lang="en-US" sz="1250">
                          <a:effectLst/>
                        </a:rPr>
                        <a:t> </a:t>
                      </a:r>
                      <a:endParaRPr lang="en-US" sz="1200">
                        <a:solidFill>
                          <a:srgbClr val="44546A"/>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l">
                        <a:spcBef>
                          <a:spcPts val="0"/>
                        </a:spcBef>
                        <a:spcAft>
                          <a:spcPts val="0"/>
                        </a:spcAft>
                      </a:pPr>
                      <a:r>
                        <a:rPr lang="en-US" sz="1250">
                          <a:effectLst/>
                        </a:rPr>
                        <a:t>10</a:t>
                      </a:r>
                      <a:endParaRPr lang="en-US" sz="1200">
                        <a:solidFill>
                          <a:srgbClr val="44546A"/>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78709645"/>
                  </a:ext>
                </a:extLst>
              </a:tr>
              <a:tr h="444500">
                <a:tc>
                  <a:txBody>
                    <a:bodyPr/>
                    <a:lstStyle/>
                    <a:p>
                      <a:pPr marL="0" marR="0" indent="0" algn="l">
                        <a:spcBef>
                          <a:spcPts val="0"/>
                        </a:spcBef>
                        <a:spcAft>
                          <a:spcPts val="0"/>
                        </a:spcAft>
                      </a:pPr>
                      <a:r>
                        <a:rPr lang="en-US" sz="1250">
                          <a:effectLst/>
                        </a:rPr>
                        <a:t>Total Relevancy Score (RS1+ RS2+ RS3+ RS4) / N (Total )</a:t>
                      </a:r>
                      <a:endParaRPr lang="en-US" sz="1200">
                        <a:solidFill>
                          <a:srgbClr val="44546A"/>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l">
                        <a:spcBef>
                          <a:spcPts val="0"/>
                        </a:spcBef>
                        <a:spcAft>
                          <a:spcPts val="0"/>
                        </a:spcAft>
                      </a:pPr>
                      <a:r>
                        <a:rPr lang="en-US" sz="1250" dirty="0">
                          <a:effectLst/>
                        </a:rPr>
                        <a:t>(10 + 10 + 10 + 5 ) / 4 = 8.75  </a:t>
                      </a:r>
                      <a:endParaRPr lang="en-US" sz="1200" dirty="0">
                        <a:solidFill>
                          <a:srgbClr val="44546A"/>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92569720"/>
                  </a:ext>
                </a:extLst>
              </a:tr>
            </a:tbl>
          </a:graphicData>
        </a:graphic>
      </p:graphicFrame>
      <p:sp>
        <p:nvSpPr>
          <p:cNvPr id="7" name="Rectangle 1">
            <a:extLst>
              <a:ext uri="{FF2B5EF4-FFF2-40B4-BE49-F238E27FC236}">
                <a16:creationId xmlns:a16="http://schemas.microsoft.com/office/drawing/2014/main" id="{F76FEA39-6239-5944-9311-AE2FC586FF03}"/>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44546A"/>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n-US" altLang="en-US" sz="1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409681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9341B-0B3A-D648-BDC7-44608B7112A4}"/>
              </a:ext>
            </a:extLst>
          </p:cNvPr>
          <p:cNvSpPr>
            <a:spLocks noGrp="1"/>
          </p:cNvSpPr>
          <p:nvPr>
            <p:ph type="title"/>
          </p:nvPr>
        </p:nvSpPr>
        <p:spPr/>
        <p:txBody>
          <a:bodyPr/>
          <a:lstStyle/>
          <a:p>
            <a:r>
              <a:rPr lang="en-US" dirty="0"/>
              <a:t>Calculations:</a:t>
            </a:r>
            <a:br>
              <a:rPr lang="en-US" dirty="0"/>
            </a:br>
            <a:r>
              <a:rPr lang="en-US" dirty="0"/>
              <a:t>FPM:</a:t>
            </a:r>
          </a:p>
        </p:txBody>
      </p:sp>
      <p:graphicFrame>
        <p:nvGraphicFramePr>
          <p:cNvPr id="6" name="Content Placeholder 5">
            <a:extLst>
              <a:ext uri="{FF2B5EF4-FFF2-40B4-BE49-F238E27FC236}">
                <a16:creationId xmlns:a16="http://schemas.microsoft.com/office/drawing/2014/main" id="{1343F57A-7120-7649-9107-AA853A93F5B6}"/>
              </a:ext>
            </a:extLst>
          </p:cNvPr>
          <p:cNvGraphicFramePr>
            <a:graphicFrameLocks noGrp="1"/>
          </p:cNvGraphicFramePr>
          <p:nvPr>
            <p:ph idx="1"/>
            <p:extLst>
              <p:ext uri="{D42A27DB-BD31-4B8C-83A1-F6EECF244321}">
                <p14:modId xmlns:p14="http://schemas.microsoft.com/office/powerpoint/2010/main" val="1897644310"/>
              </p:ext>
            </p:extLst>
          </p:nvPr>
        </p:nvGraphicFramePr>
        <p:xfrm>
          <a:off x="3121279" y="3429000"/>
          <a:ext cx="5937250" cy="2194560"/>
        </p:xfrm>
        <a:graphic>
          <a:graphicData uri="http://schemas.openxmlformats.org/drawingml/2006/table">
            <a:tbl>
              <a:tblPr firstRow="1" firstCol="1" bandRow="1">
                <a:tableStyleId>{5C22544A-7EE6-4342-B048-85BDC9FD1C3A}</a:tableStyleId>
              </a:tblPr>
              <a:tblGrid>
                <a:gridCol w="1978660">
                  <a:extLst>
                    <a:ext uri="{9D8B030D-6E8A-4147-A177-3AD203B41FA5}">
                      <a16:colId xmlns:a16="http://schemas.microsoft.com/office/drawing/2014/main" val="1384858725"/>
                    </a:ext>
                  </a:extLst>
                </a:gridCol>
                <a:gridCol w="1979295">
                  <a:extLst>
                    <a:ext uri="{9D8B030D-6E8A-4147-A177-3AD203B41FA5}">
                      <a16:colId xmlns:a16="http://schemas.microsoft.com/office/drawing/2014/main" val="2568057600"/>
                    </a:ext>
                  </a:extLst>
                </a:gridCol>
                <a:gridCol w="1979295">
                  <a:extLst>
                    <a:ext uri="{9D8B030D-6E8A-4147-A177-3AD203B41FA5}">
                      <a16:colId xmlns:a16="http://schemas.microsoft.com/office/drawing/2014/main" val="3199861676"/>
                    </a:ext>
                  </a:extLst>
                </a:gridCol>
              </a:tblGrid>
              <a:tr h="0">
                <a:tc>
                  <a:txBody>
                    <a:bodyPr/>
                    <a:lstStyle/>
                    <a:p>
                      <a:pPr marL="0" marR="0">
                        <a:spcBef>
                          <a:spcPts val="0"/>
                        </a:spcBef>
                        <a:spcAft>
                          <a:spcPts val="0"/>
                        </a:spcAft>
                        <a:tabLst>
                          <a:tab pos="4252595" algn="l"/>
                        </a:tabLst>
                      </a:pPr>
                      <a:r>
                        <a:rPr lang="en-US" sz="1600">
                          <a:effectLst/>
                        </a:rPr>
                        <a:t>Student Reviews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4252595" algn="l"/>
                        </a:tabLst>
                      </a:pPr>
                      <a:r>
                        <a:rPr lang="en-US" sz="1600">
                          <a:effectLst/>
                        </a:rPr>
                        <a:t>4.5 Stars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4252595" algn="l"/>
                        </a:tabLst>
                      </a:pPr>
                      <a:r>
                        <a:rPr lang="en-US" sz="1600">
                          <a:effectLst/>
                        </a:rPr>
                        <a:t>9</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98414211"/>
                  </a:ext>
                </a:extLst>
              </a:tr>
              <a:tr h="0">
                <a:tc>
                  <a:txBody>
                    <a:bodyPr/>
                    <a:lstStyle/>
                    <a:p>
                      <a:pPr marL="0" marR="0">
                        <a:spcBef>
                          <a:spcPts val="0"/>
                        </a:spcBef>
                        <a:spcAft>
                          <a:spcPts val="0"/>
                        </a:spcAft>
                        <a:tabLst>
                          <a:tab pos="4252595" algn="l"/>
                        </a:tabLst>
                      </a:pPr>
                      <a:r>
                        <a:rPr lang="en-US" sz="1600">
                          <a:effectLst/>
                        </a:rPr>
                        <a:t>Research Work</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4252595" algn="l"/>
                        </a:tabLst>
                      </a:pPr>
                      <a:r>
                        <a:rPr lang="en-US" sz="1600">
                          <a:effectLst/>
                        </a:rPr>
                        <a:t>9</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4252595" algn="l"/>
                        </a:tabLst>
                      </a:pPr>
                      <a:r>
                        <a:rPr lang="en-US" sz="1600">
                          <a:effectLst/>
                        </a:rPr>
                        <a:t>7.5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10384314"/>
                  </a:ext>
                </a:extLst>
              </a:tr>
              <a:tr h="0">
                <a:tc>
                  <a:txBody>
                    <a:bodyPr/>
                    <a:lstStyle/>
                    <a:p>
                      <a:pPr marL="0" marR="0">
                        <a:spcBef>
                          <a:spcPts val="0"/>
                        </a:spcBef>
                        <a:spcAft>
                          <a:spcPts val="0"/>
                        </a:spcAft>
                        <a:tabLst>
                          <a:tab pos="4252595" algn="l"/>
                        </a:tabLst>
                      </a:pPr>
                      <a:r>
                        <a:rPr lang="en-US" sz="1600">
                          <a:effectLst/>
                        </a:rPr>
                        <a:t>h-index</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4252595" algn="l"/>
                        </a:tabLst>
                      </a:pPr>
                      <a:r>
                        <a:rPr lang="en-US" sz="1600">
                          <a:effectLst/>
                        </a:rPr>
                        <a:t>15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4252595" algn="l"/>
                        </a:tabLst>
                      </a:pPr>
                      <a:r>
                        <a:rPr lang="en-US" sz="1600">
                          <a:effectLst/>
                        </a:rPr>
                        <a:t>7.5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08357031"/>
                  </a:ext>
                </a:extLst>
              </a:tr>
              <a:tr h="0">
                <a:tc>
                  <a:txBody>
                    <a:bodyPr/>
                    <a:lstStyle/>
                    <a:p>
                      <a:pPr marL="0" marR="0">
                        <a:spcBef>
                          <a:spcPts val="0"/>
                        </a:spcBef>
                        <a:spcAft>
                          <a:spcPts val="0"/>
                        </a:spcAft>
                        <a:tabLst>
                          <a:tab pos="4252595" algn="l"/>
                        </a:tabLst>
                      </a:pPr>
                      <a:r>
                        <a:rPr lang="en-US" sz="1600">
                          <a:effectLst/>
                        </a:rPr>
                        <a:t>Work Exp. (Teaching)</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4252595" algn="l"/>
                        </a:tabLst>
                      </a:pPr>
                      <a:r>
                        <a:rPr lang="en-US" sz="1600">
                          <a:effectLst/>
                        </a:rPr>
                        <a:t>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4252595" algn="l"/>
                        </a:tabLst>
                      </a:pPr>
                      <a:r>
                        <a:rPr lang="en-US" sz="1600">
                          <a:effectLst/>
                        </a:rPr>
                        <a:t>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33903992"/>
                  </a:ext>
                </a:extLst>
              </a:tr>
              <a:tr h="0">
                <a:tc>
                  <a:txBody>
                    <a:bodyPr/>
                    <a:lstStyle/>
                    <a:p>
                      <a:pPr marL="0" marR="0">
                        <a:spcBef>
                          <a:spcPts val="0"/>
                        </a:spcBef>
                        <a:spcAft>
                          <a:spcPts val="0"/>
                        </a:spcAft>
                        <a:tabLst>
                          <a:tab pos="4252595" algn="l"/>
                        </a:tabLst>
                      </a:pPr>
                      <a:r>
                        <a:rPr lang="en-US" sz="1600">
                          <a:effectLst/>
                        </a:rPr>
                        <a:t>Work Exp.(Industry)</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4252595" algn="l"/>
                        </a:tabLst>
                      </a:pPr>
                      <a:r>
                        <a:rPr lang="en-US" sz="1600">
                          <a:effectLst/>
                        </a:rPr>
                        <a:t>9</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4252595" algn="l"/>
                        </a:tabLst>
                      </a:pPr>
                      <a:r>
                        <a:rPr lang="en-US" sz="1600">
                          <a:effectLst/>
                        </a:rPr>
                        <a:t>7.5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32910059"/>
                  </a:ext>
                </a:extLst>
              </a:tr>
              <a:tr h="0">
                <a:tc>
                  <a:txBody>
                    <a:bodyPr/>
                    <a:lstStyle/>
                    <a:p>
                      <a:pPr marL="0" marR="0">
                        <a:spcBef>
                          <a:spcPts val="0"/>
                        </a:spcBef>
                        <a:spcAft>
                          <a:spcPts val="0"/>
                        </a:spcAft>
                        <a:tabLst>
                          <a:tab pos="4252595" algn="l"/>
                        </a:tabLst>
                      </a:pPr>
                      <a:r>
                        <a:rPr lang="en-US" sz="1600">
                          <a:effectLst/>
                        </a:rPr>
                        <a:t>Faculty Performance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4252595" algn="l"/>
                        </a:tabLst>
                      </a:pPr>
                      <a:r>
                        <a:rPr lang="en-US" sz="16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4252595" algn="l"/>
                        </a:tabLst>
                      </a:pPr>
                      <a:r>
                        <a:rPr lang="en-US" sz="1600" dirty="0">
                          <a:effectLst/>
                        </a:rPr>
                        <a:t>(9+7.5+7.5+5+7.5)/5 =  7.3</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86499232"/>
                  </a:ext>
                </a:extLst>
              </a:tr>
            </a:tbl>
          </a:graphicData>
        </a:graphic>
      </p:graphicFrame>
    </p:spTree>
    <p:extLst>
      <p:ext uri="{BB962C8B-B14F-4D97-AF65-F5344CB8AC3E}">
        <p14:creationId xmlns:p14="http://schemas.microsoft.com/office/powerpoint/2010/main" val="20988855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9341B-0B3A-D648-BDC7-44608B7112A4}"/>
              </a:ext>
            </a:extLst>
          </p:cNvPr>
          <p:cNvSpPr>
            <a:spLocks noGrp="1"/>
          </p:cNvSpPr>
          <p:nvPr>
            <p:ph type="title"/>
          </p:nvPr>
        </p:nvSpPr>
        <p:spPr>
          <a:xfrm>
            <a:off x="1517904" y="1275016"/>
            <a:ext cx="9144000" cy="1344168"/>
          </a:xfrm>
        </p:spPr>
        <p:txBody>
          <a:bodyPr>
            <a:normAutofit fontScale="90000"/>
          </a:bodyPr>
          <a:lstStyle/>
          <a:p>
            <a:r>
              <a:rPr lang="en-US" dirty="0"/>
              <a:t>Calculations:</a:t>
            </a:r>
            <a:br>
              <a:rPr lang="en-US" dirty="0"/>
            </a:br>
            <a:r>
              <a:rPr lang="en-US" dirty="0"/>
              <a:t>Career Services and Growth Metrics Performance:</a:t>
            </a:r>
          </a:p>
        </p:txBody>
      </p:sp>
      <p:graphicFrame>
        <p:nvGraphicFramePr>
          <p:cNvPr id="6" name="Content Placeholder 5">
            <a:extLst>
              <a:ext uri="{FF2B5EF4-FFF2-40B4-BE49-F238E27FC236}">
                <a16:creationId xmlns:a16="http://schemas.microsoft.com/office/drawing/2014/main" id="{279EA950-7F40-6E4E-9124-B0498BBAB264}"/>
              </a:ext>
            </a:extLst>
          </p:cNvPr>
          <p:cNvGraphicFramePr>
            <a:graphicFrameLocks noGrp="1"/>
          </p:cNvGraphicFramePr>
          <p:nvPr>
            <p:ph idx="1"/>
          </p:nvPr>
        </p:nvGraphicFramePr>
        <p:xfrm>
          <a:off x="3121025" y="3682047"/>
          <a:ext cx="5937250" cy="1950720"/>
        </p:xfrm>
        <a:graphic>
          <a:graphicData uri="http://schemas.openxmlformats.org/drawingml/2006/table">
            <a:tbl>
              <a:tblPr firstRow="1" firstCol="1" bandRow="1">
                <a:tableStyleId>{5C22544A-7EE6-4342-B048-85BDC9FD1C3A}</a:tableStyleId>
              </a:tblPr>
              <a:tblGrid>
                <a:gridCol w="1978660">
                  <a:extLst>
                    <a:ext uri="{9D8B030D-6E8A-4147-A177-3AD203B41FA5}">
                      <a16:colId xmlns:a16="http://schemas.microsoft.com/office/drawing/2014/main" val="295992092"/>
                    </a:ext>
                  </a:extLst>
                </a:gridCol>
                <a:gridCol w="1561465">
                  <a:extLst>
                    <a:ext uri="{9D8B030D-6E8A-4147-A177-3AD203B41FA5}">
                      <a16:colId xmlns:a16="http://schemas.microsoft.com/office/drawing/2014/main" val="910165990"/>
                    </a:ext>
                  </a:extLst>
                </a:gridCol>
                <a:gridCol w="2397125">
                  <a:extLst>
                    <a:ext uri="{9D8B030D-6E8A-4147-A177-3AD203B41FA5}">
                      <a16:colId xmlns:a16="http://schemas.microsoft.com/office/drawing/2014/main" val="2925636797"/>
                    </a:ext>
                  </a:extLst>
                </a:gridCol>
              </a:tblGrid>
              <a:tr h="0">
                <a:tc>
                  <a:txBody>
                    <a:bodyPr/>
                    <a:lstStyle/>
                    <a:p>
                      <a:pPr marL="0" marR="0">
                        <a:spcBef>
                          <a:spcPts val="0"/>
                        </a:spcBef>
                        <a:spcAft>
                          <a:spcPts val="0"/>
                        </a:spcAft>
                        <a:tabLst>
                          <a:tab pos="4252595" algn="l"/>
                        </a:tabLst>
                      </a:pPr>
                      <a:r>
                        <a:rPr lang="en-US" sz="1600">
                          <a:effectLst/>
                        </a:rPr>
                        <a:t>Annual Package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4252595" algn="l"/>
                        </a:tabLst>
                      </a:pPr>
                      <a:r>
                        <a:rPr lang="en-US" sz="1600">
                          <a:effectLst/>
                        </a:rPr>
                        <a:t>100k</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4252595" algn="l"/>
                        </a:tabLst>
                      </a:pPr>
                      <a:r>
                        <a:rPr lang="en-US" sz="1600">
                          <a:effectLst/>
                        </a:rPr>
                        <a:t>7.5XP</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9997289"/>
                  </a:ext>
                </a:extLst>
              </a:tr>
              <a:tr h="0">
                <a:tc>
                  <a:txBody>
                    <a:bodyPr/>
                    <a:lstStyle/>
                    <a:p>
                      <a:pPr marL="0" marR="0">
                        <a:spcBef>
                          <a:spcPts val="0"/>
                        </a:spcBef>
                        <a:spcAft>
                          <a:spcPts val="0"/>
                        </a:spcAft>
                        <a:tabLst>
                          <a:tab pos="4252595" algn="l"/>
                        </a:tabLst>
                      </a:pPr>
                      <a:r>
                        <a:rPr lang="en-US" sz="1600">
                          <a:effectLst/>
                        </a:rPr>
                        <a:t>Promotion</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4252595" algn="l"/>
                        </a:tabLst>
                      </a:pPr>
                      <a:r>
                        <a:rPr lang="en-US" sz="1600">
                          <a:effectLst/>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4252595" algn="l"/>
                        </a:tabLst>
                      </a:pPr>
                      <a:r>
                        <a:rPr lang="en-US" sz="1600">
                          <a:effectLst/>
                        </a:rPr>
                        <a:t>5XP</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95064304"/>
                  </a:ext>
                </a:extLst>
              </a:tr>
              <a:tr h="0">
                <a:tc>
                  <a:txBody>
                    <a:bodyPr/>
                    <a:lstStyle/>
                    <a:p>
                      <a:pPr marL="0" marR="0">
                        <a:spcBef>
                          <a:spcPts val="0"/>
                        </a:spcBef>
                        <a:spcAft>
                          <a:spcPts val="0"/>
                        </a:spcAft>
                        <a:tabLst>
                          <a:tab pos="4252595" algn="l"/>
                        </a:tabLst>
                      </a:pPr>
                      <a:r>
                        <a:rPr lang="en-US" sz="1600">
                          <a:effectLst/>
                        </a:rPr>
                        <a:t>Achievements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4252595" algn="l"/>
                        </a:tabLst>
                      </a:pPr>
                      <a:r>
                        <a:rPr lang="en-US" sz="1600">
                          <a:effectLst/>
                        </a:rPr>
                        <a:t>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4252595" algn="l"/>
                        </a:tabLst>
                      </a:pPr>
                      <a:r>
                        <a:rPr lang="en-US" sz="1600">
                          <a:effectLst/>
                        </a:rPr>
                        <a:t>5XP</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06535894"/>
                  </a:ext>
                </a:extLst>
              </a:tr>
              <a:tr h="0">
                <a:tc>
                  <a:txBody>
                    <a:bodyPr/>
                    <a:lstStyle/>
                    <a:p>
                      <a:pPr marL="0" marR="0">
                        <a:spcBef>
                          <a:spcPts val="0"/>
                        </a:spcBef>
                        <a:spcAft>
                          <a:spcPts val="0"/>
                        </a:spcAft>
                        <a:tabLst>
                          <a:tab pos="4252595" algn="l"/>
                        </a:tabLst>
                      </a:pPr>
                      <a:r>
                        <a:rPr lang="en-US" sz="1600">
                          <a:effectLst/>
                        </a:rPr>
                        <a:t>Industry Experience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4252595" algn="l"/>
                        </a:tabLst>
                      </a:pPr>
                      <a:r>
                        <a:rPr lang="en-US" sz="1600">
                          <a:effectLst/>
                        </a:rPr>
                        <a:t>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4252595" algn="l"/>
                        </a:tabLst>
                      </a:pPr>
                      <a:r>
                        <a:rPr lang="en-US" sz="1600">
                          <a:effectLst/>
                        </a:rPr>
                        <a:t>5XP</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86975617"/>
                  </a:ext>
                </a:extLst>
              </a:tr>
              <a:tr h="0">
                <a:tc>
                  <a:txBody>
                    <a:bodyPr/>
                    <a:lstStyle/>
                    <a:p>
                      <a:pPr marL="0" marR="0">
                        <a:spcBef>
                          <a:spcPts val="0"/>
                        </a:spcBef>
                        <a:spcAft>
                          <a:spcPts val="0"/>
                        </a:spcAft>
                        <a:tabLst>
                          <a:tab pos="4252595" algn="l"/>
                        </a:tabLst>
                      </a:pPr>
                      <a:r>
                        <a:rPr lang="en-US" sz="1600">
                          <a:effectLst/>
                        </a:rPr>
                        <a:t>Career Services and Growth Performance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4252595" algn="l"/>
                        </a:tabLst>
                      </a:pPr>
                      <a:r>
                        <a:rPr lang="en-US" sz="16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4252595" algn="l"/>
                        </a:tabLst>
                      </a:pPr>
                      <a:r>
                        <a:rPr lang="en-US" sz="1600" dirty="0">
                          <a:effectLst/>
                        </a:rPr>
                        <a:t>(7.5+5+5+5)/4 =  5.625</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8730110"/>
                  </a:ext>
                </a:extLst>
              </a:tr>
            </a:tbl>
          </a:graphicData>
        </a:graphic>
      </p:graphicFrame>
    </p:spTree>
    <p:extLst>
      <p:ext uri="{BB962C8B-B14F-4D97-AF65-F5344CB8AC3E}">
        <p14:creationId xmlns:p14="http://schemas.microsoft.com/office/powerpoint/2010/main" val="38884065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1">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Freeform: Shape 13">
            <a:extLst>
              <a:ext uri="{FF2B5EF4-FFF2-40B4-BE49-F238E27FC236}">
                <a16:creationId xmlns:a16="http://schemas.microsoft.com/office/drawing/2014/main" id="{65CDAFE1-059B-49EF-8E73-47DED29BD7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30000" cy="6105523"/>
          </a:xfrm>
          <a:custGeom>
            <a:avLst/>
            <a:gdLst>
              <a:gd name="connsiteX0" fmla="*/ 0 w 11430000"/>
              <a:gd name="connsiteY0" fmla="*/ 0 h 6105523"/>
              <a:gd name="connsiteX1" fmla="*/ 7267575 w 11430000"/>
              <a:gd name="connsiteY1" fmla="*/ 0 h 6105523"/>
              <a:gd name="connsiteX2" fmla="*/ 7267575 w 11430000"/>
              <a:gd name="connsiteY2" fmla="*/ 762000 h 6105523"/>
              <a:gd name="connsiteX3" fmla="*/ 11430000 w 11430000"/>
              <a:gd name="connsiteY3" fmla="*/ 762000 h 6105523"/>
              <a:gd name="connsiteX4" fmla="*/ 11430000 w 11430000"/>
              <a:gd name="connsiteY4" fmla="*/ 6105523 h 6105523"/>
              <a:gd name="connsiteX5" fmla="*/ 7267575 w 11430000"/>
              <a:gd name="connsiteY5" fmla="*/ 6105523 h 6105523"/>
              <a:gd name="connsiteX6" fmla="*/ 5334000 w 11430000"/>
              <a:gd name="connsiteY6" fmla="*/ 6105523 h 6105523"/>
              <a:gd name="connsiteX7" fmla="*/ 0 w 11430000"/>
              <a:gd name="connsiteY7" fmla="*/ 6105523 h 610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00" h="6105523">
                <a:moveTo>
                  <a:pt x="0" y="0"/>
                </a:moveTo>
                <a:lnTo>
                  <a:pt x="7267575" y="0"/>
                </a:lnTo>
                <a:lnTo>
                  <a:pt x="7267575" y="762000"/>
                </a:lnTo>
                <a:lnTo>
                  <a:pt x="11430000" y="762000"/>
                </a:lnTo>
                <a:lnTo>
                  <a:pt x="11430000" y="6105523"/>
                </a:lnTo>
                <a:lnTo>
                  <a:pt x="7267575" y="6105523"/>
                </a:lnTo>
                <a:lnTo>
                  <a:pt x="5334000" y="6105523"/>
                </a:lnTo>
                <a:lnTo>
                  <a:pt x="0" y="6105523"/>
                </a:lnTo>
                <a:close/>
              </a:path>
            </a:pathLst>
          </a:custGeom>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769341B-0B3A-D648-BDC7-44608B7112A4}"/>
              </a:ext>
            </a:extLst>
          </p:cNvPr>
          <p:cNvSpPr>
            <a:spLocks noGrp="1"/>
          </p:cNvSpPr>
          <p:nvPr>
            <p:ph type="title"/>
          </p:nvPr>
        </p:nvSpPr>
        <p:spPr>
          <a:xfrm>
            <a:off x="762000" y="1517903"/>
            <a:ext cx="9899904" cy="1345115"/>
          </a:xfrm>
        </p:spPr>
        <p:txBody>
          <a:bodyPr>
            <a:normAutofit/>
          </a:bodyPr>
          <a:lstStyle/>
          <a:p>
            <a:r>
              <a:rPr lang="en-US" sz="3300" dirty="0"/>
              <a:t>Calculations:</a:t>
            </a:r>
            <a:br>
              <a:rPr lang="en-US" sz="3300" dirty="0"/>
            </a:br>
            <a:r>
              <a:rPr lang="en-US" sz="3300" dirty="0"/>
              <a:t>University-Employer Connections Performance:</a:t>
            </a:r>
          </a:p>
        </p:txBody>
      </p:sp>
      <p:sp>
        <p:nvSpPr>
          <p:cNvPr id="5" name="Content Placeholder 4">
            <a:extLst>
              <a:ext uri="{FF2B5EF4-FFF2-40B4-BE49-F238E27FC236}">
                <a16:creationId xmlns:a16="http://schemas.microsoft.com/office/drawing/2014/main" id="{70473565-B874-BF49-A0D0-06F65DA61C1A}"/>
              </a:ext>
            </a:extLst>
          </p:cNvPr>
          <p:cNvSpPr>
            <a:spLocks noGrp="1"/>
          </p:cNvSpPr>
          <p:nvPr>
            <p:ph idx="1"/>
          </p:nvPr>
        </p:nvSpPr>
        <p:spPr>
          <a:xfrm>
            <a:off x="762000" y="2970222"/>
            <a:ext cx="9899904" cy="3125777"/>
          </a:xfrm>
        </p:spPr>
        <p:txBody>
          <a:bodyPr>
            <a:normAutofit/>
          </a:bodyPr>
          <a:lstStyle/>
          <a:p>
            <a:r>
              <a:rPr lang="en-US" dirty="0"/>
              <a:t>(Career Services and Growth Department (CSGD) + Employer and GSGD Relations)/2 = University-Employer Connections Performance  </a:t>
            </a:r>
          </a:p>
          <a:p>
            <a:r>
              <a:rPr lang="en-US" dirty="0"/>
              <a:t>Ex. </a:t>
            </a:r>
            <a:r>
              <a:rPr lang="en-US"/>
              <a:t>(9.6 + 10) /2 = 9.8 </a:t>
            </a:r>
          </a:p>
          <a:p>
            <a:endParaRPr lang="en-US" dirty="0"/>
          </a:p>
          <a:p>
            <a:endParaRPr lang="en-US" dirty="0"/>
          </a:p>
        </p:txBody>
      </p:sp>
    </p:spTree>
    <p:extLst>
      <p:ext uri="{BB962C8B-B14F-4D97-AF65-F5344CB8AC3E}">
        <p14:creationId xmlns:p14="http://schemas.microsoft.com/office/powerpoint/2010/main" val="3088440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24858-0B1A-6946-B4DB-0C6284F5921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8A62E41D-2F88-C74B-BF06-378B41AE02E1}"/>
              </a:ext>
            </a:extLst>
          </p:cNvPr>
          <p:cNvSpPr>
            <a:spLocks noGrp="1"/>
          </p:cNvSpPr>
          <p:nvPr>
            <p:ph idx="1"/>
          </p:nvPr>
        </p:nvSpPr>
        <p:spPr/>
        <p:txBody>
          <a:bodyPr>
            <a:normAutofit fontScale="85000" lnSpcReduction="20000"/>
          </a:bodyPr>
          <a:lstStyle/>
          <a:p>
            <a:r>
              <a:rPr lang="en-US" dirty="0"/>
              <a:t>There are multiple factors which decide the student’s growth over the years and career growth. And adding them up all gives the proper outcome of what should be the approach of education and employment.</a:t>
            </a:r>
          </a:p>
          <a:p>
            <a:r>
              <a:rPr lang="en-US" dirty="0"/>
              <a:t>Extra-Curricular activities are as important as grades, Employer-University Connections are as important as Student-Employer/University Connections, Faculty performance is as important as Course Performance. But, to answer the question, grades to matter but they are not sole factor to determine student’s ability to achieve success.</a:t>
            </a:r>
          </a:p>
          <a:p>
            <a:endParaRPr lang="en-US" dirty="0"/>
          </a:p>
        </p:txBody>
      </p:sp>
    </p:spTree>
    <p:extLst>
      <p:ext uri="{BB962C8B-B14F-4D97-AF65-F5344CB8AC3E}">
        <p14:creationId xmlns:p14="http://schemas.microsoft.com/office/powerpoint/2010/main" val="4223456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447E0BA-0FAA-7546-A937-1F785CE40DEE}"/>
              </a:ext>
            </a:extLst>
          </p:cNvPr>
          <p:cNvSpPr>
            <a:spLocks noGrp="1"/>
          </p:cNvSpPr>
          <p:nvPr>
            <p:ph type="title"/>
          </p:nvPr>
        </p:nvSpPr>
        <p:spPr>
          <a:xfrm>
            <a:off x="762000" y="779915"/>
            <a:ext cx="3908996" cy="5337050"/>
          </a:xfrm>
        </p:spPr>
        <p:txBody>
          <a:bodyPr anchor="ctr">
            <a:normAutofit/>
          </a:bodyPr>
          <a:lstStyle/>
          <a:p>
            <a:r>
              <a:rPr lang="en-US" u="sng" dirty="0"/>
              <a:t>The Performance Solution:</a:t>
            </a:r>
          </a:p>
        </p:txBody>
      </p:sp>
      <p:graphicFrame>
        <p:nvGraphicFramePr>
          <p:cNvPr id="5" name="Content Placeholder 2">
            <a:extLst>
              <a:ext uri="{FF2B5EF4-FFF2-40B4-BE49-F238E27FC236}">
                <a16:creationId xmlns:a16="http://schemas.microsoft.com/office/drawing/2014/main" id="{662BF6DE-E6D9-4D13-A6C5-511B7A24C2D0}"/>
              </a:ext>
            </a:extLst>
          </p:cNvPr>
          <p:cNvGraphicFramePr>
            <a:graphicFrameLocks noGrp="1"/>
          </p:cNvGraphicFramePr>
          <p:nvPr>
            <p:ph idx="1"/>
            <p:extLst>
              <p:ext uri="{D42A27DB-BD31-4B8C-83A1-F6EECF244321}">
                <p14:modId xmlns:p14="http://schemas.microsoft.com/office/powerpoint/2010/main" val="1339233399"/>
              </p:ext>
            </p:extLst>
          </p:nvPr>
        </p:nvGraphicFramePr>
        <p:xfrm>
          <a:off x="4782065" y="758951"/>
          <a:ext cx="6614403" cy="5337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87541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220E33D0-A190-4F8A-9DB6-C531C95CA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6C6B39-C29D-404F-87DE-287FE594B3A8}"/>
              </a:ext>
            </a:extLst>
          </p:cNvPr>
          <p:cNvSpPr>
            <a:spLocks noGrp="1"/>
          </p:cNvSpPr>
          <p:nvPr>
            <p:ph type="title"/>
          </p:nvPr>
        </p:nvSpPr>
        <p:spPr>
          <a:xfrm>
            <a:off x="758951" y="4714895"/>
            <a:ext cx="10668000" cy="1042660"/>
          </a:xfrm>
        </p:spPr>
        <p:txBody>
          <a:bodyPr vert="horz" lIns="91440" tIns="45720" rIns="91440" bIns="45720" rtlCol="0" anchor="b">
            <a:normAutofit/>
          </a:bodyPr>
          <a:lstStyle/>
          <a:p>
            <a:pPr algn="ctr"/>
            <a:r>
              <a:rPr lang="en-US" sz="6000"/>
              <a:t>			Thank You!</a:t>
            </a:r>
          </a:p>
        </p:txBody>
      </p:sp>
      <p:pic>
        <p:nvPicPr>
          <p:cNvPr id="7" name="Graphic 6" descr="Handshake">
            <a:extLst>
              <a:ext uri="{FF2B5EF4-FFF2-40B4-BE49-F238E27FC236}">
                <a16:creationId xmlns:a16="http://schemas.microsoft.com/office/drawing/2014/main" id="{60D22049-8734-47EC-BABB-77CE89665AF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66093" y="752895"/>
            <a:ext cx="3459814" cy="3459814"/>
          </a:xfrm>
          <a:prstGeom prst="rect">
            <a:avLst/>
          </a:prstGeom>
        </p:spPr>
      </p:pic>
    </p:spTree>
    <p:extLst>
      <p:ext uri="{BB962C8B-B14F-4D97-AF65-F5344CB8AC3E}">
        <p14:creationId xmlns:p14="http://schemas.microsoft.com/office/powerpoint/2010/main" val="4238224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9F2AF-6C4B-164E-A21B-A03AA02A4566}"/>
              </a:ext>
            </a:extLst>
          </p:cNvPr>
          <p:cNvSpPr>
            <a:spLocks noGrp="1"/>
          </p:cNvSpPr>
          <p:nvPr>
            <p:ph type="title"/>
          </p:nvPr>
        </p:nvSpPr>
        <p:spPr/>
        <p:txBody>
          <a:bodyPr/>
          <a:lstStyle/>
          <a:p>
            <a:r>
              <a:rPr lang="en-US" u="sng" dirty="0"/>
              <a:t>How do we use Performance Metric Solution:</a:t>
            </a:r>
          </a:p>
        </p:txBody>
      </p:sp>
      <p:sp>
        <p:nvSpPr>
          <p:cNvPr id="3" name="Content Placeholder 2">
            <a:extLst>
              <a:ext uri="{FF2B5EF4-FFF2-40B4-BE49-F238E27FC236}">
                <a16:creationId xmlns:a16="http://schemas.microsoft.com/office/drawing/2014/main" id="{C7AC449D-BE12-A045-B43D-A45812DBC366}"/>
              </a:ext>
            </a:extLst>
          </p:cNvPr>
          <p:cNvSpPr>
            <a:spLocks noGrp="1"/>
          </p:cNvSpPr>
          <p:nvPr>
            <p:ph idx="1"/>
          </p:nvPr>
        </p:nvSpPr>
        <p:spPr/>
        <p:txBody>
          <a:bodyPr>
            <a:normAutofit fontScale="92500" lnSpcReduction="20000"/>
          </a:bodyPr>
          <a:lstStyle/>
          <a:p>
            <a:r>
              <a:rPr lang="en-US" b="1" dirty="0"/>
              <a:t>The performance metrics mentioned above are crucial for the Performance Metric Solution as accumulatively they contribute to the students’ overall growth over the years in their stay at the university and also after graduation.</a:t>
            </a:r>
            <a:endParaRPr lang="en-US" dirty="0"/>
          </a:p>
          <a:p>
            <a:r>
              <a:rPr lang="en-US" b="1" dirty="0"/>
              <a:t>    University-Employer connections is the most contributing factor in terms of course relevance and student growth which can help universities to make changes if applicable in area which is mentioned in this report. </a:t>
            </a:r>
            <a:endParaRPr lang="en-US" dirty="0"/>
          </a:p>
          <a:p>
            <a:endParaRPr lang="en-US" dirty="0"/>
          </a:p>
        </p:txBody>
      </p:sp>
    </p:spTree>
    <p:extLst>
      <p:ext uri="{BB962C8B-B14F-4D97-AF65-F5344CB8AC3E}">
        <p14:creationId xmlns:p14="http://schemas.microsoft.com/office/powerpoint/2010/main" val="2542813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09215-6DBE-D64C-97F2-D64882B1F803}"/>
              </a:ext>
            </a:extLst>
          </p:cNvPr>
          <p:cNvSpPr>
            <a:spLocks noGrp="1"/>
          </p:cNvSpPr>
          <p:nvPr>
            <p:ph type="title"/>
          </p:nvPr>
        </p:nvSpPr>
        <p:spPr/>
        <p:txBody>
          <a:bodyPr/>
          <a:lstStyle/>
          <a:p>
            <a:r>
              <a:rPr lang="en-US" dirty="0"/>
              <a:t>Student Performance Metric</a:t>
            </a:r>
          </a:p>
        </p:txBody>
      </p:sp>
      <p:sp>
        <p:nvSpPr>
          <p:cNvPr id="3" name="Content Placeholder 2">
            <a:extLst>
              <a:ext uri="{FF2B5EF4-FFF2-40B4-BE49-F238E27FC236}">
                <a16:creationId xmlns:a16="http://schemas.microsoft.com/office/drawing/2014/main" id="{67AF0A54-33D6-3749-A692-358DCA913088}"/>
              </a:ext>
            </a:extLst>
          </p:cNvPr>
          <p:cNvSpPr>
            <a:spLocks noGrp="1"/>
          </p:cNvSpPr>
          <p:nvPr>
            <p:ph idx="1"/>
          </p:nvPr>
        </p:nvSpPr>
        <p:spPr/>
        <p:txBody>
          <a:bodyPr/>
          <a:lstStyle/>
          <a:p>
            <a:r>
              <a:rPr lang="en-US" dirty="0"/>
              <a:t>The student performance metric measures the student’s performance at the university. The SPM is based on the grades, projects, research papers, extra-curricular activities (which is taken into consideration because EC Activities’ participation showcases student’s soft skills performance which is crucial for the student’s overall development)</a:t>
            </a:r>
          </a:p>
          <a:p>
            <a:endParaRPr lang="en-US" dirty="0"/>
          </a:p>
        </p:txBody>
      </p:sp>
    </p:spTree>
    <p:extLst>
      <p:ext uri="{BB962C8B-B14F-4D97-AF65-F5344CB8AC3E}">
        <p14:creationId xmlns:p14="http://schemas.microsoft.com/office/powerpoint/2010/main" val="3582198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E0B5C-B68A-D14D-A1BC-DB9D37E3EC41}"/>
              </a:ext>
            </a:extLst>
          </p:cNvPr>
          <p:cNvSpPr>
            <a:spLocks noGrp="1"/>
          </p:cNvSpPr>
          <p:nvPr>
            <p:ph type="title"/>
          </p:nvPr>
        </p:nvSpPr>
        <p:spPr/>
        <p:txBody>
          <a:bodyPr/>
          <a:lstStyle/>
          <a:p>
            <a:r>
              <a:rPr lang="en-US" dirty="0"/>
              <a:t>The performance of a student is based on the following factors:</a:t>
            </a:r>
          </a:p>
        </p:txBody>
      </p:sp>
      <p:sp>
        <p:nvSpPr>
          <p:cNvPr id="3" name="Content Placeholder 2">
            <a:extLst>
              <a:ext uri="{FF2B5EF4-FFF2-40B4-BE49-F238E27FC236}">
                <a16:creationId xmlns:a16="http://schemas.microsoft.com/office/drawing/2014/main" id="{B299473E-F505-4640-818A-60E781970D03}"/>
              </a:ext>
            </a:extLst>
          </p:cNvPr>
          <p:cNvSpPr>
            <a:spLocks noGrp="1"/>
          </p:cNvSpPr>
          <p:nvPr>
            <p:ph idx="1"/>
          </p:nvPr>
        </p:nvSpPr>
        <p:spPr/>
        <p:txBody>
          <a:bodyPr/>
          <a:lstStyle/>
          <a:p>
            <a:r>
              <a:rPr lang="en-US" dirty="0"/>
              <a:t>1. Grades</a:t>
            </a:r>
          </a:p>
          <a:p>
            <a:r>
              <a:rPr lang="en-US" dirty="0"/>
              <a:t>2. Projects Build</a:t>
            </a:r>
          </a:p>
          <a:p>
            <a:r>
              <a:rPr lang="en-US" dirty="0"/>
              <a:t>3. Research Papers</a:t>
            </a:r>
          </a:p>
          <a:p>
            <a:r>
              <a:rPr lang="en-US" dirty="0"/>
              <a:t>4. Work Experience</a:t>
            </a:r>
          </a:p>
          <a:p>
            <a:r>
              <a:rPr lang="en-US" dirty="0"/>
              <a:t>5. Extra-Curricular Activities</a:t>
            </a:r>
          </a:p>
          <a:p>
            <a:pPr marL="0" indent="0">
              <a:buNone/>
            </a:pPr>
            <a:endParaRPr lang="en-US" dirty="0"/>
          </a:p>
        </p:txBody>
      </p:sp>
    </p:spTree>
    <p:extLst>
      <p:ext uri="{BB962C8B-B14F-4D97-AF65-F5344CB8AC3E}">
        <p14:creationId xmlns:p14="http://schemas.microsoft.com/office/powerpoint/2010/main" val="1808742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9786D-4BC7-7043-B0A6-7803DA064717}"/>
              </a:ext>
            </a:extLst>
          </p:cNvPr>
          <p:cNvSpPr>
            <a:spLocks noGrp="1"/>
          </p:cNvSpPr>
          <p:nvPr>
            <p:ph type="title"/>
          </p:nvPr>
        </p:nvSpPr>
        <p:spPr/>
        <p:txBody>
          <a:bodyPr/>
          <a:lstStyle/>
          <a:p>
            <a:r>
              <a:rPr lang="en-US" b="1" dirty="0"/>
              <a:t>Course Performance Metric</a:t>
            </a:r>
            <a:br>
              <a:rPr lang="en-US" b="1" dirty="0"/>
            </a:br>
            <a:endParaRPr lang="en-US" dirty="0"/>
          </a:p>
        </p:txBody>
      </p:sp>
      <p:sp>
        <p:nvSpPr>
          <p:cNvPr id="3" name="Content Placeholder 2">
            <a:extLst>
              <a:ext uri="{FF2B5EF4-FFF2-40B4-BE49-F238E27FC236}">
                <a16:creationId xmlns:a16="http://schemas.microsoft.com/office/drawing/2014/main" id="{34B9151C-7F08-5645-9F39-168144DC9EA2}"/>
              </a:ext>
            </a:extLst>
          </p:cNvPr>
          <p:cNvSpPr>
            <a:spLocks noGrp="1"/>
          </p:cNvSpPr>
          <p:nvPr>
            <p:ph idx="1"/>
          </p:nvPr>
        </p:nvSpPr>
        <p:spPr/>
        <p:txBody>
          <a:bodyPr/>
          <a:lstStyle/>
          <a:p>
            <a:r>
              <a:rPr lang="en-US" dirty="0"/>
              <a:t>This metric measures the performance of the Courses taken by the student which is mostly based on the relevancy of their chosen career paths and their responsibilities in the industry.</a:t>
            </a:r>
          </a:p>
          <a:p>
            <a:endParaRPr lang="en-US" dirty="0"/>
          </a:p>
        </p:txBody>
      </p:sp>
    </p:spTree>
    <p:extLst>
      <p:ext uri="{BB962C8B-B14F-4D97-AF65-F5344CB8AC3E}">
        <p14:creationId xmlns:p14="http://schemas.microsoft.com/office/powerpoint/2010/main" val="1096430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22530-1AC5-E34D-BD9B-CC2E6A260A34}"/>
              </a:ext>
            </a:extLst>
          </p:cNvPr>
          <p:cNvSpPr>
            <a:spLocks noGrp="1"/>
          </p:cNvSpPr>
          <p:nvPr>
            <p:ph type="title"/>
          </p:nvPr>
        </p:nvSpPr>
        <p:spPr>
          <a:xfrm>
            <a:off x="1517904" y="1517904"/>
            <a:ext cx="9144000" cy="1344168"/>
          </a:xfrm>
        </p:spPr>
        <p:txBody>
          <a:bodyPr>
            <a:normAutofit/>
          </a:bodyPr>
          <a:lstStyle/>
          <a:p>
            <a:br>
              <a:rPr lang="en-US" dirty="0"/>
            </a:br>
            <a:endParaRPr lang="en-US" dirty="0"/>
          </a:p>
        </p:txBody>
      </p:sp>
      <p:sp>
        <p:nvSpPr>
          <p:cNvPr id="3" name="Content Placeholder 2">
            <a:extLst>
              <a:ext uri="{FF2B5EF4-FFF2-40B4-BE49-F238E27FC236}">
                <a16:creationId xmlns:a16="http://schemas.microsoft.com/office/drawing/2014/main" id="{CB622444-1DC5-5C4F-A17D-57F4B9EE7AA8}"/>
              </a:ext>
            </a:extLst>
          </p:cNvPr>
          <p:cNvSpPr>
            <a:spLocks noGrp="1"/>
          </p:cNvSpPr>
          <p:nvPr>
            <p:ph idx="1"/>
          </p:nvPr>
        </p:nvSpPr>
        <p:spPr/>
        <p:txBody>
          <a:bodyPr/>
          <a:lstStyle/>
          <a:p>
            <a:r>
              <a:rPr lang="en-US" sz="1600" dirty="0"/>
              <a:t>If the student has taken relevant courses according to his/her career path, a relevance score of 10 is taken (10 is most relevant). </a:t>
            </a:r>
          </a:p>
          <a:p>
            <a:r>
              <a:rPr lang="en-US" sz="1600" dirty="0"/>
              <a:t>In the case we are going to look at 3 career paths and courses available for the students:</a:t>
            </a:r>
          </a:p>
          <a:p>
            <a:r>
              <a:rPr lang="en-US" sz="1600" dirty="0"/>
              <a:t>1. Software Developer</a:t>
            </a:r>
          </a:p>
          <a:p>
            <a:r>
              <a:rPr lang="en-US" sz="1600" dirty="0"/>
              <a:t>2. Data Scientist</a:t>
            </a:r>
          </a:p>
          <a:p>
            <a:r>
              <a:rPr lang="en-US" sz="1600" dirty="0"/>
              <a:t>3. Business Analyst</a:t>
            </a:r>
          </a:p>
          <a:p>
            <a:endParaRPr lang="en-US" dirty="0"/>
          </a:p>
          <a:p>
            <a:endParaRPr lang="en-US" dirty="0"/>
          </a:p>
        </p:txBody>
      </p:sp>
    </p:spTree>
    <p:extLst>
      <p:ext uri="{BB962C8B-B14F-4D97-AF65-F5344CB8AC3E}">
        <p14:creationId xmlns:p14="http://schemas.microsoft.com/office/powerpoint/2010/main" val="4250170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8B6E23-8493-4A0F-9409-1BB1B3567C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99238EC-3EDA-4FF6-9F43-081294A93F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524"/>
            <a:ext cx="12192000" cy="6105524"/>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F4993D4D-98B3-40A7-986E-15AB6E6313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1999" y="762000"/>
            <a:ext cx="10668000" cy="5334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478866-F8C0-D54C-83D4-B3B14A305281}"/>
              </a:ext>
            </a:extLst>
          </p:cNvPr>
          <p:cNvSpPr>
            <a:spLocks noGrp="1"/>
          </p:cNvSpPr>
          <p:nvPr>
            <p:ph type="title"/>
          </p:nvPr>
        </p:nvSpPr>
        <p:spPr>
          <a:xfrm>
            <a:off x="1524000" y="1133183"/>
            <a:ext cx="9144000" cy="924218"/>
          </a:xfrm>
        </p:spPr>
        <p:txBody>
          <a:bodyPr anchor="ctr">
            <a:normAutofit/>
          </a:bodyPr>
          <a:lstStyle/>
          <a:p>
            <a:pPr lvl="0" algn="ctr"/>
            <a:r>
              <a:rPr lang="en-US" dirty="0"/>
              <a:t>Software Developer</a:t>
            </a:r>
            <a:endParaRPr lang="en-US"/>
          </a:p>
        </p:txBody>
      </p:sp>
      <p:graphicFrame>
        <p:nvGraphicFramePr>
          <p:cNvPr id="5" name="Content Placeholder 2">
            <a:extLst>
              <a:ext uri="{FF2B5EF4-FFF2-40B4-BE49-F238E27FC236}">
                <a16:creationId xmlns:a16="http://schemas.microsoft.com/office/drawing/2014/main" id="{5A2D7426-019E-4EEC-BE2A-7AB16B026AE4}"/>
              </a:ext>
            </a:extLst>
          </p:cNvPr>
          <p:cNvGraphicFramePr>
            <a:graphicFrameLocks noGrp="1"/>
          </p:cNvGraphicFramePr>
          <p:nvPr>
            <p:ph idx="1"/>
            <p:extLst>
              <p:ext uri="{D42A27DB-BD31-4B8C-83A1-F6EECF244321}">
                <p14:modId xmlns:p14="http://schemas.microsoft.com/office/powerpoint/2010/main" val="1874456314"/>
              </p:ext>
            </p:extLst>
          </p:nvPr>
        </p:nvGraphicFramePr>
        <p:xfrm>
          <a:off x="1524000" y="2286000"/>
          <a:ext cx="9144000" cy="381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9847000"/>
      </p:ext>
    </p:extLst>
  </p:cSld>
  <p:clrMapOvr>
    <a:masterClrMapping/>
  </p:clrMapOvr>
</p:sld>
</file>

<file path=ppt/theme/theme1.xml><?xml version="1.0" encoding="utf-8"?>
<a:theme xmlns:a="http://schemas.openxmlformats.org/drawingml/2006/main" name="PrismaticVTI">
  <a:themeElements>
    <a:clrScheme name="AnalogousFromLightSeedLeftStep">
      <a:dk1>
        <a:srgbClr val="000000"/>
      </a:dk1>
      <a:lt1>
        <a:srgbClr val="FFFFFF"/>
      </a:lt1>
      <a:dk2>
        <a:srgbClr val="41242D"/>
      </a:dk2>
      <a:lt2>
        <a:srgbClr val="E2E5E8"/>
      </a:lt2>
      <a:accent1>
        <a:srgbClr val="CE9659"/>
      </a:accent1>
      <a:accent2>
        <a:srgbClr val="D27267"/>
      </a:accent2>
      <a:accent3>
        <a:srgbClr val="DA829E"/>
      </a:accent3>
      <a:accent4>
        <a:srgbClr val="D267B5"/>
      </a:accent4>
      <a:accent5>
        <a:srgbClr val="CD82DA"/>
      </a:accent5>
      <a:accent6>
        <a:srgbClr val="9667D2"/>
      </a:accent6>
      <a:hlink>
        <a:srgbClr val="6184AA"/>
      </a:hlink>
      <a:folHlink>
        <a:srgbClr val="7F7F7F"/>
      </a:folHlink>
    </a:clrScheme>
    <a:fontScheme name="Custom 166">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icVTI" id="{DA44D624-A564-4DE8-8446-0CD5C485C979}" vid="{8B2B1550-B69C-4156-BAEC-B2E559F94BDB}"/>
    </a:ext>
  </a:extLst>
</a:theme>
</file>

<file path=docProps/app.xml><?xml version="1.0" encoding="utf-8"?>
<Properties xmlns="http://schemas.openxmlformats.org/officeDocument/2006/extended-properties" xmlns:vt="http://schemas.openxmlformats.org/officeDocument/2006/docPropsVTypes">
  <TotalTime>40</TotalTime>
  <Words>1376</Words>
  <Application>Microsoft Macintosh PowerPoint</Application>
  <PresentationFormat>Widescreen</PresentationFormat>
  <Paragraphs>183</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Aharoni</vt:lpstr>
      <vt:lpstr>Arial</vt:lpstr>
      <vt:lpstr>Avenir Next LT Pro</vt:lpstr>
      <vt:lpstr>Times New Roman</vt:lpstr>
      <vt:lpstr>PrismaticVTI</vt:lpstr>
      <vt:lpstr>University Model Example</vt:lpstr>
      <vt:lpstr>Prepared By:</vt:lpstr>
      <vt:lpstr>The Performance Solution:</vt:lpstr>
      <vt:lpstr>How do we use Performance Metric Solution:</vt:lpstr>
      <vt:lpstr>Student Performance Metric</vt:lpstr>
      <vt:lpstr>The performance of a student is based on the following factors:</vt:lpstr>
      <vt:lpstr>Course Performance Metric </vt:lpstr>
      <vt:lpstr> </vt:lpstr>
      <vt:lpstr>Software Developer</vt:lpstr>
      <vt:lpstr>Data Scientist</vt:lpstr>
      <vt:lpstr>Business Analyst </vt:lpstr>
      <vt:lpstr>Courses Available for All Career Paths </vt:lpstr>
      <vt:lpstr>Faculty Performance Metrics</vt:lpstr>
      <vt:lpstr>The performance of the professor is measured using the following factors:  </vt:lpstr>
      <vt:lpstr>Aggregate Performance Result</vt:lpstr>
      <vt:lpstr>Career Services and Growth Metrics </vt:lpstr>
      <vt:lpstr>The performance of the Career Growth is measured using the following factors:  </vt:lpstr>
      <vt:lpstr>Career Achievements </vt:lpstr>
      <vt:lpstr>University-Employer Connections Performance </vt:lpstr>
      <vt:lpstr>Example</vt:lpstr>
      <vt:lpstr>For k to 12 educational systems:  </vt:lpstr>
      <vt:lpstr>Ranking System: </vt:lpstr>
      <vt:lpstr>Deliverable 6 Solution: </vt:lpstr>
      <vt:lpstr>Calculations: SPM:</vt:lpstr>
      <vt:lpstr>Calculations: CPM:</vt:lpstr>
      <vt:lpstr>Calculations: FPM:</vt:lpstr>
      <vt:lpstr>Calculations: Career Services and Growth Metrics Performance:</vt:lpstr>
      <vt:lpstr>Calculations: University-Employer Connections Performance:</vt:lpstr>
      <vt:lpstr>Conclusion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Model Example</dc:title>
  <dc:creator>Abhishek Sahebrao Palkar</dc:creator>
  <cp:lastModifiedBy>Abhishek Sahebrao Palkar</cp:lastModifiedBy>
  <cp:revision>5</cp:revision>
  <dcterms:created xsi:type="dcterms:W3CDTF">2021-03-22T01:36:49Z</dcterms:created>
  <dcterms:modified xsi:type="dcterms:W3CDTF">2021-03-22T02:25:03Z</dcterms:modified>
</cp:coreProperties>
</file>