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9"/>
  </p:notesMasterIdLst>
  <p:sldIdLst>
    <p:sldId id="356" r:id="rId5"/>
    <p:sldId id="351" r:id="rId6"/>
    <p:sldId id="362" r:id="rId7"/>
    <p:sldId id="360" r:id="rId8"/>
    <p:sldId id="350" r:id="rId9"/>
    <p:sldId id="357" r:id="rId10"/>
    <p:sldId id="369" r:id="rId11"/>
    <p:sldId id="284" r:id="rId12"/>
    <p:sldId id="358" r:id="rId13"/>
    <p:sldId id="363" r:id="rId14"/>
    <p:sldId id="365" r:id="rId15"/>
    <p:sldId id="366" r:id="rId16"/>
    <p:sldId id="361" r:id="rId17"/>
    <p:sldId id="3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932" autoAdjust="0"/>
  </p:normalViewPr>
  <p:slideViewPr>
    <p:cSldViewPr snapToGrid="0">
      <p:cViewPr varScale="1">
        <p:scale>
          <a:sx n="80" d="100"/>
          <a:sy n="80" d="100"/>
        </p:scale>
        <p:origin x="691" y="58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10/29/2024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10/29/2024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465" y="629496"/>
            <a:ext cx="5179534" cy="2424823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1" dirty="0">
                <a:cs typeface="Times New Roman" panose="02020603050405020304" pitchFamily="18" charset="0"/>
              </a:rPr>
              <a:t>Ai driven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b="1" dirty="0">
                <a:cs typeface="Times New Roman" panose="02020603050405020304" pitchFamily="18" charset="0"/>
              </a:rPr>
              <a:t>Mock Interview </a:t>
            </a:r>
            <a:br>
              <a:rPr lang="en-US" sz="3200" b="1" dirty="0">
                <a:cs typeface="Times New Roman" panose="02020603050405020304" pitchFamily="18" charset="0"/>
              </a:rPr>
            </a:br>
            <a:r>
              <a:rPr lang="en-US" sz="3200" b="1" dirty="0">
                <a:cs typeface="Times New Roman" panose="02020603050405020304" pitchFamily="18" charset="0"/>
              </a:rPr>
              <a:t>Video Intelligence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30" y="3655107"/>
            <a:ext cx="5179534" cy="1117197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500" b="1" cap="none" dirty="0">
                <a:latin typeface="+mj-lt"/>
                <a:cs typeface="Times New Roman" panose="02020603050405020304" pitchFamily="18" charset="0"/>
              </a:rPr>
              <a:t>160121771071-Akshitha Lakavath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500" b="1" cap="none" dirty="0">
                <a:latin typeface="+mj-lt"/>
                <a:cs typeface="Times New Roman" panose="02020603050405020304" pitchFamily="18" charset="0"/>
              </a:rPr>
              <a:t>160121771072- Akshitha Thokala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500" b="1" cap="none" dirty="0">
                <a:latin typeface="+mj-lt"/>
                <a:cs typeface="Times New Roman" panose="02020603050405020304" pitchFamily="18" charset="0"/>
              </a:rPr>
              <a:t>160121771082 – Sai Snigdha Kondamadugu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500" b="1" cap="none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8" name="Picture 4" descr="3 Benefits of an AI Video - IMC Grupo">
            <a:extLst>
              <a:ext uri="{FF2B5EF4-FFF2-40B4-BE49-F238E27FC236}">
                <a16:creationId xmlns:a16="http://schemas.microsoft.com/office/drawing/2014/main" id="{B7D36F06-9346-FC55-0C91-EF9B7C0B3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5" r="12269"/>
          <a:stretch/>
        </p:blipFill>
        <p:spPr bwMode="auto">
          <a:xfrm>
            <a:off x="6444674" y="1530295"/>
            <a:ext cx="5747326" cy="47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43;p1">
            <a:extLst>
              <a:ext uri="{FF2B5EF4-FFF2-40B4-BE49-F238E27FC236}">
                <a16:creationId xmlns:a16="http://schemas.microsoft.com/office/drawing/2014/main" id="{3FD90590-006A-2CE0-E7AB-A3CF4F0E79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8708"/>
            <a:ext cx="12192001" cy="1501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AAC4F89F-D50E-6047-F3F4-FA4EE0D7FA0E}"/>
              </a:ext>
            </a:extLst>
          </p:cNvPr>
          <p:cNvSpPr txBox="1">
            <a:spLocks/>
          </p:cNvSpPr>
          <p:nvPr/>
        </p:nvSpPr>
        <p:spPr>
          <a:xfrm>
            <a:off x="1899501" y="4814493"/>
            <a:ext cx="3701592" cy="1117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b="1" cap="none" dirty="0">
                <a:latin typeface="+mj-lt"/>
                <a:cs typeface="Times New Roman" panose="02020603050405020304" pitchFamily="18" charset="0"/>
              </a:rPr>
              <a:t>Under the Guidance of: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b="1" cap="none" dirty="0">
                <a:latin typeface="+mj-lt"/>
                <a:cs typeface="Times New Roman" panose="02020603050405020304" pitchFamily="18" charset="0"/>
              </a:rPr>
              <a:t>Mrs.Swathi Tejah Yella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600" b="1" cap="none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2F765-B9F9-217B-F4EB-4146A9E14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14905A-9988-2E90-FE4A-04A7D7FC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6421"/>
            <a:ext cx="5944543" cy="1118686"/>
          </a:xfrm>
        </p:spPr>
        <p:txBody>
          <a:bodyPr>
            <a:normAutofit/>
          </a:bodyPr>
          <a:lstStyle/>
          <a:p>
            <a:r>
              <a:rPr lang="en-US" sz="2400" b="1" dirty="0"/>
              <a:t>Methodology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59EBBF-20B2-78A7-9337-74C738298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06" y="1525082"/>
            <a:ext cx="9979215" cy="4456618"/>
          </a:xfrm>
        </p:spPr>
        <p:txBody>
          <a:bodyPr>
            <a:no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Next.js</a:t>
            </a:r>
            <a:r>
              <a:rPr lang="en-US" sz="1400" dirty="0"/>
              <a:t>: interactive frontend interface to gather job descriptions and skills.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React</a:t>
            </a:r>
            <a:r>
              <a:rPr lang="en-IN" sz="1400" dirty="0"/>
              <a:t>: </a:t>
            </a:r>
            <a:r>
              <a:rPr lang="en-US" sz="1400" dirty="0"/>
              <a:t>handles media permissions and streams from the webcam and microphone.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Gemini API (Generative AI)</a:t>
            </a:r>
            <a:r>
              <a:rPr lang="en-US" sz="1400" dirty="0"/>
              <a:t>: For generating relevant interview questions based on the provided job description and skills.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Drizzle ORM</a:t>
            </a:r>
            <a:r>
              <a:rPr lang="en-US" sz="1400" dirty="0"/>
              <a:t>:  Query Builder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Google Speech-to-Text: </a:t>
            </a:r>
            <a:r>
              <a:rPr lang="en-US" sz="1400" dirty="0"/>
              <a:t>To convert spoken words into text for analysis.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OpenCV: </a:t>
            </a:r>
            <a:r>
              <a:rPr lang="en-US" sz="1400" dirty="0"/>
              <a:t>To analyze confidence level during the interview.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sz="1400" b="1" dirty="0"/>
              <a:t>Model Training: </a:t>
            </a:r>
          </a:p>
          <a:p>
            <a:pPr marL="486918" lvl="1" indent="-285750">
              <a:lnSpc>
                <a:spcPts val="2000"/>
              </a:lnSpc>
              <a:buFont typeface="+mj-lt"/>
              <a:buAutoNum type="romanLcPeriod"/>
            </a:pPr>
            <a:r>
              <a:rPr lang="en-US" b="1" dirty="0"/>
              <a:t>Scikit-Learn, TensorFlow, </a:t>
            </a:r>
            <a:r>
              <a:rPr lang="en-US" b="1" dirty="0" err="1"/>
              <a:t>PyTorch</a:t>
            </a:r>
            <a:r>
              <a:rPr lang="en-US" b="1" dirty="0"/>
              <a:t>:</a:t>
            </a:r>
            <a:r>
              <a:rPr lang="en-US" dirty="0"/>
              <a:t> For training models to evaluate candidate responses, sentiment analysis, or scoring.</a:t>
            </a:r>
          </a:p>
          <a:p>
            <a:pPr marL="486918" lvl="1" indent="-285750">
              <a:lnSpc>
                <a:spcPts val="2000"/>
              </a:lnSpc>
              <a:buFont typeface="+mj-lt"/>
              <a:buAutoNum type="romanLcPeriod"/>
            </a:pPr>
            <a:r>
              <a:rPr lang="en-US" b="1" dirty="0"/>
              <a:t>Data:</a:t>
            </a:r>
            <a:r>
              <a:rPr lang="en-US" dirty="0"/>
              <a:t> Training on a dataset of interview questions, responses, and evaluation criteria.</a:t>
            </a:r>
            <a:endParaRPr lang="en-US" sz="1400" dirty="0"/>
          </a:p>
          <a:p>
            <a:pPr>
              <a:lnSpc>
                <a:spcPts val="2000"/>
              </a:lnSpc>
            </a:pPr>
            <a:endParaRPr lang="en-IN" b="1" dirty="0"/>
          </a:p>
          <a:p>
            <a:pPr marL="486918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ts val="2000"/>
              </a:lnSpc>
            </a:pPr>
            <a:endParaRPr lang="en-US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705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8B7A7-4B60-8155-7181-5DC9FBC85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9D95AB-6907-99B0-59D7-AAB25A0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606421"/>
            <a:ext cx="5944543" cy="1118686"/>
          </a:xfrm>
        </p:spPr>
        <p:txBody>
          <a:bodyPr>
            <a:normAutofit/>
          </a:bodyPr>
          <a:lstStyle/>
          <a:p>
            <a:r>
              <a:rPr lang="en-US" sz="2400" b="1" dirty="0"/>
              <a:t>Methodology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4582738-4B25-4220-325A-713F44EBF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06" y="1525082"/>
            <a:ext cx="9979215" cy="445661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LSTM, RNN, Transformers:</a:t>
            </a:r>
            <a:r>
              <a:rPr lang="en-US" sz="1400" dirty="0"/>
              <a:t> For understanding the context and intent behind answers, or for complex scoring algorithms</a:t>
            </a: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Frameworks: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400" b="1" dirty="0"/>
              <a:t>Node.js, Django, Flask:</a:t>
            </a:r>
            <a:r>
              <a:rPr lang="en-IN" sz="1400" dirty="0"/>
              <a:t> For handling API requests, storing interview data, and integrating various services.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1400" b="1" dirty="0"/>
              <a:t>Databases:</a:t>
            </a:r>
            <a:r>
              <a:rPr lang="en-IN" sz="1400" dirty="0"/>
              <a:t> SQL (MySQL, PostgreSQL) or NoSQL (MongoDB) for storing questions, responses, and scoring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D3.js</a:t>
            </a:r>
            <a:r>
              <a:rPr lang="en-US" sz="1400" dirty="0"/>
              <a:t> or </a:t>
            </a:r>
            <a:r>
              <a:rPr lang="en-US" sz="1400" b="1" dirty="0"/>
              <a:t>Chart.js: </a:t>
            </a:r>
            <a:r>
              <a:rPr lang="en-US" sz="1400" dirty="0"/>
              <a:t>To create line plots or other charts that visualize this progress over time.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NLP (Sentiment Analysis)</a:t>
            </a:r>
            <a:r>
              <a:rPr lang="en-US" sz="1400" dirty="0"/>
              <a:t>: To evaluate feedback and responses, identifying trends and areas for growth.</a:t>
            </a:r>
          </a:p>
          <a:p>
            <a:pPr>
              <a:lnSpc>
                <a:spcPts val="2000"/>
              </a:lnSpc>
            </a:pPr>
            <a:endParaRPr lang="en-IN" sz="1400" b="1" dirty="0"/>
          </a:p>
          <a:p>
            <a:pPr marL="486918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ts val="2000"/>
              </a:lnSpc>
            </a:pPr>
            <a:endParaRPr lang="en-US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852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A2018-505E-5ECA-C033-4139493F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E8751B-A8F4-35E4-1F59-9155173D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04" y="507457"/>
            <a:ext cx="5944543" cy="1118686"/>
          </a:xfrm>
        </p:spPr>
        <p:txBody>
          <a:bodyPr>
            <a:normAutofit/>
          </a:bodyPr>
          <a:lstStyle/>
          <a:p>
            <a:r>
              <a:rPr lang="en-US" sz="2400" b="1" dirty="0"/>
              <a:t>Datasets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2C6F1E-6B86-2A47-6A84-D4D8FD7E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029" y="1343025"/>
            <a:ext cx="9979215" cy="4657725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1400" b="1" dirty="0"/>
              <a:t>1) Why We Chose Gemini API for This Project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Real-Time Interview Questions</a:t>
            </a:r>
            <a:r>
              <a:rPr lang="en-US" sz="1400" dirty="0"/>
              <a:t>: Ensures that questions are up-to-date and relevant to industry standards, providing a realistic interview experience.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Scalable Data Access</a:t>
            </a:r>
            <a:r>
              <a:rPr lang="en-US" sz="1400" dirty="0"/>
              <a:t>: Supports high-volume data access without overwhelming local resources, keeping the project scalable as demand grows.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Optimized Data Usage</a:t>
            </a:r>
            <a:r>
              <a:rPr lang="en-US" sz="1400" dirty="0"/>
              <a:t>: The API allows us to filter questions by topics, difficulty levels, and other criteria, focusing on specific skills and competencies.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Continuous Updates</a:t>
            </a:r>
            <a:r>
              <a:rPr lang="en-US" sz="1400" dirty="0"/>
              <a:t>: Relieves us from the manual maintenance of a static dataset, as Gemini API keeps questions updated, consistent, and accurate.</a:t>
            </a:r>
          </a:p>
          <a:p>
            <a:pPr>
              <a:spcBef>
                <a:spcPts val="800"/>
              </a:spcBef>
            </a:pPr>
            <a:r>
              <a:rPr lang="en-US" sz="1400" b="1" dirty="0"/>
              <a:t>2) Dataset for Confidence assessment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Images: </a:t>
            </a:r>
            <a:r>
              <a:rPr lang="en-US" sz="1400" dirty="0"/>
              <a:t>4754 JPEGs of 21 Indian candidates in interviews.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Label: </a:t>
            </a:r>
            <a:r>
              <a:rPr lang="en-US" sz="1400" dirty="0"/>
              <a:t>Confidence (1 = confident, 0 = unconfident).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Features: </a:t>
            </a:r>
            <a:r>
              <a:rPr lang="en-US" sz="1400" dirty="0"/>
              <a:t>Face direction, expressions, eye movement.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Use Cases: </a:t>
            </a:r>
            <a:r>
              <a:rPr lang="en-US" sz="1400" dirty="0"/>
              <a:t>Face recognition, emotion detection, pose estimation.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Diversity: </a:t>
            </a:r>
            <a:r>
              <a:rPr lang="en-US" sz="1400" dirty="0"/>
              <a:t>Varied lighting, backgrounds, ages, genders.</a:t>
            </a:r>
          </a:p>
        </p:txBody>
      </p:sp>
    </p:spTree>
    <p:extLst>
      <p:ext uri="{BB962C8B-B14F-4D97-AF65-F5344CB8AC3E}">
        <p14:creationId xmlns:p14="http://schemas.microsoft.com/office/powerpoint/2010/main" val="146034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65" y="1473685"/>
            <a:ext cx="5944543" cy="1118686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Statement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06" y="2592371"/>
            <a:ext cx="9979215" cy="3153076"/>
          </a:xfrm>
        </p:spPr>
        <p:txBody>
          <a:bodyPr>
            <a:noAutofit/>
          </a:bodyPr>
          <a:lstStyle/>
          <a:p>
            <a:pPr algn="just">
              <a:lnSpc>
                <a:spcPts val="2000"/>
              </a:lnSpc>
            </a:pPr>
            <a:r>
              <a:rPr lang="en-US" dirty="0"/>
              <a:t>Existing interview assessment systems lack real-time, comprehensive candidate evaluations and continuous proctoring to prevent malpractice. Our proposed AI-driven solution bridges these gaps by delivering adaptive interview formats, tailored feedback, and enhanced integrity in the evaluation process.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045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0C79D1-3E1E-F76A-5D79-8CE32D105475}"/>
              </a:ext>
            </a:extLst>
          </p:cNvPr>
          <p:cNvSpPr txBox="1"/>
          <p:nvPr/>
        </p:nvSpPr>
        <p:spPr>
          <a:xfrm>
            <a:off x="3902696" y="2818614"/>
            <a:ext cx="7560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b="1" dirty="0"/>
              <a:t>abstract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3373"/>
            <a:ext cx="10058400" cy="3760891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In today's world, while there are many diverse job opportunities, individuals often struggle to find platforms that allow them to practice and refine their interview skills based on specific job descriptions and interests.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This research introduces an AI-driven interview assessment platform designed to evaluate candidates' communication, confidence, and emotional intelligence.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This Ai Driven Mock Interview Intelligence empowers users to refine their interview skills, boost confidence, and receive constructive feedback.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It is a helpful tool for career development and interview preparation in an increasingly competitive job market.</a:t>
            </a: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66626-9F2A-8BD0-280A-C4FD942B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7D16C6-0A7D-3D6D-9E45-A26226962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86287"/>
              </p:ext>
            </p:extLst>
          </p:nvPr>
        </p:nvGraphicFramePr>
        <p:xfrm>
          <a:off x="312655" y="461665"/>
          <a:ext cx="11566690" cy="63038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011">
                  <a:extLst>
                    <a:ext uri="{9D8B030D-6E8A-4147-A177-3AD203B41FA5}">
                      <a16:colId xmlns:a16="http://schemas.microsoft.com/office/drawing/2014/main" val="1301767331"/>
                    </a:ext>
                  </a:extLst>
                </a:gridCol>
                <a:gridCol w="1606327">
                  <a:extLst>
                    <a:ext uri="{9D8B030D-6E8A-4147-A177-3AD203B41FA5}">
                      <a16:colId xmlns:a16="http://schemas.microsoft.com/office/drawing/2014/main" val="3621389199"/>
                    </a:ext>
                  </a:extLst>
                </a:gridCol>
                <a:gridCol w="1156669">
                  <a:extLst>
                    <a:ext uri="{9D8B030D-6E8A-4147-A177-3AD203B41FA5}">
                      <a16:colId xmlns:a16="http://schemas.microsoft.com/office/drawing/2014/main" val="2354838160"/>
                    </a:ext>
                  </a:extLst>
                </a:gridCol>
                <a:gridCol w="1156669">
                  <a:extLst>
                    <a:ext uri="{9D8B030D-6E8A-4147-A177-3AD203B41FA5}">
                      <a16:colId xmlns:a16="http://schemas.microsoft.com/office/drawing/2014/main" val="3466896501"/>
                    </a:ext>
                  </a:extLst>
                </a:gridCol>
                <a:gridCol w="1156669">
                  <a:extLst>
                    <a:ext uri="{9D8B030D-6E8A-4147-A177-3AD203B41FA5}">
                      <a16:colId xmlns:a16="http://schemas.microsoft.com/office/drawing/2014/main" val="174392563"/>
                    </a:ext>
                  </a:extLst>
                </a:gridCol>
                <a:gridCol w="1003955">
                  <a:extLst>
                    <a:ext uri="{9D8B030D-6E8A-4147-A177-3AD203B41FA5}">
                      <a16:colId xmlns:a16="http://schemas.microsoft.com/office/drawing/2014/main" val="503481930"/>
                    </a:ext>
                  </a:extLst>
                </a:gridCol>
                <a:gridCol w="1046375">
                  <a:extLst>
                    <a:ext uri="{9D8B030D-6E8A-4147-A177-3AD203B41FA5}">
                      <a16:colId xmlns:a16="http://schemas.microsoft.com/office/drawing/2014/main" val="636240928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3309072086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40547723"/>
                    </a:ext>
                  </a:extLst>
                </a:gridCol>
                <a:gridCol w="1621411">
                  <a:extLst>
                    <a:ext uri="{9D8B030D-6E8A-4147-A177-3AD203B41FA5}">
                      <a16:colId xmlns:a16="http://schemas.microsoft.com/office/drawing/2014/main" val="3113423821"/>
                    </a:ext>
                  </a:extLst>
                </a:gridCol>
              </a:tblGrid>
              <a:tr h="688921">
                <a:tc>
                  <a:txBody>
                    <a:bodyPr/>
                    <a:lstStyle/>
                    <a:p>
                      <a:r>
                        <a:rPr lang="en-US" sz="1400" dirty="0"/>
                        <a:t>s.no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 and 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Keywords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Problem Domain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Methods and Accuracy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Limitations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Future works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Findings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5024"/>
                  </a:ext>
                </a:extLst>
              </a:tr>
              <a:tr h="688921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Qualitative Research Methods for Large Language Models: Conducting Semi-Structured Interviews with ChatGPT and BARD on Computer Science Education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2023 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Large Language Models,</a:t>
                      </a:r>
                    </a:p>
                    <a:p>
                      <a:r>
                        <a:rPr lang="en-US" sz="1200" dirty="0"/>
                        <a:t>Qualitative Research</a:t>
                      </a:r>
                    </a:p>
                    <a:p>
                      <a:r>
                        <a:rPr lang="en-US" sz="1200" dirty="0"/>
                        <a:t>Interviews,</a:t>
                      </a:r>
                    </a:p>
                    <a:p>
                      <a:r>
                        <a:rPr lang="en-US" sz="1200" dirty="0"/>
                        <a:t>Computer Science Education,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Artificial Intelligence,</a:t>
                      </a:r>
                    </a:p>
                    <a:p>
                      <a:r>
                        <a:rPr lang="en-US" sz="1200" dirty="0"/>
                        <a:t>Machine Learning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qualitative content analysis </a:t>
                      </a:r>
                      <a:r>
                        <a:rPr lang="en-US" sz="1200" dirty="0"/>
                        <a:t>following Mayring’s method. The focus was on qualitative applicability rather than statistical accuracy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Lack of Specificity, vast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dirty="0"/>
                        <a:t>bias mitigation strategies, improve model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Large language models like ChatGPT and BARD can provide general insights and serve as exploratory tools in qualitative research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16029"/>
                  </a:ext>
                </a:extLst>
              </a:tr>
              <a:tr h="688921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Q&amp;AI: An AI Powered Mock Interview Bot for Enhancing the Performance of Aspiring Professionals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IEEE 2024 International Conference on Recent Advances in Electrical, Electronic, Ubiquitous Communication, and Computational Intelligence (RAEEUCCI)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June 2024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AI-Powered </a:t>
                      </a:r>
                      <a:r>
                        <a:rPr lang="en-IN" sz="12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Interviews,Mock</a:t>
                      </a: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Interviews, Performance Evaluation, Emotion Detection, Sentiment Analysis, Resume-based Question Generation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 learning, Natural language processing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/>
                        <a:t>BERT and ChatGPT generate interview questions; CNN detects emotions.</a:t>
                      </a:r>
                      <a:endParaRPr lang="en-IN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 dataset, Although the AI can generate questions, deeper understanding of nuanced responses might still need improvement.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Broader Dataset is needed for better question generation and response evaluation.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system improves upon traditional mock interview tools by incorporating real-time facial expression and emotion analysis and resume based question generation.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967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83FBDB-A7D1-692B-8FCE-005CF45AE3C4}"/>
              </a:ext>
            </a:extLst>
          </p:cNvPr>
          <p:cNvSpPr txBox="1"/>
          <p:nvPr/>
        </p:nvSpPr>
        <p:spPr>
          <a:xfrm>
            <a:off x="190598" y="0"/>
            <a:ext cx="477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88325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5E2BFB-E002-C112-7B7D-91AB4E93E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97671"/>
              </p:ext>
            </p:extLst>
          </p:nvPr>
        </p:nvGraphicFramePr>
        <p:xfrm>
          <a:off x="329937" y="235670"/>
          <a:ext cx="11566690" cy="61651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6183">
                  <a:extLst>
                    <a:ext uri="{9D8B030D-6E8A-4147-A177-3AD203B41FA5}">
                      <a16:colId xmlns:a16="http://schemas.microsoft.com/office/drawing/2014/main" val="1301767331"/>
                    </a:ext>
                  </a:extLst>
                </a:gridCol>
                <a:gridCol w="1555422">
                  <a:extLst>
                    <a:ext uri="{9D8B030D-6E8A-4147-A177-3AD203B41FA5}">
                      <a16:colId xmlns:a16="http://schemas.microsoft.com/office/drawing/2014/main" val="3621389199"/>
                    </a:ext>
                  </a:extLst>
                </a:gridCol>
                <a:gridCol w="1253765">
                  <a:extLst>
                    <a:ext uri="{9D8B030D-6E8A-4147-A177-3AD203B41FA5}">
                      <a16:colId xmlns:a16="http://schemas.microsoft.com/office/drawing/2014/main" val="2354838160"/>
                    </a:ext>
                  </a:extLst>
                </a:gridCol>
                <a:gridCol w="754145">
                  <a:extLst>
                    <a:ext uri="{9D8B030D-6E8A-4147-A177-3AD203B41FA5}">
                      <a16:colId xmlns:a16="http://schemas.microsoft.com/office/drawing/2014/main" val="3466896501"/>
                    </a:ext>
                  </a:extLst>
                </a:gridCol>
                <a:gridCol w="1197204">
                  <a:extLst>
                    <a:ext uri="{9D8B030D-6E8A-4147-A177-3AD203B41FA5}">
                      <a16:colId xmlns:a16="http://schemas.microsoft.com/office/drawing/2014/main" val="174392563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503481930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636240928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3309072086"/>
                    </a:ext>
                  </a:extLst>
                </a:gridCol>
                <a:gridCol w="1159496">
                  <a:extLst>
                    <a:ext uri="{9D8B030D-6E8A-4147-A177-3AD203B41FA5}">
                      <a16:colId xmlns:a16="http://schemas.microsoft.com/office/drawing/2014/main" val="40547723"/>
                    </a:ext>
                  </a:extLst>
                </a:gridCol>
                <a:gridCol w="1621411">
                  <a:extLst>
                    <a:ext uri="{9D8B030D-6E8A-4147-A177-3AD203B41FA5}">
                      <a16:colId xmlns:a16="http://schemas.microsoft.com/office/drawing/2014/main" val="3113423821"/>
                    </a:ext>
                  </a:extLst>
                </a:gridCol>
              </a:tblGrid>
              <a:tr h="319715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Interactive Interview Bot for Human Resource Interviewing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14th International Conference on Computing Communication and Networking Technologies (ICCCNT), held at IIT-Delhi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 2023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Interview, Chatbot, OpenCv, Face Emotion Recognition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NLP, Computer vision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Facial Expression Recognition (FER) training accuracy of 80% and a testing accuracy of 70%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Interview Results and job recommendation are not yet automated.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of automated report generation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 interview bot, emotion detection model with OpenCv. successfully enhances the assessment process by capturing emotional states during interviews, providing insights into candidates' reactions.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66551"/>
                  </a:ext>
                </a:extLst>
              </a:tr>
              <a:tr h="296798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Based Online Job Interview Proctoring for Campus Placement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 11th International Conference on Computing for Sustainable Global Development (INDIACom)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 2024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Job Interview, Campus placement, YOLO,CNN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YOLOv3 achieves a precision of 0.98 in detecting malpractice. Overall accuracy 87%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does not detect every frame but inspects frames at intervals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Yolov8 to improve accuracy and speed​.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introduces a unique algorithm that inspects every nth frame and dynamically modifies the inspection rate based on irregularities discovered.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4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988" y="2841416"/>
            <a:ext cx="4577072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0F1E4-68B5-0F61-D8F5-EB283B439A88}"/>
              </a:ext>
            </a:extLst>
          </p:cNvPr>
          <p:cNvSpPr txBox="1"/>
          <p:nvPr/>
        </p:nvSpPr>
        <p:spPr>
          <a:xfrm>
            <a:off x="1033521" y="1305341"/>
            <a:ext cx="53533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Existing AI-driven interview systems rely on </a:t>
            </a:r>
            <a:r>
              <a:rPr lang="en-US" sz="1600" b="1" dirty="0">
                <a:cs typeface="Times New Roman" panose="02020603050405020304" pitchFamily="18" charset="0"/>
              </a:rPr>
              <a:t>datasets.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Many existing systems generate </a:t>
            </a:r>
            <a:r>
              <a:rPr lang="en-US" sz="1600" b="1" dirty="0">
                <a:cs typeface="Times New Roman" panose="02020603050405020304" pitchFamily="18" charset="0"/>
              </a:rPr>
              <a:t>resume-based interview </a:t>
            </a:r>
            <a:r>
              <a:rPr lang="en-US" sz="1600" dirty="0">
                <a:cs typeface="Times New Roman" panose="02020603050405020304" pitchFamily="18" charset="0"/>
              </a:rPr>
              <a:t>questions.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They primarily </a:t>
            </a:r>
            <a:r>
              <a:rPr lang="en-US" sz="1600" b="1" dirty="0">
                <a:cs typeface="Times New Roman" panose="02020603050405020304" pitchFamily="18" charset="0"/>
              </a:rPr>
              <a:t>focus on non-verbal communication </a:t>
            </a:r>
            <a:r>
              <a:rPr lang="en-US" sz="1600" dirty="0">
                <a:cs typeface="Times New Roman" panose="02020603050405020304" pitchFamily="18" charset="0"/>
              </a:rPr>
              <a:t>by capturing and classifying facial expressions, while deeper conversational analysis is often overlooked.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Some studies </a:t>
            </a:r>
            <a:r>
              <a:rPr lang="en-US" sz="1600" b="1" dirty="0">
                <a:cs typeface="Times New Roman" panose="02020603050405020304" pitchFamily="18" charset="0"/>
              </a:rPr>
              <a:t>focus only on tone analysis</a:t>
            </a:r>
            <a:r>
              <a:rPr lang="en-US" sz="1600" dirty="0">
                <a:cs typeface="Times New Roman" panose="02020603050405020304" pitchFamily="18" charset="0"/>
              </a:rPr>
              <a:t>, offering a partial view of candidate performance.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 panose="02020603050405020304" pitchFamily="18" charset="0"/>
              </a:rPr>
              <a:t>Automated interview results</a:t>
            </a:r>
            <a:r>
              <a:rPr lang="en-US" sz="1600" dirty="0">
                <a:cs typeface="Times New Roman" panose="02020603050405020304" pitchFamily="18" charset="0"/>
              </a:rPr>
              <a:t> and job recommendations remain underdeveloped.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e-IN" sz="1400" dirty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869" y="2841416"/>
            <a:ext cx="4752109" cy="58758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US"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proposed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0F1E4-68B5-0F61-D8F5-EB283B439A88}"/>
              </a:ext>
            </a:extLst>
          </p:cNvPr>
          <p:cNvSpPr txBox="1"/>
          <p:nvPr/>
        </p:nvSpPr>
        <p:spPr>
          <a:xfrm>
            <a:off x="1054517" y="1043731"/>
            <a:ext cx="5353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The proposed system </a:t>
            </a:r>
            <a:r>
              <a:rPr lang="en-US" sz="1600" b="1" dirty="0">
                <a:cs typeface="Times New Roman" panose="02020603050405020304" pitchFamily="18" charset="0"/>
              </a:rPr>
              <a:t>utilizes Gemini APIs </a:t>
            </a:r>
            <a:r>
              <a:rPr lang="en-US" sz="1600" dirty="0">
                <a:cs typeface="Times New Roman" panose="02020603050405020304" pitchFamily="18" charset="0"/>
              </a:rPr>
              <a:t>to generate up-to-date interview questions based on job descriptions and required skills, ensuring relevance across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 It analyzes </a:t>
            </a:r>
            <a:r>
              <a:rPr lang="en-US" sz="1600" b="1" dirty="0">
                <a:cs typeface="Times New Roman" panose="02020603050405020304" pitchFamily="18" charset="0"/>
              </a:rPr>
              <a:t>multiple aspects of candidate behavior </a:t>
            </a:r>
            <a:r>
              <a:rPr lang="en-US" sz="1600" dirty="0">
                <a:cs typeface="Times New Roman" panose="02020603050405020304" pitchFamily="18" charset="0"/>
              </a:rPr>
              <a:t>to assess confidence levels.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 The system provides </a:t>
            </a:r>
            <a:r>
              <a:rPr lang="en-US" sz="1600" b="1" dirty="0">
                <a:cs typeface="Times New Roman" panose="02020603050405020304" pitchFamily="18" charset="0"/>
              </a:rPr>
              <a:t>automated interview results </a:t>
            </a:r>
            <a:r>
              <a:rPr lang="en-US" sz="1600" dirty="0">
                <a:cs typeface="Times New Roman" panose="02020603050405020304" pitchFamily="18" charset="0"/>
              </a:rPr>
              <a:t>in the form of a scorecard, displaying the actual answers, candidate responses, and detailed feedback.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 It highlights strengths and weaknesses in specific topics and presents </a:t>
            </a:r>
            <a:r>
              <a:rPr lang="en-US" sz="1600" b="1" dirty="0">
                <a:cs typeface="Times New Roman" panose="02020603050405020304" pitchFamily="18" charset="0"/>
              </a:rPr>
              <a:t>progress tracking </a:t>
            </a:r>
            <a:r>
              <a:rPr lang="en-US" sz="1600" dirty="0">
                <a:cs typeface="Times New Roman" panose="02020603050405020304" pitchFamily="18" charset="0"/>
              </a:rPr>
              <a:t>through graph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Identifying </a:t>
            </a:r>
            <a:r>
              <a:rPr lang="en-US" sz="1600" b="1" dirty="0"/>
              <a:t>Weak Areas </a:t>
            </a:r>
            <a:r>
              <a:rPr lang="en-US" sz="1600" dirty="0"/>
              <a:t>to Improve.</a:t>
            </a:r>
            <a:endParaRPr lang="te-IN" sz="1600" dirty="0"/>
          </a:p>
        </p:txBody>
      </p:sp>
    </p:spTree>
    <p:extLst>
      <p:ext uri="{BB962C8B-B14F-4D97-AF65-F5344CB8AC3E}">
        <p14:creationId xmlns:p14="http://schemas.microsoft.com/office/powerpoint/2010/main" val="115188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9AC65-7157-6E64-D8A6-8CB44C3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F89FA-70AA-A442-9E2C-F97177D0E2C2}"/>
              </a:ext>
            </a:extLst>
          </p:cNvPr>
          <p:cNvSpPr txBox="1"/>
          <p:nvPr/>
        </p:nvSpPr>
        <p:spPr>
          <a:xfrm>
            <a:off x="1054517" y="1043731"/>
            <a:ext cx="53533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The proposed system </a:t>
            </a:r>
            <a:r>
              <a:rPr lang="en-US" sz="1600" b="1" dirty="0">
                <a:cs typeface="Times New Roman" panose="02020603050405020304" pitchFamily="18" charset="0"/>
              </a:rPr>
              <a:t>utilizes Gemini APIs </a:t>
            </a:r>
            <a:r>
              <a:rPr lang="en-US" sz="1600" dirty="0">
                <a:cs typeface="Times New Roman" panose="02020603050405020304" pitchFamily="18" charset="0"/>
              </a:rPr>
              <a:t>to generate up-to-date interview questions based on job descriptions and required skills, ensuring relevance across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 It analyzes </a:t>
            </a:r>
            <a:r>
              <a:rPr lang="en-US" sz="1600" b="1" dirty="0">
                <a:cs typeface="Times New Roman" panose="02020603050405020304" pitchFamily="18" charset="0"/>
              </a:rPr>
              <a:t>multiple aspects of candidate behavior</a:t>
            </a:r>
            <a:r>
              <a:rPr lang="en-US" sz="1600" dirty="0">
                <a:cs typeface="Times New Roman" panose="02020603050405020304" pitchFamily="18" charset="0"/>
              </a:rPr>
              <a:t>, including tone, posture, and facial expressions, to assess confidence levels.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 The system provides </a:t>
            </a:r>
            <a:r>
              <a:rPr lang="en-US" sz="1600" b="1" dirty="0">
                <a:cs typeface="Times New Roman" panose="02020603050405020304" pitchFamily="18" charset="0"/>
              </a:rPr>
              <a:t>automated interview results </a:t>
            </a:r>
            <a:r>
              <a:rPr lang="en-US" sz="1600" dirty="0">
                <a:cs typeface="Times New Roman" panose="02020603050405020304" pitchFamily="18" charset="0"/>
              </a:rPr>
              <a:t>in the form of a scorecard, displaying the actual answers, candidate responses, and detailed feedback.</a:t>
            </a: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 It highlights strengths and weaknesses in specific topics and presents </a:t>
            </a:r>
            <a:r>
              <a:rPr lang="en-US" sz="1600" b="1" dirty="0">
                <a:cs typeface="Times New Roman" panose="02020603050405020304" pitchFamily="18" charset="0"/>
              </a:rPr>
              <a:t>progress tracking </a:t>
            </a:r>
            <a:r>
              <a:rPr lang="en-US" sz="1600" dirty="0">
                <a:cs typeface="Times New Roman" panose="02020603050405020304" pitchFamily="18" charset="0"/>
              </a:rPr>
              <a:t>through graph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cs typeface="Times New Roman" panose="02020603050405020304" pitchFamily="18" charset="0"/>
              </a:rPr>
              <a:t>Job recommendation </a:t>
            </a:r>
            <a:r>
              <a:rPr lang="en-US" sz="1600" dirty="0">
                <a:cs typeface="Times New Roman" panose="02020603050405020304" pitchFamily="18" charset="0"/>
              </a:rPr>
              <a:t>based on feedback.</a:t>
            </a:r>
            <a:endParaRPr lang="te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8562E-D969-E686-0954-3E5412D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657226"/>
            <a:ext cx="3438524" cy="5553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39EA24F-72C3-E23D-A956-D98DFF5A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4210" y="3135207"/>
            <a:ext cx="4986715" cy="587584"/>
          </a:xfrm>
        </p:spPr>
        <p:txBody>
          <a:bodyPr/>
          <a:lstStyle/>
          <a:p>
            <a:r>
              <a:rPr lang="en-IN" sz="3800" b="1" dirty="0"/>
              <a:t>Flow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D65DEA-C1C3-B60E-9653-105A1AEF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14325"/>
            <a:ext cx="7715251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9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823428"/>
            <a:ext cx="5944543" cy="1118686"/>
          </a:xfrm>
        </p:spPr>
        <p:txBody>
          <a:bodyPr>
            <a:normAutofit/>
          </a:bodyPr>
          <a:lstStyle/>
          <a:p>
            <a:r>
              <a:rPr lang="en-US" sz="2400" b="1" dirty="0"/>
              <a:t>Overall limitations of existing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06" y="1725107"/>
            <a:ext cx="9979215" cy="4020340"/>
          </a:xfrm>
        </p:spPr>
        <p:txBody>
          <a:bodyPr>
            <a:no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Limited and Outdated Datasets</a:t>
            </a:r>
            <a:r>
              <a:rPr lang="en-IN" dirty="0"/>
              <a:t>: </a:t>
            </a:r>
            <a:r>
              <a:rPr lang="en-US" dirty="0"/>
              <a:t>Many systems rely on outdated datasets, reducing the accuracy and relevance of the interview evaluation.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Scope Restricted to HR Rounds:</a:t>
            </a:r>
            <a:r>
              <a:rPr lang="en-US" dirty="0"/>
              <a:t> Interview questions are often based on resumes, limiting the scope to HR-specific rounds and not covering technical or role-specific evaluations.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Focus on Non-Verbal Communication:</a:t>
            </a:r>
            <a:r>
              <a:rPr lang="en-US" dirty="0"/>
              <a:t> Most systems primarily focus on facial expression analysis, neglecting deeper conversational aspects such as verbal content and context.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Tone-Centric Approaches: </a:t>
            </a:r>
            <a:r>
              <a:rPr lang="en-US" dirty="0"/>
              <a:t>Some systems focus solely on tone analysis, providing an incomplete assessment of overall candidate performance.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Lack of Automation in Results :</a:t>
            </a:r>
            <a:r>
              <a:rPr lang="en-US" dirty="0"/>
              <a:t> Automated generation of interview results.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Proctoring Gaps</a:t>
            </a:r>
            <a:r>
              <a:rPr lang="en-US" dirty="0"/>
              <a:t>: Current systems may miss critical movements or activities that indicate malpractice, as they often inspect frames at intervals rather than continuously.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823428"/>
            <a:ext cx="5944543" cy="1118686"/>
          </a:xfrm>
        </p:spPr>
        <p:txBody>
          <a:bodyPr>
            <a:normAutofit/>
          </a:bodyPr>
          <a:lstStyle/>
          <a:p>
            <a:r>
              <a:rPr lang="en-US" sz="2400" b="1" dirty="0"/>
              <a:t>Advantages of proposed system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06" y="1725107"/>
            <a:ext cx="9979215" cy="4020340"/>
          </a:xfrm>
        </p:spPr>
        <p:txBody>
          <a:bodyPr>
            <a:no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Up-to-Date Question Generation</a:t>
            </a:r>
            <a:r>
              <a:rPr lang="en-US" sz="1600" dirty="0"/>
              <a:t>: Utilizes Gemini APIs to generate relevant and updated interview questions based on job descriptions and skills.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Interview Customization</a:t>
            </a:r>
            <a:r>
              <a:rPr lang="en-US" dirty="0"/>
              <a:t>: Dynamically designs interviews based on the job role and candidate’s skills, ensuring relevance and precision in the assessment.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Holistic Evaluation</a:t>
            </a:r>
            <a:r>
              <a:rPr lang="en-US" dirty="0"/>
              <a:t>: Combines verbal and non-verbal analysis for a more accurate and thorough evaluation of candidates' overall performance.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Automated Result Generation</a:t>
            </a:r>
            <a:r>
              <a:rPr lang="en-US" dirty="0"/>
              <a:t>: Provides a detailed scorecard, including actual answers, candidate responses, feedback, and strengths and weaknesses analysis.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Real-Time Feedback and Progress </a:t>
            </a:r>
            <a:r>
              <a:rPr lang="en-US" dirty="0"/>
              <a:t>Tracking: Provides instant feedback on interview performance, helping candidates identify areas for improvement, while offering graphical analysis and monitoring of performance progress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Identifying </a:t>
            </a:r>
            <a:r>
              <a:rPr lang="en-US" sz="1600" b="1" dirty="0"/>
              <a:t>Weak Areas </a:t>
            </a:r>
            <a:r>
              <a:rPr lang="en-US" sz="1600" dirty="0"/>
              <a:t>to Improve.</a:t>
            </a:r>
            <a:endParaRPr lang="te-IN" sz="16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1577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1393</TotalTime>
  <Words>1517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RetrospectVTI</vt:lpstr>
      <vt:lpstr>Ai driven Mock Interview  Video Intelligence</vt:lpstr>
      <vt:lpstr>abstract</vt:lpstr>
      <vt:lpstr>PowerPoint Presentation</vt:lpstr>
      <vt:lpstr>PowerPoint Presentation</vt:lpstr>
      <vt:lpstr>Existing system</vt:lpstr>
      <vt:lpstr>proposed system</vt:lpstr>
      <vt:lpstr>Flow chart</vt:lpstr>
      <vt:lpstr>Overall limitations of existing</vt:lpstr>
      <vt:lpstr>Advantages of proposed system</vt:lpstr>
      <vt:lpstr>Methodology </vt:lpstr>
      <vt:lpstr>Methodology </vt:lpstr>
      <vt:lpstr>Datasets</vt:lpstr>
      <vt:lpstr>Problem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Akshitha lakavath</dc:creator>
  <cp:lastModifiedBy>akshithathokala810@outlook.com</cp:lastModifiedBy>
  <cp:revision>12</cp:revision>
  <dcterms:created xsi:type="dcterms:W3CDTF">2024-09-27T09:46:25Z</dcterms:created>
  <dcterms:modified xsi:type="dcterms:W3CDTF">2024-10-29T18:16:39Z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