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acifico"/>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acific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11468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11468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a114684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a114684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a114684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a114684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a114684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a114684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114684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114684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1146844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a1146844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51433" y="423100"/>
            <a:ext cx="8520600" cy="2052600"/>
          </a:xfrm>
          <a:prstGeom prst="rect">
            <a:avLst/>
          </a:prstGeom>
          <a:solidFill>
            <a:srgbClr val="D9EAD3"/>
          </a:solidFill>
        </p:spPr>
        <p:txBody>
          <a:bodyPr anchorCtr="0" anchor="b" bIns="91425" lIns="91425" spcFirstLastPara="1" rIns="91425" wrap="square" tIns="91425">
            <a:noAutofit/>
          </a:bodyPr>
          <a:lstStyle/>
          <a:p>
            <a:pPr indent="0" lvl="0" marL="0" rtl="0" algn="ctr">
              <a:spcBef>
                <a:spcPts val="0"/>
              </a:spcBef>
              <a:spcAft>
                <a:spcPts val="0"/>
              </a:spcAft>
              <a:buNone/>
            </a:pPr>
            <a:r>
              <a:rPr lang="en" sz="6100">
                <a:latin typeface="Pacifico"/>
                <a:ea typeface="Pacifico"/>
                <a:cs typeface="Pacifico"/>
                <a:sym typeface="Pacifico"/>
              </a:rPr>
              <a:t>Hand Gesture Recognition</a:t>
            </a:r>
            <a:endParaRPr sz="6100">
              <a:latin typeface="Pacifico"/>
              <a:ea typeface="Pacifico"/>
              <a:cs typeface="Pacifico"/>
              <a:sym typeface="Pacific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100">
                <a:latin typeface="Comic Sans MS"/>
                <a:ea typeface="Comic Sans MS"/>
                <a:cs typeface="Comic Sans MS"/>
                <a:sym typeface="Comic Sans MS"/>
              </a:rPr>
              <a:t>Ranadeep   - EDM18B046</a:t>
            </a:r>
            <a:endParaRPr b="1" sz="2100">
              <a:latin typeface="Comic Sans MS"/>
              <a:ea typeface="Comic Sans MS"/>
              <a:cs typeface="Comic Sans MS"/>
              <a:sym typeface="Comic Sans MS"/>
            </a:endParaRPr>
          </a:p>
          <a:p>
            <a:pPr indent="0" lvl="0" marL="0" rtl="0" algn="r">
              <a:spcBef>
                <a:spcPts val="0"/>
              </a:spcBef>
              <a:spcAft>
                <a:spcPts val="0"/>
              </a:spcAft>
              <a:buNone/>
            </a:pPr>
            <a:r>
              <a:rPr b="1" lang="en" sz="2100">
                <a:latin typeface="Comic Sans MS"/>
                <a:ea typeface="Comic Sans MS"/>
                <a:cs typeface="Comic Sans MS"/>
                <a:sym typeface="Comic Sans MS"/>
              </a:rPr>
              <a:t>Tulasi       - EDM18B047</a:t>
            </a:r>
            <a:endParaRPr b="1" sz="2100">
              <a:latin typeface="Comic Sans MS"/>
              <a:ea typeface="Comic Sans MS"/>
              <a:cs typeface="Comic Sans MS"/>
              <a:sym typeface="Comic Sans MS"/>
            </a:endParaRPr>
          </a:p>
          <a:p>
            <a:pPr indent="0" lvl="0" marL="0" rtl="0" algn="r">
              <a:spcBef>
                <a:spcPts val="0"/>
              </a:spcBef>
              <a:spcAft>
                <a:spcPts val="0"/>
              </a:spcAft>
              <a:buNone/>
            </a:pPr>
            <a:r>
              <a:rPr b="1" lang="en" sz="2100">
                <a:latin typeface="Comic Sans MS"/>
                <a:ea typeface="Comic Sans MS"/>
                <a:cs typeface="Comic Sans MS"/>
                <a:sym typeface="Comic Sans MS"/>
              </a:rPr>
              <a:t>Bhanu Teja - EDM18B049</a:t>
            </a:r>
            <a:endParaRPr b="1" sz="2100">
              <a:latin typeface="Comic Sans MS"/>
              <a:ea typeface="Comic Sans MS"/>
              <a:cs typeface="Comic Sans MS"/>
              <a:sym typeface="Comic Sans MS"/>
            </a:endParaRPr>
          </a:p>
          <a:p>
            <a:pPr indent="0" lvl="0" marL="0" rtl="0" algn="r">
              <a:spcBef>
                <a:spcPts val="0"/>
              </a:spcBef>
              <a:spcAft>
                <a:spcPts val="0"/>
              </a:spcAft>
              <a:buNone/>
            </a:pPr>
            <a:r>
              <a:rPr b="1" lang="en" sz="2100">
                <a:latin typeface="Comic Sans MS"/>
                <a:ea typeface="Comic Sans MS"/>
                <a:cs typeface="Comic Sans MS"/>
                <a:sym typeface="Comic Sans MS"/>
              </a:rPr>
              <a:t>Varshith    - EDM18B050</a:t>
            </a:r>
            <a:endParaRPr b="1" sz="2100">
              <a:latin typeface="Comic Sans MS"/>
              <a:ea typeface="Comic Sans MS"/>
              <a:cs typeface="Comic Sans MS"/>
              <a:sym typeface="Comic Sans MS"/>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u="sng">
                <a:latin typeface="Oswald"/>
                <a:ea typeface="Oswald"/>
                <a:cs typeface="Oswald"/>
                <a:sym typeface="Oswald"/>
              </a:rPr>
              <a:t>Introduction</a:t>
            </a:r>
            <a:endParaRPr sz="3300" u="sng">
              <a:latin typeface="Oswald"/>
              <a:ea typeface="Oswald"/>
              <a:cs typeface="Oswald"/>
              <a:sym typeface="Oswa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300">
                <a:solidFill>
                  <a:schemeClr val="dk1"/>
                </a:solidFill>
              </a:rPr>
              <a:t>The Healthcare monitoring on a clinical basis involves many implicit communication between the patient and the caretakers.Any misinterpretation leads to adverse effects. It has always been a challenge for hospitals to eliminate the miscommunications between healthcare providers and those they serve.</a:t>
            </a:r>
            <a:endParaRPr b="1" sz="1300">
              <a:solidFill>
                <a:schemeClr val="dk1"/>
              </a:solidFill>
            </a:endParaRPr>
          </a:p>
          <a:p>
            <a:pPr indent="0" lvl="0" marL="0" rtl="0" algn="just">
              <a:spcBef>
                <a:spcPts val="1200"/>
              </a:spcBef>
              <a:spcAft>
                <a:spcPts val="0"/>
              </a:spcAft>
              <a:buNone/>
            </a:pPr>
            <a:r>
              <a:rPr b="1" lang="en" sz="1300">
                <a:solidFill>
                  <a:schemeClr val="dk1"/>
                </a:solidFill>
              </a:rPr>
              <a:t>The  demand  for  caretakers  for  elderly  and  the  disabled  has increased in great ratio.</a:t>
            </a:r>
            <a:endParaRPr b="1" sz="1300">
              <a:solidFill>
                <a:schemeClr val="dk1"/>
              </a:solidFill>
            </a:endParaRPr>
          </a:p>
          <a:p>
            <a:pPr indent="0" lvl="0" marL="0" rtl="0" algn="just">
              <a:spcBef>
                <a:spcPts val="1200"/>
              </a:spcBef>
              <a:spcAft>
                <a:spcPts val="0"/>
              </a:spcAft>
              <a:buNone/>
            </a:pPr>
            <a:r>
              <a:rPr b="1" lang="en" sz="1300">
                <a:solidFill>
                  <a:schemeClr val="dk1"/>
                </a:solidFill>
              </a:rPr>
              <a:t>A simple gesture recognition system can precisely interpret the implicit communication to the caretakers or to an automated support device. Simple and obvious hand movements can be used for the above purpose.</a:t>
            </a:r>
            <a:endParaRPr b="1" sz="1300">
              <a:solidFill>
                <a:schemeClr val="dk1"/>
              </a:solidFill>
            </a:endParaRPr>
          </a:p>
          <a:p>
            <a:pPr indent="0" lvl="0" marL="0" rtl="0" algn="just">
              <a:spcBef>
                <a:spcPts val="1200"/>
              </a:spcBef>
              <a:spcAft>
                <a:spcPts val="600"/>
              </a:spcAft>
              <a:buClr>
                <a:schemeClr val="dk1"/>
              </a:buClr>
              <a:buSzPts val="1100"/>
              <a:buFont typeface="Arial"/>
              <a:buNone/>
            </a:pPr>
            <a:r>
              <a:t/>
            </a:r>
            <a:endParaRPr sz="1100">
              <a:solidFill>
                <a:schemeClr val="dk1"/>
              </a:solidFill>
            </a:endParaRPr>
          </a:p>
        </p:txBody>
      </p:sp>
      <p:pic>
        <p:nvPicPr>
          <p:cNvPr id="62" name="Google Shape;62;p14"/>
          <p:cNvPicPr preferRelativeResize="0"/>
          <p:nvPr/>
        </p:nvPicPr>
        <p:blipFill>
          <a:blip r:embed="rId3">
            <a:alphaModFix/>
          </a:blip>
          <a:stretch>
            <a:fillRect/>
          </a:stretch>
        </p:blipFill>
        <p:spPr>
          <a:xfrm>
            <a:off x="1285825" y="3326425"/>
            <a:ext cx="2781300" cy="1638300"/>
          </a:xfrm>
          <a:prstGeom prst="rect">
            <a:avLst/>
          </a:prstGeom>
          <a:noFill/>
          <a:ln>
            <a:noFill/>
          </a:ln>
        </p:spPr>
      </p:pic>
      <p:pic>
        <p:nvPicPr>
          <p:cNvPr id="63" name="Google Shape;63;p14"/>
          <p:cNvPicPr preferRelativeResize="0"/>
          <p:nvPr/>
        </p:nvPicPr>
        <p:blipFill>
          <a:blip r:embed="rId4">
            <a:alphaModFix/>
          </a:blip>
          <a:stretch>
            <a:fillRect/>
          </a:stretch>
        </p:blipFill>
        <p:spPr>
          <a:xfrm>
            <a:off x="5450346" y="3366300"/>
            <a:ext cx="2187204" cy="16383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1000"/>
                                        <p:tgtEl>
                                          <p:spTgt spid="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000"/>
                                        <p:tgtEl>
                                          <p:spTgt spid="6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000"/>
                                        <p:tgtEl>
                                          <p:spTgt spid="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1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u="sng">
                <a:latin typeface="Oswald"/>
                <a:ea typeface="Oswald"/>
                <a:cs typeface="Oswald"/>
                <a:sym typeface="Oswald"/>
              </a:rPr>
              <a:t>Applications</a:t>
            </a:r>
            <a:endParaRPr sz="3400" u="sng">
              <a:latin typeface="Oswald"/>
              <a:ea typeface="Oswald"/>
              <a:cs typeface="Oswald"/>
              <a:sym typeface="Oswald"/>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400">
                <a:solidFill>
                  <a:schemeClr val="dk1"/>
                </a:solidFill>
              </a:rPr>
              <a:t>Hand gestures have boundless applications. Gesture recognition has wide-ranging applications such as the following:</a:t>
            </a:r>
            <a:endParaRPr b="1" sz="1400">
              <a:solidFill>
                <a:schemeClr val="dk1"/>
              </a:solidFill>
            </a:endParaRPr>
          </a:p>
          <a:p>
            <a:pPr indent="-317500" lvl="0" marL="457200" rtl="0" algn="just">
              <a:spcBef>
                <a:spcPts val="1200"/>
              </a:spcBef>
              <a:spcAft>
                <a:spcPts val="0"/>
              </a:spcAft>
              <a:buClr>
                <a:schemeClr val="dk1"/>
              </a:buClr>
              <a:buSzPts val="1400"/>
              <a:buChar char="●"/>
            </a:pPr>
            <a:r>
              <a:rPr b="1" lang="en" sz="1400">
                <a:solidFill>
                  <a:schemeClr val="dk1"/>
                </a:solidFill>
              </a:rPr>
              <a:t>developing aids for the hearing impaired, speech impaired</a:t>
            </a:r>
            <a:endParaRPr b="1" sz="1400">
              <a:solidFill>
                <a:schemeClr val="dk1"/>
              </a:solidFill>
            </a:endParaRPr>
          </a:p>
          <a:p>
            <a:pPr indent="-304800" lvl="0" marL="457200" rtl="0" algn="just">
              <a:spcBef>
                <a:spcPts val="0"/>
              </a:spcBef>
              <a:spcAft>
                <a:spcPts val="0"/>
              </a:spcAft>
              <a:buClr>
                <a:schemeClr val="dk1"/>
              </a:buClr>
              <a:buSzPts val="1200"/>
              <a:buChar char="●"/>
            </a:pPr>
            <a:r>
              <a:rPr b="1" lang="en" sz="900">
                <a:solidFill>
                  <a:schemeClr val="dk1"/>
                </a:solidFill>
              </a:rPr>
              <a:t> </a:t>
            </a:r>
            <a:r>
              <a:rPr b="1" lang="en" sz="1400">
                <a:solidFill>
                  <a:schemeClr val="dk1"/>
                </a:solidFill>
              </a:rPr>
              <a:t>enabling very young children to interact with computers</a:t>
            </a:r>
            <a:endParaRPr b="1" sz="1400">
              <a:solidFill>
                <a:schemeClr val="dk1"/>
              </a:solidFill>
            </a:endParaRPr>
          </a:p>
          <a:p>
            <a:pPr indent="-304800" lvl="0" marL="457200" rtl="0" algn="just">
              <a:spcBef>
                <a:spcPts val="0"/>
              </a:spcBef>
              <a:spcAft>
                <a:spcPts val="0"/>
              </a:spcAft>
              <a:buClr>
                <a:schemeClr val="dk1"/>
              </a:buClr>
              <a:buSzPts val="1200"/>
              <a:buChar char="●"/>
            </a:pPr>
            <a:r>
              <a:rPr b="1" lang="en" sz="900">
                <a:solidFill>
                  <a:schemeClr val="dk1"/>
                </a:solidFill>
              </a:rPr>
              <a:t> </a:t>
            </a:r>
            <a:r>
              <a:rPr b="1" lang="en" sz="1400">
                <a:solidFill>
                  <a:schemeClr val="dk1"/>
                </a:solidFill>
              </a:rPr>
              <a:t>designing techniques for forensic identification </a:t>
            </a:r>
            <a:endParaRPr b="1" sz="1400">
              <a:solidFill>
                <a:schemeClr val="dk1"/>
              </a:solidFill>
            </a:endParaRPr>
          </a:p>
          <a:p>
            <a:pPr indent="-304800" lvl="0" marL="457200" rtl="0" algn="just">
              <a:spcBef>
                <a:spcPts val="0"/>
              </a:spcBef>
              <a:spcAft>
                <a:spcPts val="0"/>
              </a:spcAft>
              <a:buClr>
                <a:schemeClr val="dk1"/>
              </a:buClr>
              <a:buSzPts val="1200"/>
              <a:buChar char="●"/>
            </a:pPr>
            <a:r>
              <a:rPr b="1" lang="en" sz="1400">
                <a:solidFill>
                  <a:schemeClr val="dk1"/>
                </a:solidFill>
              </a:rPr>
              <a:t>designing techniques for forensic identification </a:t>
            </a:r>
            <a:endParaRPr b="1" sz="1400">
              <a:solidFill>
                <a:schemeClr val="dk1"/>
              </a:solidFill>
            </a:endParaRPr>
          </a:p>
          <a:p>
            <a:pPr indent="-304800" lvl="0" marL="457200" rtl="0" algn="just">
              <a:spcBef>
                <a:spcPts val="0"/>
              </a:spcBef>
              <a:spcAft>
                <a:spcPts val="0"/>
              </a:spcAft>
              <a:buClr>
                <a:schemeClr val="dk1"/>
              </a:buClr>
              <a:buSzPts val="1200"/>
              <a:buChar char="●"/>
            </a:pPr>
            <a:r>
              <a:rPr b="1" lang="en" sz="1400">
                <a:solidFill>
                  <a:schemeClr val="dk1"/>
                </a:solidFill>
              </a:rPr>
              <a:t>medically monitoring patients’ emotional states or stress level</a:t>
            </a:r>
            <a:endParaRPr b="1" sz="1400">
              <a:solidFill>
                <a:schemeClr val="dk1"/>
              </a:solidFill>
            </a:endParaRPr>
          </a:p>
          <a:p>
            <a:pPr indent="-304800" lvl="0" marL="457200" rtl="0" algn="just">
              <a:spcBef>
                <a:spcPts val="0"/>
              </a:spcBef>
              <a:spcAft>
                <a:spcPts val="0"/>
              </a:spcAft>
              <a:buClr>
                <a:schemeClr val="dk1"/>
              </a:buClr>
              <a:buSzPts val="1200"/>
              <a:buChar char="●"/>
            </a:pPr>
            <a:r>
              <a:rPr b="1" lang="en" sz="1400">
                <a:solidFill>
                  <a:schemeClr val="dk1"/>
                </a:solidFill>
              </a:rPr>
              <a:t>lie detection</a:t>
            </a:r>
            <a:endParaRPr b="1" sz="1400">
              <a:solidFill>
                <a:schemeClr val="dk1"/>
              </a:solidFill>
            </a:endParaRPr>
          </a:p>
          <a:p>
            <a:pPr indent="-304800" lvl="0" marL="457200" rtl="0" algn="just">
              <a:spcBef>
                <a:spcPts val="0"/>
              </a:spcBef>
              <a:spcAft>
                <a:spcPts val="0"/>
              </a:spcAft>
              <a:buClr>
                <a:schemeClr val="dk1"/>
              </a:buClr>
              <a:buSzPts val="1200"/>
              <a:buChar char="●"/>
            </a:pPr>
            <a:r>
              <a:rPr b="1" lang="en" sz="900">
                <a:solidFill>
                  <a:schemeClr val="dk1"/>
                </a:solidFill>
              </a:rPr>
              <a:t> </a:t>
            </a:r>
            <a:r>
              <a:rPr b="1" lang="en" sz="1400">
                <a:solidFill>
                  <a:schemeClr val="dk1"/>
                </a:solidFill>
              </a:rPr>
              <a:t>navigating and/or manipulating in virtual environments</a:t>
            </a:r>
            <a:endParaRPr b="1"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communicating in video conferencing</a:t>
            </a:r>
            <a:endParaRPr b="1"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distance learning/tele-teaching assistance</a:t>
            </a:r>
            <a:endParaRPr b="1"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monitoring automobile drivers alertness/drowsiness levels, etc.</a:t>
            </a:r>
            <a:endParaRPr b="1" sz="1400">
              <a:solidFill>
                <a:schemeClr val="dk1"/>
              </a:solidFill>
            </a:endParaRPr>
          </a:p>
        </p:txBody>
      </p:sp>
      <p:pic>
        <p:nvPicPr>
          <p:cNvPr id="70" name="Google Shape;70;p15"/>
          <p:cNvPicPr preferRelativeResize="0"/>
          <p:nvPr/>
        </p:nvPicPr>
        <p:blipFill>
          <a:blip r:embed="rId3">
            <a:alphaModFix/>
          </a:blip>
          <a:stretch>
            <a:fillRect/>
          </a:stretch>
        </p:blipFill>
        <p:spPr>
          <a:xfrm>
            <a:off x="6200300" y="1860475"/>
            <a:ext cx="2943700" cy="22077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D0BC"/>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u="sng">
                <a:latin typeface="Oswald"/>
                <a:ea typeface="Oswald"/>
                <a:cs typeface="Oswald"/>
                <a:sym typeface="Oswald"/>
              </a:rPr>
              <a:t>Procedure</a:t>
            </a:r>
            <a:r>
              <a:rPr lang="en" sz="3200">
                <a:latin typeface="Oswald"/>
                <a:ea typeface="Oswald"/>
                <a:cs typeface="Oswald"/>
                <a:sym typeface="Oswald"/>
              </a:rPr>
              <a:t>:</a:t>
            </a:r>
            <a:endParaRPr sz="3200">
              <a:latin typeface="Oswald"/>
              <a:ea typeface="Oswald"/>
              <a:cs typeface="Oswald"/>
              <a:sym typeface="Oswald"/>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 sz="1400">
                <a:solidFill>
                  <a:schemeClr val="dk1"/>
                </a:solidFill>
              </a:rPr>
              <a:t>Step 1: First image is captured from a stream using a web camera positioned such that it can be easily reached by the patient.</a:t>
            </a:r>
            <a:endParaRPr b="1" sz="1400">
              <a:solidFill>
                <a:schemeClr val="dk1"/>
              </a:solidFill>
            </a:endParaRPr>
          </a:p>
          <a:p>
            <a:pPr indent="0" lvl="0" marL="0" rtl="0" algn="just">
              <a:spcBef>
                <a:spcPts val="1200"/>
              </a:spcBef>
              <a:spcAft>
                <a:spcPts val="0"/>
              </a:spcAft>
              <a:buClr>
                <a:schemeClr val="dk1"/>
              </a:buClr>
              <a:buSzPts val="1100"/>
              <a:buFont typeface="Arial"/>
              <a:buNone/>
            </a:pPr>
            <a:r>
              <a:rPr b="1" lang="en" sz="1400">
                <a:solidFill>
                  <a:schemeClr val="dk1"/>
                </a:solidFill>
              </a:rPr>
              <a:t>Step 2: Now the image is processed in matlab.</a:t>
            </a:r>
            <a:endParaRPr b="1" sz="1400">
              <a:solidFill>
                <a:schemeClr val="dk1"/>
              </a:solidFill>
            </a:endParaRPr>
          </a:p>
          <a:p>
            <a:pPr indent="0" lvl="0" marL="0" rtl="0" algn="just">
              <a:spcBef>
                <a:spcPts val="1200"/>
              </a:spcBef>
              <a:spcAft>
                <a:spcPts val="0"/>
              </a:spcAft>
              <a:buClr>
                <a:schemeClr val="dk1"/>
              </a:buClr>
              <a:buSzPts val="1100"/>
              <a:buFont typeface="Arial"/>
              <a:buNone/>
            </a:pPr>
            <a:r>
              <a:rPr b="1" lang="en" sz="1400">
                <a:solidFill>
                  <a:schemeClr val="dk1"/>
                </a:solidFill>
              </a:rPr>
              <a:t>Step 3: Initially the hand is detected as a separate entity and background is eliminated.</a:t>
            </a:r>
            <a:endParaRPr b="1" sz="1400">
              <a:solidFill>
                <a:schemeClr val="dk1"/>
              </a:solidFill>
            </a:endParaRPr>
          </a:p>
          <a:p>
            <a:pPr indent="0" lvl="0" marL="0" rtl="0" algn="just">
              <a:spcBef>
                <a:spcPts val="1200"/>
              </a:spcBef>
              <a:spcAft>
                <a:spcPts val="0"/>
              </a:spcAft>
              <a:buClr>
                <a:schemeClr val="dk1"/>
              </a:buClr>
              <a:buSzPts val="1100"/>
              <a:buFont typeface="Arial"/>
              <a:buNone/>
            </a:pPr>
            <a:r>
              <a:rPr b="1" lang="en" sz="1400">
                <a:solidFill>
                  <a:schemeClr val="dk1"/>
                </a:solidFill>
              </a:rPr>
              <a:t>Step 4: Now the program detects the open fingers by calculating their height.</a:t>
            </a:r>
            <a:endParaRPr b="1" sz="1400">
              <a:solidFill>
                <a:schemeClr val="dk1"/>
              </a:solidFill>
            </a:endParaRPr>
          </a:p>
          <a:p>
            <a:pPr indent="0" lvl="0" marL="0" rtl="0" algn="just">
              <a:spcBef>
                <a:spcPts val="1200"/>
              </a:spcBef>
              <a:spcAft>
                <a:spcPts val="0"/>
              </a:spcAft>
              <a:buNone/>
            </a:pPr>
            <a:r>
              <a:rPr b="1" lang="en" sz="1400">
                <a:solidFill>
                  <a:schemeClr val="dk1"/>
                </a:solidFill>
              </a:rPr>
              <a:t>Step 5: Finally, by counting the number of fingers in the hand gesture we decoded the gesture and there by displayed the corresponding comment for that gesture and also announced it in the form of voice.</a:t>
            </a:r>
            <a:endParaRPr b="1" sz="1400">
              <a:solidFill>
                <a:schemeClr val="dk1"/>
              </a:solidFill>
            </a:endParaRPr>
          </a:p>
          <a:p>
            <a:pPr indent="0" lvl="0" marL="0" rtl="0" algn="just">
              <a:spcBef>
                <a:spcPts val="1200"/>
              </a:spcBef>
              <a:spcAft>
                <a:spcPts val="1200"/>
              </a:spcAft>
              <a:buClr>
                <a:schemeClr val="dk1"/>
              </a:buClr>
              <a:buSzPts val="1100"/>
              <a:buFont typeface="Arial"/>
              <a:buNone/>
            </a:pPr>
            <a:r>
              <a:rPr b="1" lang="en" sz="1400">
                <a:solidFill>
                  <a:schemeClr val="dk1"/>
                </a:solidFill>
              </a:rPr>
              <a:t>Finally recognized output is converted into text and speech. Thus the system eliminates communication barriers.</a:t>
            </a:r>
            <a:endParaRPr b="1" sz="1700">
              <a:solidFill>
                <a:schemeClr val="dk1"/>
              </a:solidFill>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D6D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1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latin typeface="Oswald"/>
                <a:ea typeface="Oswald"/>
                <a:cs typeface="Oswald"/>
                <a:sym typeface="Oswald"/>
              </a:rPr>
              <a:t>Software used: MATLAB</a:t>
            </a:r>
            <a:endParaRPr sz="3100" u="sng">
              <a:latin typeface="Oswald"/>
              <a:ea typeface="Oswald"/>
              <a:cs typeface="Oswald"/>
              <a:sym typeface="Oswald"/>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300">
                <a:solidFill>
                  <a:schemeClr val="dk1"/>
                </a:solidFill>
              </a:rPr>
              <a:t>The proposed system is designed in real time mode to recognize 564564 gestures  using MATLAB</a:t>
            </a:r>
            <a:endParaRPr b="1" sz="1300">
              <a:solidFill>
                <a:schemeClr val="dk1"/>
              </a:solidFill>
            </a:endParaRPr>
          </a:p>
          <a:p>
            <a:pPr indent="0" lvl="0" marL="0" rtl="0" algn="just">
              <a:spcBef>
                <a:spcPts val="1200"/>
              </a:spcBef>
              <a:spcAft>
                <a:spcPts val="1200"/>
              </a:spcAft>
              <a:buClr>
                <a:schemeClr val="dk1"/>
              </a:buClr>
              <a:buSzPts val="1100"/>
              <a:buFont typeface="Arial"/>
              <a:buNone/>
            </a:pPr>
            <a:r>
              <a:rPr b="1" lang="en" sz="1300">
                <a:solidFill>
                  <a:schemeClr val="dk1"/>
                </a:solidFill>
              </a:rPr>
              <a:t>MATLAB is a high-level language and interactive environment for numerical computation, visualization, and programming. Using MATLAB, you can analyze data, develop algorithms, and create models and applications. The language, tools, and built-in math functions enable you to explore multiple approaches and reach a solution faster than with spreadsheets or traditional programming languages, such as C/C++ or Java.</a:t>
            </a:r>
            <a:endParaRPr b="1" sz="1300"/>
          </a:p>
        </p:txBody>
      </p:sp>
      <p:pic>
        <p:nvPicPr>
          <p:cNvPr id="83" name="Google Shape;83;p17"/>
          <p:cNvPicPr preferRelativeResize="0"/>
          <p:nvPr/>
        </p:nvPicPr>
        <p:blipFill>
          <a:blip r:embed="rId3">
            <a:alphaModFix/>
          </a:blip>
          <a:stretch>
            <a:fillRect/>
          </a:stretch>
        </p:blipFill>
        <p:spPr>
          <a:xfrm>
            <a:off x="548092" y="3137098"/>
            <a:ext cx="1446572" cy="1928805"/>
          </a:xfrm>
          <a:prstGeom prst="rect">
            <a:avLst/>
          </a:prstGeom>
          <a:noFill/>
          <a:ln>
            <a:noFill/>
          </a:ln>
        </p:spPr>
      </p:pic>
      <p:pic>
        <p:nvPicPr>
          <p:cNvPr id="84" name="Google Shape;84;p17"/>
          <p:cNvPicPr preferRelativeResize="0"/>
          <p:nvPr/>
        </p:nvPicPr>
        <p:blipFill>
          <a:blip r:embed="rId4">
            <a:alphaModFix/>
          </a:blip>
          <a:stretch>
            <a:fillRect/>
          </a:stretch>
        </p:blipFill>
        <p:spPr>
          <a:xfrm>
            <a:off x="2304225" y="3137100"/>
            <a:ext cx="1700823" cy="1928800"/>
          </a:xfrm>
          <a:prstGeom prst="rect">
            <a:avLst/>
          </a:prstGeom>
          <a:noFill/>
          <a:ln>
            <a:noFill/>
          </a:ln>
        </p:spPr>
      </p:pic>
      <p:pic>
        <p:nvPicPr>
          <p:cNvPr id="85" name="Google Shape;85;p17"/>
          <p:cNvPicPr preferRelativeResize="0"/>
          <p:nvPr/>
        </p:nvPicPr>
        <p:blipFill>
          <a:blip r:embed="rId5">
            <a:alphaModFix/>
          </a:blip>
          <a:stretch>
            <a:fillRect/>
          </a:stretch>
        </p:blipFill>
        <p:spPr>
          <a:xfrm>
            <a:off x="4133244" y="3092750"/>
            <a:ext cx="1779025" cy="2017500"/>
          </a:xfrm>
          <a:prstGeom prst="rect">
            <a:avLst/>
          </a:prstGeom>
          <a:noFill/>
          <a:ln>
            <a:noFill/>
          </a:ln>
        </p:spPr>
      </p:pic>
      <p:pic>
        <p:nvPicPr>
          <p:cNvPr id="86" name="Google Shape;86;p17"/>
          <p:cNvPicPr preferRelativeResize="0"/>
          <p:nvPr/>
        </p:nvPicPr>
        <p:blipFill>
          <a:blip r:embed="rId6">
            <a:alphaModFix/>
          </a:blip>
          <a:stretch>
            <a:fillRect/>
          </a:stretch>
        </p:blipFill>
        <p:spPr>
          <a:xfrm>
            <a:off x="5963150" y="3103600"/>
            <a:ext cx="2571707" cy="19288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B9C"/>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u="sng">
                <a:latin typeface="Oswald"/>
                <a:ea typeface="Oswald"/>
                <a:cs typeface="Oswald"/>
                <a:sym typeface="Oswald"/>
              </a:rPr>
              <a:t>Conclusion</a:t>
            </a:r>
            <a:endParaRPr sz="3200" u="sng">
              <a:latin typeface="Oswald"/>
              <a:ea typeface="Oswald"/>
              <a:cs typeface="Oswald"/>
              <a:sym typeface="Oswald"/>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300">
                <a:solidFill>
                  <a:schemeClr val="dk1"/>
                </a:solidFill>
              </a:rPr>
              <a:t>Ha</a:t>
            </a:r>
            <a:r>
              <a:rPr b="1" lang="en" sz="1300">
                <a:solidFill>
                  <a:schemeClr val="dk1"/>
                </a:solidFill>
              </a:rPr>
              <a:t>nd</a:t>
            </a:r>
            <a:r>
              <a:rPr b="1" lang="en" sz="1300">
                <a:solidFill>
                  <a:schemeClr val="dk1"/>
                </a:solidFill>
              </a:rPr>
              <a:t> gesture  recognition system for patients using image processing was successfully executed with good accuracy. The method gives output in text and speech format that helps to reduce the communication gap.</a:t>
            </a:r>
            <a:endParaRPr b="1" sz="1300">
              <a:solidFill>
                <a:schemeClr val="dk1"/>
              </a:solidFill>
            </a:endParaRPr>
          </a:p>
          <a:p>
            <a:pPr indent="0" lvl="0" marL="0" rtl="0" algn="just">
              <a:spcBef>
                <a:spcPts val="1200"/>
              </a:spcBef>
              <a:spcAft>
                <a:spcPts val="0"/>
              </a:spcAft>
              <a:buClr>
                <a:schemeClr val="dk1"/>
              </a:buClr>
              <a:buSzPts val="1100"/>
              <a:buFont typeface="Arial"/>
              <a:buNone/>
            </a:pPr>
            <a:r>
              <a:rPr b="1" lang="en" sz="1300">
                <a:solidFill>
                  <a:schemeClr val="dk1"/>
                </a:solidFill>
              </a:rPr>
              <a:t>On the whol</a:t>
            </a:r>
            <a:r>
              <a:rPr b="1" lang="en" sz="1300">
                <a:solidFill>
                  <a:schemeClr val="dk1"/>
                </a:solidFill>
              </a:rPr>
              <a:t>e</a:t>
            </a:r>
            <a:r>
              <a:rPr b="1" lang="en" sz="1300">
                <a:solidFill>
                  <a:schemeClr val="dk1"/>
                </a:solidFill>
              </a:rPr>
              <a:t>, the solution aims to provide aid to those in need thus ensuring social relevance. The user-friendly nature of the system ensures that people can use it without any difficulty and complexity. The application is cost efficient and eliminates the usage of expensive technology.The scope of the project is to enhance the recognition capability for various lightning conditions and achieving more accura</a:t>
            </a:r>
            <a:r>
              <a:rPr b="1" lang="en" sz="1300">
                <a:solidFill>
                  <a:schemeClr val="dk1"/>
                </a:solidFill>
              </a:rPr>
              <a:t>cy.</a:t>
            </a:r>
            <a:endParaRPr b="1" sz="1300">
              <a:solidFill>
                <a:schemeClr val="dk1"/>
              </a:solidFill>
            </a:endParaRPr>
          </a:p>
        </p:txBody>
      </p:sp>
      <p:pic>
        <p:nvPicPr>
          <p:cNvPr id="93" name="Google Shape;93;p18"/>
          <p:cNvPicPr preferRelativeResize="0"/>
          <p:nvPr/>
        </p:nvPicPr>
        <p:blipFill>
          <a:blip r:embed="rId3">
            <a:alphaModFix/>
          </a:blip>
          <a:stretch>
            <a:fillRect/>
          </a:stretch>
        </p:blipFill>
        <p:spPr>
          <a:xfrm>
            <a:off x="5270525" y="3270100"/>
            <a:ext cx="1514525" cy="1793900"/>
          </a:xfrm>
          <a:prstGeom prst="rect">
            <a:avLst/>
          </a:prstGeom>
          <a:noFill/>
          <a:ln>
            <a:noFill/>
          </a:ln>
        </p:spPr>
      </p:pic>
      <p:pic>
        <p:nvPicPr>
          <p:cNvPr id="94" name="Google Shape;94;p18"/>
          <p:cNvPicPr preferRelativeResize="0"/>
          <p:nvPr/>
        </p:nvPicPr>
        <p:blipFill rotWithShape="1">
          <a:blip r:embed="rId4">
            <a:alphaModFix/>
          </a:blip>
          <a:srcRect b="-9673" l="0" r="0" t="0"/>
          <a:stretch/>
        </p:blipFill>
        <p:spPr>
          <a:xfrm>
            <a:off x="2157525" y="3270100"/>
            <a:ext cx="1587400" cy="18734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2150850"/>
            <a:ext cx="8520600" cy="841800"/>
          </a:xfrm>
          <a:prstGeom prst="rect">
            <a:avLst/>
          </a:prstGeom>
          <a:solidFill>
            <a:srgbClr val="CFE2F3"/>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4300">
                <a:solidFill>
                  <a:srgbClr val="073763"/>
                </a:solidFill>
                <a:latin typeface="Georgia"/>
                <a:ea typeface="Georgia"/>
                <a:cs typeface="Georgia"/>
                <a:sym typeface="Georgia"/>
              </a:rPr>
              <a:t>Thank You</a:t>
            </a:r>
            <a:endParaRPr b="1" sz="4300">
              <a:solidFill>
                <a:srgbClr val="073763"/>
              </a:solidFill>
              <a:latin typeface="Georgia"/>
              <a:ea typeface="Georgia"/>
              <a:cs typeface="Georgia"/>
              <a:sym typeface="Georgia"/>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ppt_w</p:attrName>
                                        </p:attrNameLst>
                                      </p:cBhvr>
                                      <p:tavLst>
                                        <p:tav fmla="" tm="0">
                                          <p:val>
                                            <p:strVal val="0"/>
                                          </p:val>
                                        </p:tav>
                                        <p:tav fmla="" tm="100000">
                                          <p:val>
                                            <p:strVal val="#ppt_w"/>
                                          </p:val>
                                        </p:tav>
                                      </p:tavLst>
                                    </p:anim>
                                    <p:anim calcmode="lin" valueType="num">
                                      <p:cBhvr additive="base">
                                        <p:cTn dur="1000"/>
                                        <p:tgtEl>
                                          <p:spTgt spid="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