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355772-E5F9-48A9-9793-CDCD58886502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A5E3DFF-6D20-403B-A5DB-FEAC7FB11EDE}">
      <dgm:prSet phldrT="[Text]"/>
      <dgm:spPr/>
      <dgm:t>
        <a:bodyPr/>
        <a:lstStyle/>
        <a:p>
          <a:r>
            <a:rPr lang="en-US" dirty="0"/>
            <a:t>Understand and collect data</a:t>
          </a:r>
          <a:endParaRPr lang="en-IN" dirty="0"/>
        </a:p>
      </dgm:t>
    </dgm:pt>
    <dgm:pt modelId="{31C33EC0-6700-4113-A3FC-3C13BB1CD2B2}" type="parTrans" cxnId="{6583F5E3-12EA-43D1-A87B-55F1601FC28F}">
      <dgm:prSet/>
      <dgm:spPr/>
      <dgm:t>
        <a:bodyPr/>
        <a:lstStyle/>
        <a:p>
          <a:endParaRPr lang="en-IN"/>
        </a:p>
      </dgm:t>
    </dgm:pt>
    <dgm:pt modelId="{A7450C46-20FE-441A-83EF-EBBB53AAE74A}" type="sibTrans" cxnId="{6583F5E3-12EA-43D1-A87B-55F1601FC28F}">
      <dgm:prSet/>
      <dgm:spPr/>
      <dgm:t>
        <a:bodyPr/>
        <a:lstStyle/>
        <a:p>
          <a:endParaRPr lang="en-IN"/>
        </a:p>
      </dgm:t>
    </dgm:pt>
    <dgm:pt modelId="{0EDA4B8F-B595-4D94-8CFB-782DB5F43071}">
      <dgm:prSet phldrT="[Text]"/>
      <dgm:spPr/>
      <dgm:t>
        <a:bodyPr/>
        <a:lstStyle/>
        <a:p>
          <a:r>
            <a:rPr lang="en-US" dirty="0"/>
            <a:t>Clean and manipulate data</a:t>
          </a:r>
          <a:endParaRPr lang="en-IN" dirty="0"/>
        </a:p>
      </dgm:t>
    </dgm:pt>
    <dgm:pt modelId="{3295594D-7B22-4165-93CF-A3B39D8441FD}" type="parTrans" cxnId="{72499EDA-6843-4E04-9268-169079EE0B1D}">
      <dgm:prSet/>
      <dgm:spPr/>
      <dgm:t>
        <a:bodyPr/>
        <a:lstStyle/>
        <a:p>
          <a:endParaRPr lang="en-IN"/>
        </a:p>
      </dgm:t>
    </dgm:pt>
    <dgm:pt modelId="{26EC958D-5F7A-4171-A14E-A69052F9C3FD}" type="sibTrans" cxnId="{72499EDA-6843-4E04-9268-169079EE0B1D}">
      <dgm:prSet/>
      <dgm:spPr/>
      <dgm:t>
        <a:bodyPr/>
        <a:lstStyle/>
        <a:p>
          <a:endParaRPr lang="en-IN"/>
        </a:p>
      </dgm:t>
    </dgm:pt>
    <dgm:pt modelId="{37CBFBB6-DDD4-404C-B88A-68361D1FC8C9}">
      <dgm:prSet phldrT="[Text]"/>
      <dgm:spPr/>
      <dgm:t>
        <a:bodyPr/>
        <a:lstStyle/>
        <a:p>
          <a:r>
            <a:rPr lang="en-US" dirty="0"/>
            <a:t>Exploratory Data Analysis(EDA)</a:t>
          </a:r>
          <a:endParaRPr lang="en-IN" dirty="0"/>
        </a:p>
      </dgm:t>
    </dgm:pt>
    <dgm:pt modelId="{3051B82F-189B-44BE-8555-83B346DCA1F9}" type="parTrans" cxnId="{84FBFA59-9B87-46DF-90BE-B486BF4676AA}">
      <dgm:prSet/>
      <dgm:spPr/>
      <dgm:t>
        <a:bodyPr/>
        <a:lstStyle/>
        <a:p>
          <a:endParaRPr lang="en-IN"/>
        </a:p>
      </dgm:t>
    </dgm:pt>
    <dgm:pt modelId="{CAEA7312-0A70-4089-A178-2973AC74A268}" type="sibTrans" cxnId="{84FBFA59-9B87-46DF-90BE-B486BF4676AA}">
      <dgm:prSet/>
      <dgm:spPr/>
      <dgm:t>
        <a:bodyPr/>
        <a:lstStyle/>
        <a:p>
          <a:endParaRPr lang="en-IN"/>
        </a:p>
      </dgm:t>
    </dgm:pt>
    <dgm:pt modelId="{60E79FAE-95C1-4A60-8392-4D572964474A}" type="pres">
      <dgm:prSet presAssocID="{54355772-E5F9-48A9-9793-CDCD58886502}" presName="Name0" presStyleCnt="0">
        <dgm:presLayoutVars>
          <dgm:dir/>
          <dgm:resizeHandles val="exact"/>
        </dgm:presLayoutVars>
      </dgm:prSet>
      <dgm:spPr/>
    </dgm:pt>
    <dgm:pt modelId="{E75F1B3E-8703-4ACD-B62F-57C4968F2BF2}" type="pres">
      <dgm:prSet presAssocID="{EA5E3DFF-6D20-403B-A5DB-FEAC7FB11EDE}" presName="node" presStyleLbl="node1" presStyleIdx="0" presStyleCnt="3">
        <dgm:presLayoutVars>
          <dgm:bulletEnabled val="1"/>
        </dgm:presLayoutVars>
      </dgm:prSet>
      <dgm:spPr/>
    </dgm:pt>
    <dgm:pt modelId="{E614BD4A-EC2C-45F3-BB6D-A9A3E08DA31F}" type="pres">
      <dgm:prSet presAssocID="{A7450C46-20FE-441A-83EF-EBBB53AAE74A}" presName="sibTrans" presStyleCnt="0"/>
      <dgm:spPr/>
    </dgm:pt>
    <dgm:pt modelId="{C82FFE4C-8142-4CFD-9889-7E89E0F8192F}" type="pres">
      <dgm:prSet presAssocID="{0EDA4B8F-B595-4D94-8CFB-782DB5F43071}" presName="node" presStyleLbl="node1" presStyleIdx="1" presStyleCnt="3">
        <dgm:presLayoutVars>
          <dgm:bulletEnabled val="1"/>
        </dgm:presLayoutVars>
      </dgm:prSet>
      <dgm:spPr/>
    </dgm:pt>
    <dgm:pt modelId="{062BE92F-A12C-4D4D-A020-D04A7D67667E}" type="pres">
      <dgm:prSet presAssocID="{26EC958D-5F7A-4171-A14E-A69052F9C3FD}" presName="sibTrans" presStyleCnt="0"/>
      <dgm:spPr/>
    </dgm:pt>
    <dgm:pt modelId="{BB1F2584-7FF7-4081-824B-BEFF77A4D53E}" type="pres">
      <dgm:prSet presAssocID="{37CBFBB6-DDD4-404C-B88A-68361D1FC8C9}" presName="node" presStyleLbl="node1" presStyleIdx="2" presStyleCnt="3">
        <dgm:presLayoutVars>
          <dgm:bulletEnabled val="1"/>
        </dgm:presLayoutVars>
      </dgm:prSet>
      <dgm:spPr/>
    </dgm:pt>
  </dgm:ptLst>
  <dgm:cxnLst>
    <dgm:cxn modelId="{D1810F26-A361-4DF0-98C7-12017EEE9108}" type="presOf" srcId="{EA5E3DFF-6D20-403B-A5DB-FEAC7FB11EDE}" destId="{E75F1B3E-8703-4ACD-B62F-57C4968F2BF2}" srcOrd="0" destOrd="0" presId="urn:microsoft.com/office/officeart/2005/8/layout/hList6"/>
    <dgm:cxn modelId="{8AD9394D-BDF0-4F08-ABC9-E31C478502EE}" type="presOf" srcId="{0EDA4B8F-B595-4D94-8CFB-782DB5F43071}" destId="{C82FFE4C-8142-4CFD-9889-7E89E0F8192F}" srcOrd="0" destOrd="0" presId="urn:microsoft.com/office/officeart/2005/8/layout/hList6"/>
    <dgm:cxn modelId="{6B58F350-7105-46FB-A283-C445C4713310}" type="presOf" srcId="{37CBFBB6-DDD4-404C-B88A-68361D1FC8C9}" destId="{BB1F2584-7FF7-4081-824B-BEFF77A4D53E}" srcOrd="0" destOrd="0" presId="urn:microsoft.com/office/officeart/2005/8/layout/hList6"/>
    <dgm:cxn modelId="{84FBFA59-9B87-46DF-90BE-B486BF4676AA}" srcId="{54355772-E5F9-48A9-9793-CDCD58886502}" destId="{37CBFBB6-DDD4-404C-B88A-68361D1FC8C9}" srcOrd="2" destOrd="0" parTransId="{3051B82F-189B-44BE-8555-83B346DCA1F9}" sibTransId="{CAEA7312-0A70-4089-A178-2973AC74A268}"/>
    <dgm:cxn modelId="{FDD38797-A573-4CE3-A15A-9654DF1C4ADC}" type="presOf" srcId="{54355772-E5F9-48A9-9793-CDCD58886502}" destId="{60E79FAE-95C1-4A60-8392-4D572964474A}" srcOrd="0" destOrd="0" presId="urn:microsoft.com/office/officeart/2005/8/layout/hList6"/>
    <dgm:cxn modelId="{72499EDA-6843-4E04-9268-169079EE0B1D}" srcId="{54355772-E5F9-48A9-9793-CDCD58886502}" destId="{0EDA4B8F-B595-4D94-8CFB-782DB5F43071}" srcOrd="1" destOrd="0" parTransId="{3295594D-7B22-4165-93CF-A3B39D8441FD}" sibTransId="{26EC958D-5F7A-4171-A14E-A69052F9C3FD}"/>
    <dgm:cxn modelId="{6583F5E3-12EA-43D1-A87B-55F1601FC28F}" srcId="{54355772-E5F9-48A9-9793-CDCD58886502}" destId="{EA5E3DFF-6D20-403B-A5DB-FEAC7FB11EDE}" srcOrd="0" destOrd="0" parTransId="{31C33EC0-6700-4113-A3FC-3C13BB1CD2B2}" sibTransId="{A7450C46-20FE-441A-83EF-EBBB53AAE74A}"/>
    <dgm:cxn modelId="{933B96C1-ADCE-4C5D-B190-240FD25CB934}" type="presParOf" srcId="{60E79FAE-95C1-4A60-8392-4D572964474A}" destId="{E75F1B3E-8703-4ACD-B62F-57C4968F2BF2}" srcOrd="0" destOrd="0" presId="urn:microsoft.com/office/officeart/2005/8/layout/hList6"/>
    <dgm:cxn modelId="{787CCDD3-EEA5-4357-A1B4-0C5148CB5247}" type="presParOf" srcId="{60E79FAE-95C1-4A60-8392-4D572964474A}" destId="{E614BD4A-EC2C-45F3-BB6D-A9A3E08DA31F}" srcOrd="1" destOrd="0" presId="urn:microsoft.com/office/officeart/2005/8/layout/hList6"/>
    <dgm:cxn modelId="{7FBF6BD1-ED6A-4323-B97A-2B035A8E28A3}" type="presParOf" srcId="{60E79FAE-95C1-4A60-8392-4D572964474A}" destId="{C82FFE4C-8142-4CFD-9889-7E89E0F8192F}" srcOrd="2" destOrd="0" presId="urn:microsoft.com/office/officeart/2005/8/layout/hList6"/>
    <dgm:cxn modelId="{7EBCB08D-B75A-4CAC-956C-99555D1032B1}" type="presParOf" srcId="{60E79FAE-95C1-4A60-8392-4D572964474A}" destId="{062BE92F-A12C-4D4D-A020-D04A7D67667E}" srcOrd="3" destOrd="0" presId="urn:microsoft.com/office/officeart/2005/8/layout/hList6"/>
    <dgm:cxn modelId="{0A257325-41CE-4B7B-899C-0F4AAD6112CF}" type="presParOf" srcId="{60E79FAE-95C1-4A60-8392-4D572964474A}" destId="{BB1F2584-7FF7-4081-824B-BEFF77A4D53E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F1B3E-8703-4ACD-B62F-57C4968F2BF2}">
      <dsp:nvSpPr>
        <dsp:cNvPr id="0" name=""/>
        <dsp:cNvSpPr/>
      </dsp:nvSpPr>
      <dsp:spPr>
        <a:xfrm rot="16200000">
          <a:off x="-676953" y="678045"/>
          <a:ext cx="4195762" cy="283967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0" tIns="0" rIns="182438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Understand and collect data</a:t>
          </a:r>
          <a:endParaRPr lang="en-IN" sz="2900" kern="1200" dirty="0"/>
        </a:p>
      </dsp:txBody>
      <dsp:txXfrm rot="5400000">
        <a:off x="1093" y="839151"/>
        <a:ext cx="2839671" cy="2517458"/>
      </dsp:txXfrm>
    </dsp:sp>
    <dsp:sp modelId="{C82FFE4C-8142-4CFD-9889-7E89E0F8192F}">
      <dsp:nvSpPr>
        <dsp:cNvPr id="0" name=""/>
        <dsp:cNvSpPr/>
      </dsp:nvSpPr>
      <dsp:spPr>
        <a:xfrm rot="16200000">
          <a:off x="2375693" y="678045"/>
          <a:ext cx="4195762" cy="283967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0" tIns="0" rIns="182438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Clean and manipulate data</a:t>
          </a:r>
          <a:endParaRPr lang="en-IN" sz="2900" kern="1200" dirty="0"/>
        </a:p>
      </dsp:txBody>
      <dsp:txXfrm rot="5400000">
        <a:off x="3053739" y="839151"/>
        <a:ext cx="2839671" cy="2517458"/>
      </dsp:txXfrm>
    </dsp:sp>
    <dsp:sp modelId="{BB1F2584-7FF7-4081-824B-BEFF77A4D53E}">
      <dsp:nvSpPr>
        <dsp:cNvPr id="0" name=""/>
        <dsp:cNvSpPr/>
      </dsp:nvSpPr>
      <dsp:spPr>
        <a:xfrm rot="16200000">
          <a:off x="5428341" y="678045"/>
          <a:ext cx="4195762" cy="283967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0" tIns="0" rIns="182438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Exploratory Data Analysis(EDA)</a:t>
          </a:r>
          <a:endParaRPr lang="en-IN" sz="2900" kern="1200" dirty="0"/>
        </a:p>
      </dsp:txBody>
      <dsp:txXfrm rot="5400000">
        <a:off x="6106387" y="839151"/>
        <a:ext cx="2839671" cy="25174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2EDC-1BA4-4A88-98F9-F3E296B2FF43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CEA7-21D5-4460-AC36-4D2F23987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20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2EDC-1BA4-4A88-98F9-F3E296B2FF43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CEA7-21D5-4460-AC36-4D2F23987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52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2EDC-1BA4-4A88-98F9-F3E296B2FF43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CEA7-21D5-4460-AC36-4D2F23987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57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2EDC-1BA4-4A88-98F9-F3E296B2FF43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CEA7-21D5-4460-AC36-4D2F23987FC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4981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2EDC-1BA4-4A88-98F9-F3E296B2FF43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CEA7-21D5-4460-AC36-4D2F23987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164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2EDC-1BA4-4A88-98F9-F3E296B2FF43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CEA7-21D5-4460-AC36-4D2F23987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592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2EDC-1BA4-4A88-98F9-F3E296B2FF43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CEA7-21D5-4460-AC36-4D2F23987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43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2EDC-1BA4-4A88-98F9-F3E296B2FF43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CEA7-21D5-4460-AC36-4D2F23987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647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2EDC-1BA4-4A88-98F9-F3E296B2FF43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CEA7-21D5-4460-AC36-4D2F23987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41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2EDC-1BA4-4A88-98F9-F3E296B2FF43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CEA7-21D5-4460-AC36-4D2F23987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43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2EDC-1BA4-4A88-98F9-F3E296B2FF43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CEA7-21D5-4460-AC36-4D2F23987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75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2EDC-1BA4-4A88-98F9-F3E296B2FF43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CEA7-21D5-4460-AC36-4D2F23987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954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2EDC-1BA4-4A88-98F9-F3E296B2FF43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CEA7-21D5-4460-AC36-4D2F23987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6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2EDC-1BA4-4A88-98F9-F3E296B2FF43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CEA7-21D5-4460-AC36-4D2F23987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75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2EDC-1BA4-4A88-98F9-F3E296B2FF43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CEA7-21D5-4460-AC36-4D2F23987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15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2EDC-1BA4-4A88-98F9-F3E296B2FF43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CEA7-21D5-4460-AC36-4D2F23987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6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2EDC-1BA4-4A88-98F9-F3E296B2FF43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CEA7-21D5-4460-AC36-4D2F23987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11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3B82EDC-1BA4-4A88-98F9-F3E296B2FF43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1CEA7-21D5-4460-AC36-4D2F23987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497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E4AA-F5AD-B17B-357D-CC20B6AC7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7335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Capstone Project  </a:t>
            </a:r>
            <a:endParaRPr lang="en-IN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F5F63-F623-0073-AA42-FF888D80A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22793"/>
            <a:ext cx="9144000" cy="3627872"/>
          </a:xfrm>
        </p:spPr>
        <p:txBody>
          <a:bodyPr>
            <a:normAutofit fontScale="85000" lnSpcReduction="20000"/>
          </a:bodyPr>
          <a:lstStyle/>
          <a:p>
            <a:r>
              <a:rPr lang="en-US" sz="4000" b="1" dirty="0"/>
              <a:t>         </a:t>
            </a:r>
            <a:r>
              <a:rPr lang="en-US" sz="5200" b="1" dirty="0">
                <a:latin typeface="Algerian" panose="04020705040A02060702" pitchFamily="82" charset="0"/>
                <a:cs typeface="Arial" panose="020B0604020202020204" pitchFamily="34" charset="0"/>
              </a:rPr>
              <a:t>EDA on Hotel Booking </a:t>
            </a:r>
          </a:p>
          <a:p>
            <a:r>
              <a:rPr lang="en-US" sz="5200" b="1" dirty="0">
                <a:latin typeface="Algerian" panose="04020705040A02060702" pitchFamily="82" charset="0"/>
              </a:rPr>
              <a:t>                     Analysis</a:t>
            </a:r>
          </a:p>
          <a:p>
            <a:endParaRPr lang="en-US" sz="4000" b="1" dirty="0"/>
          </a:p>
          <a:p>
            <a:endParaRPr lang="en-US" sz="4000" b="1" dirty="0"/>
          </a:p>
          <a:p>
            <a:endParaRPr lang="en-US" sz="4000" b="1" dirty="0"/>
          </a:p>
          <a:p>
            <a:r>
              <a:rPr lang="en-IN" sz="4000" b="1" dirty="0"/>
              <a:t>                                         by-Gaurav rana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8E3CDE-3042-840F-3AC2-012175BF8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731" y="3991756"/>
            <a:ext cx="1816765" cy="181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47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2216-085F-DD16-B70C-D46034C3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Data visualization/EDA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9DBEC5-86B9-3491-9749-8520F4FCA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hotel generates more revenue as compared to resort hotel.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city hotel is more than resort hotel.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average daily rate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lead time of resort hotel is slightly more than the city hotel.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8E21AD-E111-3ACD-39D9-D0B6EFB11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408" y="1421791"/>
            <a:ext cx="3278245" cy="21704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9C4CBA-F98A-2D80-ED1F-1336634AC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749" y="1421791"/>
            <a:ext cx="3278245" cy="21704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D55D450-67C4-34D4-8B94-5DA099A07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203" y="1421792"/>
            <a:ext cx="3101685" cy="217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69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CF4A5B-ECDE-6C0F-5ADE-57FB03C77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5688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6CBE85-7FE5-E718-B72F-AB03FD0E0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905070"/>
            <a:ext cx="8946541" cy="5343330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hotel is most preferred as compared to the resort hotel.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number 9 has done the maximum number of bookings.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maximum number of bookings cancelled were done by the Portuguese people.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Repeated guests are very less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3.86% only.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7AE15E-EEDE-73BA-C087-ABDA3138C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3" y="1337057"/>
            <a:ext cx="2694516" cy="20919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9A0E69-D627-1BA1-88B7-FD22DC63B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113" y="1337057"/>
            <a:ext cx="2359283" cy="20919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EA52B7-F410-FF3E-CDE5-C8541E4C48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066" y="1337056"/>
            <a:ext cx="2538452" cy="20919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1DE3B9-DD1C-DAF1-B3AC-5CC8C2DF8D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97" y="1337055"/>
            <a:ext cx="2284939" cy="209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325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E9DC-DC77-24A4-7CF5-88244B46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5688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9478-F129-3104-7284-61AFA14B6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587" y="1129004"/>
            <a:ext cx="10823510" cy="5399313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</a:rPr>
              <a:t>Conclusion: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 cancellation is only 27.5%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maximum number of bookings is done by the city hotel and maximum number of cancellations is also done by city hotel.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customers booking the hotels are maximum from the country Portugal.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112811-46CA-E3B1-8EE8-A8CF3CB8B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98" y="1129004"/>
            <a:ext cx="3032083" cy="2541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7EECE1-1ABB-7C34-02FD-0693721EC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077" y="1129004"/>
            <a:ext cx="3439552" cy="25418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5C143F-7C28-6D30-E87A-542EC73D8E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025" y="1129004"/>
            <a:ext cx="4686377" cy="249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07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DF5A5-9147-34FD-2592-2458B978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23774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AF6D1-0D7D-821C-EBDD-48A38028A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774442"/>
            <a:ext cx="9404722" cy="5473958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number of bookings is done in 8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(August) month and the maximum number of cancellations is done in 3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(March) month.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number of bookings is done in 2016 by city hotel and resort hotel also have max. number of bookings in 2016.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87833E-AC0F-23CE-A701-EB132212B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21" y="1092136"/>
            <a:ext cx="3260649" cy="2220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6E5357-22AC-8C1A-9FF9-001ED1DA4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827" y="1092136"/>
            <a:ext cx="3711251" cy="222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93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6D333-B561-3010-A1AD-71A4DF06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5688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0963E-BC41-75CE-660E-DBDEA289C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886408"/>
            <a:ext cx="10401334" cy="5728996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</a:rPr>
              <a:t>Conclusion: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number of booking is done through no deposit type where guest don’t have to pay any amount during booking.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bookings were done through TA/TO distribution channel followed by Direct channel.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market segment Online TA has done the maximum number of bookings.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BB(bed and breakfast) is the most preferred meal by the guests.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D0B76-5A7D-ACFE-3396-3745D3CE2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43" y="1199824"/>
            <a:ext cx="2959818" cy="2598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240AB3-1537-9F29-86FF-26E79741A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810" y="1199824"/>
            <a:ext cx="2959818" cy="2598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4BC3CA-E38F-F930-FA77-FC891617E4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767" y="1199824"/>
            <a:ext cx="2801508" cy="26462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F2DE9D-28DC-70EF-403A-1C0B1A6244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413" y="1223605"/>
            <a:ext cx="2743869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33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7371-61FB-FA2D-9F7C-83780C59E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5688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89486-5D52-8404-DCA6-BC38263FB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877078"/>
            <a:ext cx="9404722" cy="5371321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</a:rPr>
              <a:t>Conclusion: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less when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total_days_stay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type of room chart it can be seen that the most preferred room is A type.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D7AA5-43A7-DD8D-4967-2561215A9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32" y="1167878"/>
            <a:ext cx="5235394" cy="2261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90FD8C-D748-B03C-AF35-54A990E9F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041" y="1167878"/>
            <a:ext cx="5265876" cy="226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61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9A10-FBFA-EF04-E838-F37CCA51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5688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0D8A3-E69E-9181-266A-8BA57CAE8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755780"/>
            <a:ext cx="8946541" cy="5492619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</a:rPr>
              <a:t>Conclusion: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heatmap it can be seen that revenue is positively corelated with stays in week nights and stays in weekend nights.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image is of pair plot  which allows us to plot pairwise relationships between variables within a dataset.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AF95E-5C9A-3C10-E77B-7EB19AC2F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36" y="655079"/>
            <a:ext cx="4541709" cy="34877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60CA1C-F6C8-00AD-C683-7A294A7AA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655079"/>
            <a:ext cx="5262466" cy="348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17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46F80D-BF2D-BF3C-BE00-DAA31EB99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86747"/>
            <a:ext cx="8825658" cy="3329581"/>
          </a:xfrm>
        </p:spPr>
        <p:txBody>
          <a:bodyPr/>
          <a:lstStyle/>
          <a:p>
            <a:r>
              <a:rPr lang="en-US" dirty="0"/>
              <a:t>       </a:t>
            </a:r>
            <a:r>
              <a:rPr lang="en-US" dirty="0">
                <a:latin typeface="Algerian" panose="04020705040A02060702" pitchFamily="82" charset="0"/>
              </a:rPr>
              <a:t>Thank you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23720-8EEC-4DB1-3695-B44F65B46C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5400" dirty="0"/>
              <a:t>                                                         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88885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20EF-8F16-76CA-293D-125EC68E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13379-EDAE-235B-033C-3B1BF6669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project summary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Understand and collect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Clean and manipulate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visualization/EDA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086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98785-06D9-4E11-738B-6B4D0D2A4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Project 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964F7-8892-3300-2425-CA5D086BB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been provided a hotel booking dataset and we have to observe ,make changes in the data which means we have to remove null and duplicate values from our dataset.</a:t>
            </a:r>
          </a:p>
          <a:p>
            <a:r>
              <a:rPr lang="en-US" dirty="0"/>
              <a:t>Removing those values is an important part to get the proper or correct result.</a:t>
            </a:r>
          </a:p>
          <a:p>
            <a:r>
              <a:rPr lang="en-US" dirty="0"/>
              <a:t>We have to perform EDA </a:t>
            </a:r>
            <a:r>
              <a:rPr lang="en-US" dirty="0" err="1"/>
              <a:t>i.e</a:t>
            </a:r>
            <a:r>
              <a:rPr lang="en-US" dirty="0"/>
              <a:t>  Exploratory Data Analysis which means to look at the data before making any assumptions.</a:t>
            </a:r>
          </a:p>
          <a:p>
            <a:r>
              <a:rPr lang="en-US" dirty="0"/>
              <a:t>EDA also helps to find errors, identify patterns within our dataset.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45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C812-E86E-90D9-6E3E-DCEB1F117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E9AED-EE36-94BC-5928-F843035D0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7405" marR="119380" lvl="1" indent="-342900">
              <a:lnSpc>
                <a:spcPct val="114999"/>
              </a:lnSpc>
              <a:buClr>
                <a:schemeClr val="tx1"/>
              </a:buClr>
              <a:buSzPct val="77777"/>
              <a:buFont typeface="Wingdings" panose="05000000000000000000" pitchFamily="2" charset="2"/>
              <a:buChar char="Ø"/>
              <a:tabLst>
                <a:tab pos="802640" algn="l"/>
                <a:tab pos="803275" algn="l"/>
              </a:tabLst>
            </a:pPr>
            <a:r>
              <a:rPr lang="en-US" sz="2000" dirty="0">
                <a:latin typeface="Times New Roman"/>
                <a:cs typeface="Microsoft Sans Serif"/>
              </a:rPr>
              <a:t>For</a:t>
            </a:r>
            <a:r>
              <a:rPr lang="en-US" sz="2000" spc="10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this</a:t>
            </a:r>
            <a:r>
              <a:rPr lang="en-US" sz="2000" spc="25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project</a:t>
            </a:r>
            <a:r>
              <a:rPr lang="en-US" sz="2000" spc="15" dirty="0">
                <a:latin typeface="Times New Roman"/>
                <a:cs typeface="Microsoft Sans Serif"/>
              </a:rPr>
              <a:t> </a:t>
            </a:r>
            <a:r>
              <a:rPr lang="en-US" sz="2000" dirty="0">
                <a:latin typeface="Times New Roman"/>
                <a:cs typeface="Microsoft Sans Serif"/>
              </a:rPr>
              <a:t>we</a:t>
            </a:r>
            <a:r>
              <a:rPr lang="en-US" sz="2000" spc="15" dirty="0">
                <a:latin typeface="Times New Roman"/>
                <a:cs typeface="Microsoft Sans Serif"/>
              </a:rPr>
              <a:t> </a:t>
            </a:r>
            <a:r>
              <a:rPr lang="en-US" sz="2000" spc="-10" dirty="0">
                <a:latin typeface="Times New Roman"/>
                <a:cs typeface="Microsoft Sans Serif"/>
              </a:rPr>
              <a:t>will</a:t>
            </a:r>
            <a:r>
              <a:rPr lang="en-US" sz="2000" spc="20" dirty="0">
                <a:latin typeface="Times New Roman"/>
                <a:cs typeface="Microsoft Sans Serif"/>
              </a:rPr>
              <a:t> </a:t>
            </a:r>
            <a:r>
              <a:rPr lang="en-US" sz="2000" dirty="0">
                <a:latin typeface="Times New Roman"/>
                <a:cs typeface="Microsoft Sans Serif"/>
              </a:rPr>
              <a:t>be</a:t>
            </a:r>
            <a:r>
              <a:rPr lang="en-US" sz="2000" spc="20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analyzing</a:t>
            </a:r>
            <a:r>
              <a:rPr lang="en-US" sz="2000" spc="10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Hotel</a:t>
            </a:r>
            <a:r>
              <a:rPr lang="en-US" sz="2000" spc="15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Booking</a:t>
            </a:r>
            <a:r>
              <a:rPr lang="en-US" sz="2000" spc="10" dirty="0">
                <a:latin typeface="Times New Roman"/>
                <a:cs typeface="Microsoft Sans Serif"/>
              </a:rPr>
              <a:t> </a:t>
            </a:r>
            <a:r>
              <a:rPr lang="en-US" sz="2000" dirty="0">
                <a:latin typeface="Times New Roman"/>
                <a:cs typeface="Microsoft Sans Serif"/>
              </a:rPr>
              <a:t>data.</a:t>
            </a:r>
            <a:r>
              <a:rPr lang="en-US" sz="2000" spc="20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This</a:t>
            </a:r>
            <a:r>
              <a:rPr lang="en-US" sz="2000" spc="25" dirty="0">
                <a:latin typeface="Times New Roman"/>
                <a:cs typeface="Microsoft Sans Serif"/>
              </a:rPr>
              <a:t> </a:t>
            </a:r>
            <a:r>
              <a:rPr lang="en-US" sz="2000" dirty="0">
                <a:latin typeface="Times New Roman"/>
                <a:cs typeface="Microsoft Sans Serif"/>
              </a:rPr>
              <a:t>data </a:t>
            </a:r>
            <a:r>
              <a:rPr lang="en-US" sz="2000" spc="5" dirty="0">
                <a:latin typeface="Times New Roman"/>
                <a:cs typeface="Microsoft Sans Serif"/>
              </a:rPr>
              <a:t> </a:t>
            </a:r>
            <a:r>
              <a:rPr lang="en-US" sz="2000" dirty="0">
                <a:latin typeface="Times New Roman"/>
                <a:cs typeface="Microsoft Sans Serif"/>
              </a:rPr>
              <a:t>set</a:t>
            </a:r>
            <a:r>
              <a:rPr lang="en-US" sz="2000" spc="10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contains</a:t>
            </a:r>
            <a:r>
              <a:rPr lang="en-US" sz="2000" spc="25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booking</a:t>
            </a:r>
            <a:r>
              <a:rPr lang="en-US" sz="2000" spc="25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information</a:t>
            </a:r>
            <a:r>
              <a:rPr lang="en-US" sz="2000" spc="10" dirty="0">
                <a:latin typeface="Times New Roman"/>
                <a:cs typeface="Microsoft Sans Serif"/>
              </a:rPr>
              <a:t> </a:t>
            </a:r>
            <a:r>
              <a:rPr lang="en-US" sz="2000" dirty="0">
                <a:latin typeface="Times New Roman"/>
                <a:cs typeface="Microsoft Sans Serif"/>
              </a:rPr>
              <a:t>for</a:t>
            </a:r>
            <a:r>
              <a:rPr lang="en-US" sz="2000" spc="25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a</a:t>
            </a:r>
            <a:r>
              <a:rPr lang="en-US" sz="2000" spc="25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city</a:t>
            </a:r>
            <a:r>
              <a:rPr lang="en-US" sz="2000" spc="20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hotel</a:t>
            </a:r>
            <a:r>
              <a:rPr lang="en-US" sz="2000" spc="25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and</a:t>
            </a:r>
            <a:r>
              <a:rPr lang="en-US" sz="2000" spc="25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a</a:t>
            </a:r>
            <a:r>
              <a:rPr lang="en-US" sz="2000" spc="20" dirty="0">
                <a:latin typeface="Times New Roman"/>
                <a:cs typeface="Microsoft Sans Serif"/>
              </a:rPr>
              <a:t> </a:t>
            </a:r>
            <a:r>
              <a:rPr lang="en-US" sz="2000" dirty="0">
                <a:latin typeface="Times New Roman"/>
                <a:cs typeface="Microsoft Sans Serif"/>
              </a:rPr>
              <a:t>resort</a:t>
            </a:r>
            <a:r>
              <a:rPr lang="en-US" sz="2000" spc="20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hotel, </a:t>
            </a:r>
            <a:r>
              <a:rPr lang="en-US" sz="2000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and</a:t>
            </a:r>
            <a:r>
              <a:rPr lang="en-US" sz="2000" spc="10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includes</a:t>
            </a:r>
            <a:r>
              <a:rPr lang="en-US" sz="2000" spc="25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information</a:t>
            </a:r>
            <a:r>
              <a:rPr lang="en-US" sz="2000" spc="10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such</a:t>
            </a:r>
            <a:r>
              <a:rPr lang="en-US" sz="2000" spc="25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as</a:t>
            </a:r>
            <a:r>
              <a:rPr lang="en-US" sz="2000" spc="25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when</a:t>
            </a:r>
            <a:r>
              <a:rPr lang="en-US" sz="2000" spc="25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the</a:t>
            </a:r>
            <a:r>
              <a:rPr lang="en-US" sz="2000" spc="25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booking</a:t>
            </a:r>
            <a:r>
              <a:rPr lang="en-US" sz="2000" spc="10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was</a:t>
            </a:r>
            <a:r>
              <a:rPr lang="en-US" sz="2000" spc="20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made, </a:t>
            </a:r>
            <a:r>
              <a:rPr lang="en-US" sz="2000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length</a:t>
            </a:r>
            <a:r>
              <a:rPr lang="en-US" sz="2000" spc="10" dirty="0">
                <a:latin typeface="Times New Roman"/>
                <a:cs typeface="Microsoft Sans Serif"/>
              </a:rPr>
              <a:t> </a:t>
            </a:r>
            <a:r>
              <a:rPr lang="en-US" sz="2000" dirty="0">
                <a:latin typeface="Times New Roman"/>
                <a:cs typeface="Microsoft Sans Serif"/>
              </a:rPr>
              <a:t>of</a:t>
            </a:r>
            <a:r>
              <a:rPr lang="en-US" sz="2000" spc="30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stay,</a:t>
            </a:r>
            <a:r>
              <a:rPr lang="en-US" sz="2000" spc="30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the</a:t>
            </a:r>
            <a:r>
              <a:rPr lang="en-US" sz="2000" spc="25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number</a:t>
            </a:r>
            <a:r>
              <a:rPr lang="en-US" sz="2000" spc="25" dirty="0">
                <a:latin typeface="Times New Roman"/>
                <a:cs typeface="Microsoft Sans Serif"/>
              </a:rPr>
              <a:t> </a:t>
            </a:r>
            <a:r>
              <a:rPr lang="en-US" sz="2000" dirty="0">
                <a:latin typeface="Times New Roman"/>
                <a:cs typeface="Microsoft Sans Serif"/>
              </a:rPr>
              <a:t>of</a:t>
            </a:r>
            <a:r>
              <a:rPr lang="en-US" sz="2000" spc="30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adults,</a:t>
            </a:r>
            <a:r>
              <a:rPr lang="en-US" sz="2000" spc="30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children,</a:t>
            </a:r>
            <a:r>
              <a:rPr lang="en-US" sz="2000" spc="15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and/or</a:t>
            </a:r>
            <a:r>
              <a:rPr lang="en-US" sz="2000" spc="25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babies and many more.</a:t>
            </a:r>
          </a:p>
          <a:p>
            <a:pPr marL="827405" marR="119380" lvl="1" indent="-342900">
              <a:lnSpc>
                <a:spcPct val="114999"/>
              </a:lnSpc>
              <a:buClr>
                <a:schemeClr val="tx1"/>
              </a:buClr>
              <a:buSzPct val="77777"/>
              <a:buFont typeface="Wingdings" panose="05000000000000000000" pitchFamily="2" charset="2"/>
              <a:buChar char="Ø"/>
              <a:tabLst>
                <a:tab pos="802640" algn="l"/>
                <a:tab pos="803275" algn="l"/>
              </a:tabLst>
            </a:pPr>
            <a:r>
              <a:rPr lang="en-US" sz="2000" dirty="0">
                <a:latin typeface="Times New Roman"/>
                <a:cs typeface="Microsoft Sans Serif"/>
              </a:rPr>
              <a:t>The</a:t>
            </a:r>
            <a:r>
              <a:rPr lang="en-US" sz="2000" spc="25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main</a:t>
            </a:r>
            <a:r>
              <a:rPr lang="en-US" sz="2000" spc="30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objective</a:t>
            </a:r>
            <a:r>
              <a:rPr lang="en-US" sz="2000" spc="25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behind</a:t>
            </a:r>
            <a:r>
              <a:rPr lang="en-US" sz="2000" spc="20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this</a:t>
            </a:r>
            <a:r>
              <a:rPr lang="en-US" sz="2000" spc="30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project</a:t>
            </a:r>
            <a:r>
              <a:rPr lang="en-US" sz="2000" spc="35" dirty="0">
                <a:latin typeface="Times New Roman"/>
                <a:cs typeface="Microsoft Sans Serif"/>
              </a:rPr>
              <a:t> </a:t>
            </a:r>
            <a:r>
              <a:rPr lang="en-US" sz="2000" spc="-10" dirty="0">
                <a:latin typeface="Times New Roman"/>
                <a:cs typeface="Microsoft Sans Serif"/>
              </a:rPr>
              <a:t>is</a:t>
            </a:r>
            <a:r>
              <a:rPr lang="en-US" sz="2000" spc="35" dirty="0">
                <a:latin typeface="Times New Roman"/>
                <a:cs typeface="Microsoft Sans Serif"/>
              </a:rPr>
              <a:t> </a:t>
            </a:r>
            <a:r>
              <a:rPr lang="en-US" sz="2000" dirty="0">
                <a:latin typeface="Times New Roman"/>
                <a:cs typeface="Microsoft Sans Serif"/>
              </a:rPr>
              <a:t>to </a:t>
            </a:r>
            <a:r>
              <a:rPr lang="en-US" sz="2000" spc="-5" dirty="0">
                <a:latin typeface="Times New Roman"/>
                <a:cs typeface="Microsoft Sans Serif"/>
              </a:rPr>
              <a:t>explore</a:t>
            </a:r>
            <a:r>
              <a:rPr lang="en-US" sz="2000" spc="5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and</a:t>
            </a:r>
            <a:r>
              <a:rPr lang="en-US" sz="2000" spc="15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analyze</a:t>
            </a:r>
            <a:r>
              <a:rPr lang="en-US" sz="2000" spc="10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data </a:t>
            </a:r>
            <a:r>
              <a:rPr lang="en-US" sz="2000" dirty="0">
                <a:latin typeface="Times New Roman"/>
                <a:cs typeface="Microsoft Sans Serif"/>
              </a:rPr>
              <a:t>to</a:t>
            </a:r>
            <a:r>
              <a:rPr lang="en-US" sz="2000" spc="10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discover</a:t>
            </a:r>
            <a:r>
              <a:rPr lang="en-US" sz="2000" spc="20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important</a:t>
            </a:r>
            <a:r>
              <a:rPr lang="en-US" sz="2000" spc="25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factors</a:t>
            </a:r>
            <a:r>
              <a:rPr lang="en-US" sz="2000" spc="20" dirty="0">
                <a:latin typeface="Times New Roman"/>
                <a:cs typeface="Microsoft Sans Serif"/>
              </a:rPr>
              <a:t> </a:t>
            </a:r>
            <a:r>
              <a:rPr lang="en-US" sz="2000" dirty="0">
                <a:latin typeface="Times New Roman"/>
                <a:cs typeface="Microsoft Sans Serif"/>
              </a:rPr>
              <a:t>that</a:t>
            </a:r>
            <a:r>
              <a:rPr lang="en-US" sz="2000" spc="20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govern</a:t>
            </a:r>
            <a:r>
              <a:rPr lang="en-US" sz="2000" spc="20" dirty="0">
                <a:latin typeface="Times New Roman"/>
                <a:cs typeface="Microsoft Sans Serif"/>
              </a:rPr>
              <a:t> </a:t>
            </a:r>
            <a:r>
              <a:rPr lang="en-US" sz="2000" dirty="0">
                <a:latin typeface="Times New Roman"/>
                <a:cs typeface="Microsoft Sans Serif"/>
              </a:rPr>
              <a:t>the</a:t>
            </a:r>
            <a:r>
              <a:rPr lang="en-US" sz="2000" spc="25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bookings</a:t>
            </a:r>
            <a:r>
              <a:rPr lang="en-US" sz="2000" spc="10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and</a:t>
            </a:r>
            <a:r>
              <a:rPr lang="en-US" sz="2000" spc="25" dirty="0">
                <a:latin typeface="Times New Roman"/>
                <a:cs typeface="Microsoft Sans Serif"/>
              </a:rPr>
              <a:t> gain insights about the hotel business.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53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23BA-E58E-216A-A555-2C0D1B07D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divide the work in 3 parts: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81D33C-9BFA-5058-D446-A47484FDBB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9737044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328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2FA5-948B-6719-DD5E-2CDE1715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Understand and collect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5B5AD-1A62-CEDB-6B5A-9C034BB65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collecting data we came to know that our dataset contains 119390 rows and 32 columns.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data from the dataset: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Hotel:-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‘resort hotel ‘and ‘city hotel’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spc="-5" dirty="0" err="1">
                <a:solidFill>
                  <a:schemeClr val="bg1"/>
                </a:solidFill>
                <a:latin typeface="Times New Roman"/>
                <a:cs typeface="Arial"/>
              </a:rPr>
              <a:t>is_canceled</a:t>
            </a:r>
            <a:r>
              <a:rPr lang="en-US" sz="2000" b="1" spc="-30" dirty="0">
                <a:solidFill>
                  <a:schemeClr val="bg1"/>
                </a:solidFill>
                <a:latin typeface="Times New Roman"/>
                <a:cs typeface="Arial"/>
              </a:rPr>
              <a:t> </a:t>
            </a:r>
            <a:r>
              <a:rPr lang="en-US" b="1" spc="-5" dirty="0">
                <a:solidFill>
                  <a:schemeClr val="bg1"/>
                </a:solidFill>
                <a:latin typeface="Times New Roman"/>
                <a:cs typeface="Microsoft Sans Serif"/>
              </a:rPr>
              <a:t>:-</a:t>
            </a:r>
            <a:r>
              <a:rPr lang="en-US" sz="2000" spc="20" dirty="0">
                <a:solidFill>
                  <a:schemeClr val="bg1"/>
                </a:solidFill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Value</a:t>
            </a:r>
            <a:r>
              <a:rPr lang="en-US" sz="2000" spc="20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indicating if</a:t>
            </a:r>
            <a:r>
              <a:rPr lang="en-US" sz="2000" spc="20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the</a:t>
            </a:r>
            <a:r>
              <a:rPr lang="en-US" sz="2000" spc="10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booking was</a:t>
            </a:r>
            <a:r>
              <a:rPr lang="en-US" sz="2000" spc="15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canceled (1)</a:t>
            </a:r>
            <a:r>
              <a:rPr lang="en-US" sz="2000" spc="5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or</a:t>
            </a:r>
            <a:r>
              <a:rPr lang="en-US" sz="2000" spc="5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not</a:t>
            </a:r>
            <a:r>
              <a:rPr lang="en-US" sz="2000" spc="10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(0)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spc="-5" dirty="0">
                <a:solidFill>
                  <a:schemeClr val="bg1"/>
                </a:solidFill>
                <a:latin typeface="Times New Roman"/>
                <a:cs typeface="Arial"/>
              </a:rPr>
              <a:t>meal</a:t>
            </a:r>
            <a:r>
              <a:rPr lang="en-US" sz="2000" b="1" spc="-15" dirty="0">
                <a:solidFill>
                  <a:schemeClr val="bg1"/>
                </a:solidFill>
                <a:latin typeface="Times New Roman"/>
                <a:cs typeface="Arial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Microsoft Sans Serif"/>
              </a:rPr>
              <a:t>:-</a:t>
            </a:r>
            <a:r>
              <a:rPr lang="en-US" sz="2000" spc="10" dirty="0">
                <a:solidFill>
                  <a:schemeClr val="bg1"/>
                </a:solidFill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Type of</a:t>
            </a:r>
            <a:r>
              <a:rPr lang="en-US" sz="2000" spc="10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meal booked. </a:t>
            </a:r>
            <a:r>
              <a:rPr lang="en-US" sz="2000" dirty="0">
                <a:latin typeface="Times New Roman"/>
                <a:cs typeface="Microsoft Sans Serif"/>
              </a:rPr>
              <a:t>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spc="-5" dirty="0">
                <a:solidFill>
                  <a:schemeClr val="bg1"/>
                </a:solidFill>
                <a:latin typeface="Times New Roman"/>
                <a:cs typeface="Arial"/>
              </a:rPr>
              <a:t>country</a:t>
            </a:r>
            <a:r>
              <a:rPr lang="en-US" sz="2000" b="1" spc="-25" dirty="0">
                <a:latin typeface="Times New Roman"/>
                <a:cs typeface="Arial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Microsoft Sans Serif"/>
              </a:rPr>
              <a:t>:-</a:t>
            </a:r>
            <a:r>
              <a:rPr lang="en-US" sz="2000" spc="10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Country of</a:t>
            </a:r>
            <a:r>
              <a:rPr lang="en-US" sz="2000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origin.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spc="-5" dirty="0" err="1">
                <a:solidFill>
                  <a:schemeClr val="bg1"/>
                </a:solidFill>
                <a:latin typeface="Times New Roman"/>
                <a:cs typeface="Arial"/>
              </a:rPr>
              <a:t>deposit_type</a:t>
            </a:r>
            <a:r>
              <a:rPr lang="en-US" sz="2000" b="1" dirty="0">
                <a:solidFill>
                  <a:schemeClr val="bg1"/>
                </a:solidFill>
                <a:latin typeface="Times New Roman"/>
                <a:cs typeface="Arial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Microsoft Sans Serif"/>
              </a:rPr>
              <a:t>:-</a:t>
            </a:r>
            <a:r>
              <a:rPr lang="en-US" sz="2000" spc="35" dirty="0">
                <a:solidFill>
                  <a:schemeClr val="bg1"/>
                </a:solidFill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No</a:t>
            </a:r>
            <a:r>
              <a:rPr lang="en-US" sz="2000" spc="35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Deposit,</a:t>
            </a:r>
            <a:r>
              <a:rPr lang="en-US" sz="2000" spc="15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Non</a:t>
            </a:r>
            <a:r>
              <a:rPr lang="en-US" sz="2000" spc="35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Refund</a:t>
            </a:r>
            <a:r>
              <a:rPr lang="en-US" sz="2000" spc="20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,</a:t>
            </a:r>
            <a:r>
              <a:rPr lang="en-US" sz="2000" spc="35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Refundable. </a:t>
            </a:r>
            <a:r>
              <a:rPr lang="en-US" sz="2000" dirty="0">
                <a:latin typeface="Times New Roman"/>
                <a:cs typeface="Microsoft Sans Serif"/>
              </a:rPr>
              <a:t>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spc="-5" dirty="0">
                <a:solidFill>
                  <a:schemeClr val="bg1"/>
                </a:solidFill>
                <a:latin typeface="Times New Roman"/>
                <a:cs typeface="Arial"/>
              </a:rPr>
              <a:t>agent</a:t>
            </a:r>
            <a:r>
              <a:rPr lang="en-US" sz="2000" b="1" spc="-25" dirty="0">
                <a:solidFill>
                  <a:schemeClr val="bg1"/>
                </a:solidFill>
                <a:latin typeface="Times New Roman"/>
                <a:cs typeface="Arial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Microsoft Sans Serif"/>
              </a:rPr>
              <a:t>:-</a:t>
            </a:r>
            <a:r>
              <a:rPr lang="en-US" sz="2000" spc="15" dirty="0">
                <a:solidFill>
                  <a:schemeClr val="bg1"/>
                </a:solidFill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ID</a:t>
            </a:r>
            <a:r>
              <a:rPr lang="en-US" sz="2000" spc="20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of</a:t>
            </a:r>
            <a:r>
              <a:rPr lang="en-US" sz="2000" spc="15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the</a:t>
            </a:r>
            <a:r>
              <a:rPr lang="en-US" sz="2000" spc="5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travel</a:t>
            </a:r>
            <a:r>
              <a:rPr lang="en-US" sz="2000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agency</a:t>
            </a:r>
            <a:r>
              <a:rPr lang="en-US" sz="2000" spc="-10" dirty="0">
                <a:latin typeface="Times New Roman"/>
                <a:cs typeface="Microsoft Sans Serif"/>
              </a:rPr>
              <a:t> </a:t>
            </a:r>
            <a:r>
              <a:rPr lang="en-US" sz="2000" dirty="0">
                <a:latin typeface="Times New Roman"/>
                <a:cs typeface="Microsoft Sans Serif"/>
              </a:rPr>
              <a:t>that</a:t>
            </a:r>
            <a:r>
              <a:rPr lang="en-US" sz="2000" spc="5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made</a:t>
            </a:r>
            <a:r>
              <a:rPr lang="en-US" sz="2000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the</a:t>
            </a:r>
            <a:r>
              <a:rPr lang="en-US" sz="2000" spc="15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booking </a:t>
            </a:r>
            <a:r>
              <a:rPr lang="en-US" sz="2000" dirty="0">
                <a:latin typeface="Times New Roman"/>
                <a:cs typeface="Microsoft Sans Serif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spc="-5" dirty="0" err="1">
                <a:solidFill>
                  <a:schemeClr val="bg1"/>
                </a:solidFill>
                <a:latin typeface="Times New Roman"/>
                <a:cs typeface="Arial"/>
              </a:rPr>
              <a:t>adr</a:t>
            </a:r>
            <a:r>
              <a:rPr lang="en-US" sz="2000" b="1" spc="-5" dirty="0">
                <a:solidFill>
                  <a:schemeClr val="bg1"/>
                </a:solidFill>
                <a:latin typeface="Times New Roman"/>
                <a:cs typeface="Arial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Microsoft Sans Serif"/>
              </a:rPr>
              <a:t>:-</a:t>
            </a:r>
            <a:r>
              <a:rPr lang="en-US" sz="2000" spc="25" dirty="0">
                <a:solidFill>
                  <a:schemeClr val="bg1"/>
                </a:solidFill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Average</a:t>
            </a:r>
            <a:r>
              <a:rPr lang="en-US" sz="2000" spc="10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Daily</a:t>
            </a:r>
            <a:r>
              <a:rPr lang="en-US" sz="2000" spc="25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Rate</a:t>
            </a:r>
            <a:r>
              <a:rPr lang="en-US" sz="2000" spc="10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as</a:t>
            </a:r>
            <a:r>
              <a:rPr lang="en-US" sz="2000" spc="25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defined</a:t>
            </a:r>
            <a:r>
              <a:rPr lang="en-US" sz="2000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by</a:t>
            </a:r>
            <a:r>
              <a:rPr lang="en-US" sz="2000" spc="15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dividing</a:t>
            </a:r>
            <a:r>
              <a:rPr lang="en-US" sz="2000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the</a:t>
            </a:r>
            <a:r>
              <a:rPr lang="en-US" sz="2000" spc="20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sum</a:t>
            </a:r>
            <a:r>
              <a:rPr lang="en-US" sz="2000" spc="15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of</a:t>
            </a:r>
            <a:r>
              <a:rPr lang="en-US" sz="2000" spc="15" dirty="0">
                <a:latin typeface="Times New Roman"/>
                <a:cs typeface="Microsoft Sans Serif"/>
              </a:rPr>
              <a:t> </a:t>
            </a:r>
            <a:r>
              <a:rPr lang="en-US" sz="2000" spc="-10" dirty="0">
                <a:latin typeface="Times New Roman"/>
                <a:cs typeface="Microsoft Sans Serif"/>
              </a:rPr>
              <a:t>all</a:t>
            </a:r>
            <a:r>
              <a:rPr lang="en-US" sz="2000" spc="25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lodging</a:t>
            </a:r>
            <a:r>
              <a:rPr lang="en-US" sz="2000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transactions by</a:t>
            </a:r>
            <a:r>
              <a:rPr lang="en-US" sz="2000" spc="25" dirty="0">
                <a:latin typeface="Times New Roman"/>
                <a:cs typeface="Microsoft Sans Serif"/>
              </a:rPr>
              <a:t>    </a:t>
            </a:r>
            <a:r>
              <a:rPr lang="en-US" sz="2000" spc="-5" dirty="0">
                <a:latin typeface="Times New Roman"/>
                <a:cs typeface="Microsoft Sans Serif"/>
              </a:rPr>
              <a:t>the</a:t>
            </a:r>
            <a:r>
              <a:rPr lang="en-US" sz="2000" spc="10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total</a:t>
            </a:r>
            <a:r>
              <a:rPr lang="en-US" sz="2000" spc="15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number</a:t>
            </a:r>
            <a:r>
              <a:rPr lang="en-US" sz="2000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of</a:t>
            </a:r>
            <a:r>
              <a:rPr lang="en-US" sz="2000" spc="15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staying </a:t>
            </a:r>
            <a:r>
              <a:rPr lang="en-US" sz="2000" spc="-360" dirty="0">
                <a:latin typeface="Times New Roman"/>
                <a:cs typeface="Microsoft Sans Serif"/>
              </a:rPr>
              <a:t> </a:t>
            </a:r>
            <a:r>
              <a:rPr lang="en-US" sz="2000" spc="-5" dirty="0">
                <a:latin typeface="Times New Roman"/>
                <a:cs typeface="Microsoft Sans Serif"/>
              </a:rPr>
              <a:t>nights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pc="-5" dirty="0">
                <a:latin typeface="Times New Roman"/>
                <a:cs typeface="Microsoft Sans Serif"/>
              </a:rPr>
              <a:t>These are some of the columns from our dataset.</a:t>
            </a:r>
            <a:endParaRPr lang="en-US" sz="2000" dirty="0">
              <a:latin typeface="Times New Roman"/>
              <a:cs typeface="Microsoft Sans Serif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/>
              <a:cs typeface="Microsoft Sans Serif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/>
              <a:cs typeface="Microsoft Sans Serif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438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10E89-0588-24A3-A2E9-864596D63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Clean and manipulate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DEFA1-4A35-47E8-B5DE-CC781F812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of null values in dataset is done and those null values are replaced with value 0.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image it is shown that four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columns have null values so it will be replaced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with value 0 or text ‘others’ which can be seen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 other images.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0E5C3E-D516-351A-A6E5-C2CE8B5CF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313" y="2420459"/>
            <a:ext cx="4176122" cy="10869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118491-53B1-6A4D-1BD0-9B7741C4B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314" y="3553425"/>
            <a:ext cx="3604572" cy="10869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00351B-8CA9-DA75-3CAE-3346706A6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313" y="4686391"/>
            <a:ext cx="3604573" cy="1201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22ECF5-E9F1-B318-1815-1FF52692DA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455" y="4686391"/>
            <a:ext cx="4892464" cy="120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9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2B5BA-3357-36A1-C006-8DBC8A341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800BA-8C5B-7A79-70C3-ECCDB69CE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43404"/>
            <a:ext cx="8946541" cy="42049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check whether the null values have been replaced or not the operation is performed which is shown in the picture.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From the picture it is confirmed that our data now do not have null values.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A55A6-23F2-C435-D2CE-21AF87941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265" y="2760779"/>
            <a:ext cx="6157494" cy="17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81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AF0A6-DC2E-D97D-530C-5A33C38E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31239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7742F-2654-05F6-CB92-690570E3F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50302"/>
            <a:ext cx="8946541" cy="49980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we have to check any duplicate values in our dataset.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picture shown we have used the sum function to  calculate the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number of duplicate values in our data which is 31994.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We have to remove those duplicate values otherwise it will affect our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result.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 operation done in above picture allows us to delete those duplicate values.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we will create two new columns to calculate total days stay in hotel by the customers and total people visited the hotel.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136AF4-4098-75CD-B889-CDE5DF9AB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634" y="1334278"/>
            <a:ext cx="2690284" cy="1567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59A78D-1BD4-1C1B-4026-69412E66E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192" y="3429000"/>
            <a:ext cx="6819367" cy="9377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883837-1A63-C868-17C4-E16972C96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989" y="5405750"/>
            <a:ext cx="8359864" cy="74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93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186</TotalTime>
  <Words>890</Words>
  <Application>Microsoft Office PowerPoint</Application>
  <PresentationFormat>Widescreen</PresentationFormat>
  <Paragraphs>140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Algerian</vt:lpstr>
      <vt:lpstr>Arial</vt:lpstr>
      <vt:lpstr>Century Gothic</vt:lpstr>
      <vt:lpstr>Times New Roman</vt:lpstr>
      <vt:lpstr>Wingdings</vt:lpstr>
      <vt:lpstr>Wingdings 3</vt:lpstr>
      <vt:lpstr>Ion</vt:lpstr>
      <vt:lpstr>Capstone Project  </vt:lpstr>
      <vt:lpstr>                      Content</vt:lpstr>
      <vt:lpstr>               Project summary</vt:lpstr>
      <vt:lpstr>           Problem statement</vt:lpstr>
      <vt:lpstr>We have divide the work in 3 parts:</vt:lpstr>
      <vt:lpstr>    Understand and collect data</vt:lpstr>
      <vt:lpstr>    Clean and manipulate data</vt:lpstr>
      <vt:lpstr>PowerPoint Presentation</vt:lpstr>
      <vt:lpstr>PowerPoint Presentation</vt:lpstr>
      <vt:lpstr>           Data visualization/EDA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 </dc:title>
  <dc:creator>HP</dc:creator>
  <cp:lastModifiedBy>HP</cp:lastModifiedBy>
  <cp:revision>25</cp:revision>
  <dcterms:created xsi:type="dcterms:W3CDTF">2023-12-27T04:31:43Z</dcterms:created>
  <dcterms:modified xsi:type="dcterms:W3CDTF">2023-12-27T07:38:36Z</dcterms:modified>
</cp:coreProperties>
</file>