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qq6Z1ZcxbE/jV5dQPic/q73r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f73611d2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f73611d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0"/>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0"/>
          <p:cNvGrpSpPr/>
          <p:nvPr/>
        </p:nvGrpSpPr>
        <p:grpSpPr>
          <a:xfrm>
            <a:off x="9649215" y="4068923"/>
            <a:ext cx="1080904" cy="1080902"/>
            <a:chOff x="9685338" y="4460675"/>
            <a:chExt cx="1080904" cy="1080902"/>
          </a:xfrm>
        </p:grpSpPr>
        <p:sp>
          <p:nvSpPr>
            <p:cNvPr id="19" name="Google Shape;19;p1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0"/>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0"/>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9"/>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0"/>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12"/>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2"/>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12"/>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12"/>
          <p:cNvGrpSpPr/>
          <p:nvPr/>
        </p:nvGrpSpPr>
        <p:grpSpPr>
          <a:xfrm>
            <a:off x="897399" y="2325848"/>
            <a:ext cx="1080904" cy="1080902"/>
            <a:chOff x="9685338" y="4460675"/>
            <a:chExt cx="1080904" cy="1080902"/>
          </a:xfrm>
        </p:grpSpPr>
        <p:sp>
          <p:nvSpPr>
            <p:cNvPr id="39" name="Google Shape;39;p1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12"/>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3"/>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5" name="Google Shape;45;p13"/>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6" name="Google Shape;46;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2" name="Google Shape;52;p14"/>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14"/>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4" name="Google Shape;54;p14"/>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5" name="Google Shape;55;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17"/>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17"/>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17"/>
          <p:cNvGrpSpPr/>
          <p:nvPr/>
        </p:nvGrpSpPr>
        <p:grpSpPr>
          <a:xfrm>
            <a:off x="11401725" y="6229681"/>
            <a:ext cx="457200" cy="457200"/>
            <a:chOff x="11361456" y="6195813"/>
            <a:chExt cx="548640" cy="548640"/>
          </a:xfrm>
        </p:grpSpPr>
        <p:sp>
          <p:nvSpPr>
            <p:cNvPr id="75" name="Google Shape;75;p17"/>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8"/>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p:nvPr>
            <p:ph idx="2" type="pic"/>
          </p:nvPr>
        </p:nvSpPr>
        <p:spPr>
          <a:xfrm>
            <a:off x="0" y="0"/>
            <a:ext cx="8303740" cy="6858000"/>
          </a:xfrm>
          <a:prstGeom prst="rect">
            <a:avLst/>
          </a:prstGeom>
          <a:solidFill>
            <a:srgbClr val="E1DFDF"/>
          </a:solidFill>
          <a:ln>
            <a:noFill/>
          </a:ln>
        </p:spPr>
      </p:sp>
      <p:sp>
        <p:nvSpPr>
          <p:cNvPr id="82" name="Google Shape;82;p18"/>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18"/>
          <p:cNvGrpSpPr/>
          <p:nvPr/>
        </p:nvGrpSpPr>
        <p:grpSpPr>
          <a:xfrm>
            <a:off x="11401725" y="6229681"/>
            <a:ext cx="457200" cy="457200"/>
            <a:chOff x="11361456" y="6195813"/>
            <a:chExt cx="548640" cy="548640"/>
          </a:xfrm>
        </p:grpSpPr>
        <p:sp>
          <p:nvSpPr>
            <p:cNvPr id="85" name="Google Shape;85;p18"/>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9"/>
          <p:cNvGrpSpPr/>
          <p:nvPr/>
        </p:nvGrpSpPr>
        <p:grpSpPr>
          <a:xfrm>
            <a:off x="11401725" y="6229681"/>
            <a:ext cx="457200" cy="457200"/>
            <a:chOff x="11361456" y="6195813"/>
            <a:chExt cx="548640" cy="548640"/>
          </a:xfrm>
        </p:grpSpPr>
        <p:sp>
          <p:nvSpPr>
            <p:cNvPr id="11" name="Google Shape;11;p9"/>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zillow.com/research/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069848" y="1695635"/>
            <a:ext cx="9966960" cy="214839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5400"/>
              <a:buFont typeface="Rockwell"/>
              <a:buNone/>
            </a:pPr>
            <a:r>
              <a:rPr lang="en-US" sz="5400"/>
              <a:t>HOUSING BUY VS RENT </a:t>
            </a:r>
            <a:br>
              <a:rPr lang="en-US" sz="5400"/>
            </a:br>
            <a:r>
              <a:rPr lang="en-US" sz="5400"/>
              <a:t>DECISION SUPPORT TOOL</a:t>
            </a:r>
            <a:endParaRPr/>
          </a:p>
        </p:txBody>
      </p:sp>
      <p:sp>
        <p:nvSpPr>
          <p:cNvPr id="105" name="Google Shape;105;p1"/>
          <p:cNvSpPr txBox="1"/>
          <p:nvPr>
            <p:ph idx="1" type="subTitle"/>
          </p:nvPr>
        </p:nvSpPr>
        <p:spPr>
          <a:xfrm>
            <a:off x="1069848" y="4473787"/>
            <a:ext cx="6067552" cy="106984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90000"/>
              </a:lnSpc>
              <a:spcBef>
                <a:spcPts val="0"/>
              </a:spcBef>
              <a:spcAft>
                <a:spcPts val="0"/>
              </a:spcAft>
              <a:buSzPct val="85000"/>
              <a:buNone/>
            </a:pPr>
            <a:r>
              <a:rPr lang="en-US"/>
              <a:t> </a:t>
            </a:r>
            <a:r>
              <a:rPr lang="en-US" sz="3200"/>
              <a:t>MIS 4460</a:t>
            </a:r>
            <a:endParaRPr/>
          </a:p>
          <a:p>
            <a:pPr indent="0" lvl="0" marL="0" rtl="0" algn="l">
              <a:lnSpc>
                <a:spcPct val="90000"/>
              </a:lnSpc>
              <a:spcBef>
                <a:spcPts val="1200"/>
              </a:spcBef>
              <a:spcAft>
                <a:spcPts val="0"/>
              </a:spcAft>
              <a:buSzPct val="85000"/>
              <a:buNone/>
            </a:pPr>
            <a:br>
              <a:rPr lang="en-US"/>
            </a:br>
            <a:r>
              <a:rPr lang="en-US"/>
              <a:t>                                   Presented to: Professor Osman Aydas</a:t>
            </a:r>
            <a:endParaRPr/>
          </a:p>
          <a:p>
            <a:pPr indent="0" lvl="0" marL="0" rtl="0" algn="ctr">
              <a:lnSpc>
                <a:spcPct val="90000"/>
              </a:lnSpc>
              <a:spcBef>
                <a:spcPts val="1200"/>
              </a:spcBef>
              <a:spcAft>
                <a:spcPts val="0"/>
              </a:spcAft>
              <a:buSzPct val="85000"/>
              <a:buNone/>
            </a:pPr>
            <a:r>
              <a:rPr lang="en-US"/>
              <a:t>             Presented by: Aswini Sivakumar, Deepa Palariya, Rana Hamdan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PROBLEM ADDRESSED</a:t>
            </a:r>
            <a:endParaRPr/>
          </a:p>
        </p:txBody>
      </p:sp>
      <p:sp>
        <p:nvSpPr>
          <p:cNvPr id="111" name="Google Shape;111;p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1700"/>
              <a:buNone/>
            </a:pPr>
            <a:r>
              <a:rPr lang="en-US"/>
              <a:t>Deciding between buying and renting a home is a complex process that involves significant financial and personal considerations. It's crucial to understand when owning a home is financially advantageous and when it's not. Mortgage calculators may underestimate monthly payments by only considering principal and interest payments, but there are additional expenses to account for, such as homeowners insurance, property taxes, association fees, and maintenance costs. This decision support tool will help evaluate the financial trade offs of renting versus buying based on customers specific financial circumstances and the duration of homeownership.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INTRODUCTION TO THE TOOL</a:t>
            </a:r>
            <a:endParaRPr/>
          </a:p>
        </p:txBody>
      </p:sp>
      <p:sp>
        <p:nvSpPr>
          <p:cNvPr id="117" name="Google Shape;117;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25000" lnSpcReduction="20000"/>
          </a:bodyPr>
          <a:lstStyle/>
          <a:p>
            <a:pPr indent="-188632" lvl="0" marL="182880" rtl="0" algn="l">
              <a:lnSpc>
                <a:spcPct val="90000"/>
              </a:lnSpc>
              <a:spcBef>
                <a:spcPts val="0"/>
              </a:spcBef>
              <a:spcAft>
                <a:spcPts val="0"/>
              </a:spcAft>
              <a:buSzPct val="95979"/>
              <a:buChar char="▪"/>
            </a:pPr>
            <a:r>
              <a:rPr lang="en-US" sz="7462"/>
              <a:t>Data source: Zillow housing data (MI, USA)</a:t>
            </a:r>
            <a:endParaRPr sz="7462"/>
          </a:p>
          <a:p>
            <a:pPr indent="0" lvl="0" marL="0" rtl="0" algn="l">
              <a:lnSpc>
                <a:spcPct val="90000"/>
              </a:lnSpc>
              <a:spcBef>
                <a:spcPts val="1200"/>
              </a:spcBef>
              <a:spcAft>
                <a:spcPts val="0"/>
              </a:spcAft>
              <a:buSzPts val="425"/>
              <a:buNone/>
            </a:pPr>
            <a:r>
              <a:rPr lang="en-US" sz="7462" u="sng">
                <a:solidFill>
                  <a:schemeClr val="hlink"/>
                </a:solidFill>
                <a:hlinkClick r:id="rId3"/>
              </a:rPr>
              <a:t>https://www.zillow.com/research/data/</a:t>
            </a:r>
            <a:endParaRPr sz="7462"/>
          </a:p>
          <a:p>
            <a:pPr indent="0" lvl="0" marL="0" rtl="0" algn="l">
              <a:lnSpc>
                <a:spcPct val="115000"/>
              </a:lnSpc>
              <a:spcBef>
                <a:spcPts val="1200"/>
              </a:spcBef>
              <a:spcAft>
                <a:spcPts val="0"/>
              </a:spcAft>
              <a:buClr>
                <a:schemeClr val="dk1"/>
              </a:buClr>
              <a:buSzPts val="275"/>
              <a:buFont typeface="Arial"/>
              <a:buNone/>
            </a:pPr>
            <a:r>
              <a:rPr lang="en-US" sz="7062">
                <a:solidFill>
                  <a:srgbClr val="374151"/>
                </a:solidFill>
              </a:rPr>
              <a:t> </a:t>
            </a:r>
            <a:endParaRPr sz="7812">
              <a:solidFill>
                <a:srgbClr val="374151"/>
              </a:solidFill>
            </a:endParaRPr>
          </a:p>
          <a:p>
            <a:pPr indent="0" lvl="0" marL="0" rtl="0" algn="just">
              <a:lnSpc>
                <a:spcPct val="115000"/>
              </a:lnSpc>
              <a:spcBef>
                <a:spcPts val="1200"/>
              </a:spcBef>
              <a:spcAft>
                <a:spcPts val="0"/>
              </a:spcAft>
              <a:buClr>
                <a:schemeClr val="dk1"/>
              </a:buClr>
              <a:buSzPts val="275"/>
              <a:buFont typeface="Arial"/>
              <a:buNone/>
            </a:pPr>
            <a:r>
              <a:rPr lang="en-US" sz="7657">
                <a:solidFill>
                  <a:srgbClr val="374151"/>
                </a:solidFill>
              </a:rPr>
              <a:t>This decision support tool offers users two options. They can input a zip code to view the average buying and renting prices in the area based on the gathered data. Alternatively, for a more personalized experience, users can input their desired buying and renting prices, which will be used to calculate the present value benefit of owning versus renting a home. In both cases, the user can input additional data such as property tax rate, annual insurance, assumed annual appreciation, assumed marginal income tax rate, general inflation, and other relevant factors that may impact the final decision.</a:t>
            </a:r>
            <a:endParaRPr sz="7657">
              <a:solidFill>
                <a:srgbClr val="374151"/>
              </a:solidFill>
            </a:endParaRPr>
          </a:p>
          <a:p>
            <a:pPr indent="0" lvl="0" marL="0" rtl="0" algn="l">
              <a:lnSpc>
                <a:spcPct val="115000"/>
              </a:lnSpc>
              <a:spcBef>
                <a:spcPts val="1200"/>
              </a:spcBef>
              <a:spcAft>
                <a:spcPts val="0"/>
              </a:spcAft>
              <a:buNone/>
            </a:pPr>
            <a:r>
              <a:rPr lang="en-US" sz="5180"/>
              <a:t> </a:t>
            </a:r>
            <a:endParaRPr sz="5180"/>
          </a:p>
          <a:p>
            <a:pPr indent="0" lvl="0" marL="0" rtl="0" algn="l">
              <a:lnSpc>
                <a:spcPct val="115000"/>
              </a:lnSpc>
              <a:spcBef>
                <a:spcPts val="1200"/>
              </a:spcBef>
              <a:spcAft>
                <a:spcPts val="0"/>
              </a:spcAft>
              <a:buNone/>
            </a:pPr>
            <a:r>
              <a:t/>
            </a:r>
            <a:endParaRPr/>
          </a:p>
          <a:p>
            <a:pPr indent="-74929" lvl="0" marL="182880" rtl="0" algn="l">
              <a:lnSpc>
                <a:spcPct val="90000"/>
              </a:lnSpc>
              <a:spcBef>
                <a:spcPts val="1200"/>
              </a:spcBef>
              <a:spcAft>
                <a:spcPts val="0"/>
              </a:spcAft>
              <a:buSzPct val="85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MAIN PAGE</a:t>
            </a:r>
            <a:endParaRPr/>
          </a:p>
        </p:txBody>
      </p:sp>
      <p:pic>
        <p:nvPicPr>
          <p:cNvPr id="123" name="Google Shape;123;p4"/>
          <p:cNvPicPr preferRelativeResize="0"/>
          <p:nvPr/>
        </p:nvPicPr>
        <p:blipFill>
          <a:blip r:embed="rId3">
            <a:alphaModFix/>
          </a:blip>
          <a:stretch>
            <a:fillRect/>
          </a:stretch>
        </p:blipFill>
        <p:spPr>
          <a:xfrm>
            <a:off x="152400" y="2246376"/>
            <a:ext cx="11134969" cy="4459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2f73611d22_1_0"/>
          <p:cNvSpPr txBox="1"/>
          <p:nvPr/>
        </p:nvSpPr>
        <p:spPr>
          <a:xfrm>
            <a:off x="6112600" y="3185825"/>
            <a:ext cx="61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ckwell"/>
              <a:ea typeface="Rockwell"/>
              <a:cs typeface="Rockwell"/>
              <a:sym typeface="Rockwell"/>
            </a:endParaRPr>
          </a:p>
        </p:txBody>
      </p:sp>
      <p:pic>
        <p:nvPicPr>
          <p:cNvPr id="129" name="Google Shape;129;g22f73611d22_1_0"/>
          <p:cNvPicPr preferRelativeResize="0"/>
          <p:nvPr/>
        </p:nvPicPr>
        <p:blipFill>
          <a:blip r:embed="rId3">
            <a:alphaModFix/>
          </a:blip>
          <a:stretch>
            <a:fillRect/>
          </a:stretch>
        </p:blipFill>
        <p:spPr>
          <a:xfrm>
            <a:off x="1950816" y="-43075"/>
            <a:ext cx="8506934"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DEMO</a:t>
            </a:r>
            <a:endParaRPr/>
          </a:p>
        </p:txBody>
      </p:sp>
      <p:sp>
        <p:nvSpPr>
          <p:cNvPr id="135" name="Google Shape;135;p5"/>
          <p:cNvSpPr txBox="1"/>
          <p:nvPr>
            <p:ph idx="1" type="body"/>
          </p:nvPr>
        </p:nvSpPr>
        <p:spPr>
          <a:xfrm>
            <a:off x="1069848" y="2121408"/>
            <a:ext cx="5026152"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 user after inputting the details when clicks on buying scenario and renting scenario the values based on the parameters set pops.</a:t>
            </a:r>
            <a:endParaRPr/>
          </a:p>
          <a:p>
            <a:pPr indent="-182880" lvl="0" marL="182880" rtl="0" algn="l">
              <a:lnSpc>
                <a:spcPct val="90000"/>
              </a:lnSpc>
              <a:spcBef>
                <a:spcPts val="1200"/>
              </a:spcBef>
              <a:spcAft>
                <a:spcPts val="0"/>
              </a:spcAft>
              <a:buSzPts val="1700"/>
              <a:buChar char="▪"/>
            </a:pPr>
            <a:r>
              <a:rPr lang="en-US"/>
              <a:t>The spreadsheet also shows a graph representing Interest rate Vs present value of owning Vs renting a house allowing a customer to see the benefits of both visually. </a:t>
            </a:r>
            <a:endParaRPr/>
          </a:p>
          <a:p>
            <a:pPr indent="-74929" lvl="0" marL="182880" rtl="0" algn="l">
              <a:lnSpc>
                <a:spcPct val="90000"/>
              </a:lnSpc>
              <a:spcBef>
                <a:spcPts val="1200"/>
              </a:spcBef>
              <a:spcAft>
                <a:spcPts val="0"/>
              </a:spcAft>
              <a:buSzPts val="1700"/>
              <a:buNone/>
            </a:pPr>
            <a:r>
              <a:t/>
            </a:r>
            <a:endParaRPr/>
          </a:p>
        </p:txBody>
      </p:sp>
      <p:pic>
        <p:nvPicPr>
          <p:cNvPr id="136" name="Google Shape;136;p5"/>
          <p:cNvPicPr preferRelativeResize="0"/>
          <p:nvPr/>
        </p:nvPicPr>
        <p:blipFill rotWithShape="1">
          <a:blip r:embed="rId3">
            <a:alphaModFix/>
          </a:blip>
          <a:srcRect b="0" l="0" r="0" t="0"/>
          <a:stretch/>
        </p:blipFill>
        <p:spPr>
          <a:xfrm>
            <a:off x="6375402" y="1417943"/>
            <a:ext cx="4905862" cy="2584928"/>
          </a:xfrm>
          <a:prstGeom prst="rect">
            <a:avLst/>
          </a:prstGeom>
          <a:noFill/>
          <a:ln>
            <a:noFill/>
          </a:ln>
        </p:spPr>
      </p:pic>
      <p:pic>
        <p:nvPicPr>
          <p:cNvPr id="137" name="Google Shape;137;p5"/>
          <p:cNvPicPr preferRelativeResize="0"/>
          <p:nvPr/>
        </p:nvPicPr>
        <p:blipFill rotWithShape="1">
          <a:blip r:embed="rId4">
            <a:alphaModFix/>
          </a:blip>
          <a:srcRect b="0" l="0" r="0" t="0"/>
          <a:stretch/>
        </p:blipFill>
        <p:spPr>
          <a:xfrm>
            <a:off x="7154333" y="4359575"/>
            <a:ext cx="3597163" cy="181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860673" y="96157"/>
            <a:ext cx="10058400" cy="16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CAPABILITIES</a:t>
            </a:r>
            <a:endParaRPr/>
          </a:p>
        </p:txBody>
      </p:sp>
      <p:sp>
        <p:nvSpPr>
          <p:cNvPr id="143" name="Google Shape;143;p6"/>
          <p:cNvSpPr txBox="1"/>
          <p:nvPr>
            <p:ph idx="1" type="body"/>
          </p:nvPr>
        </p:nvSpPr>
        <p:spPr>
          <a:xfrm>
            <a:off x="788225" y="1416650"/>
            <a:ext cx="10203300" cy="4707600"/>
          </a:xfrm>
          <a:prstGeom prst="rect">
            <a:avLst/>
          </a:prstGeom>
          <a:noFill/>
          <a:ln>
            <a:noFill/>
          </a:ln>
        </p:spPr>
        <p:txBody>
          <a:bodyPr anchorCtr="0" anchor="t" bIns="45700" lIns="91425" spcFirstLastPara="1" rIns="91425" wrap="square" tIns="45700">
            <a:normAutofit fontScale="25000" lnSpcReduction="20000"/>
          </a:bodyPr>
          <a:lstStyle/>
          <a:p>
            <a:pPr indent="-211995" lvl="0" marL="182880" rtl="0" algn="l">
              <a:lnSpc>
                <a:spcPct val="150000"/>
              </a:lnSpc>
              <a:spcBef>
                <a:spcPts val="0"/>
              </a:spcBef>
              <a:spcAft>
                <a:spcPts val="0"/>
              </a:spcAft>
              <a:buSzPct val="96365"/>
              <a:buChar char="▪"/>
            </a:pPr>
            <a:r>
              <a:rPr lang="en-US" sz="8254"/>
              <a:t>E</a:t>
            </a:r>
            <a:r>
              <a:rPr lang="en-US" sz="8254"/>
              <a:t>valuate the present value benefit of owning versus renting for ten years based on the user's individual situation.</a:t>
            </a:r>
            <a:endParaRPr sz="8254"/>
          </a:p>
          <a:p>
            <a:pPr indent="-211995" lvl="0" marL="182880" rtl="0" algn="l">
              <a:lnSpc>
                <a:spcPct val="150000"/>
              </a:lnSpc>
              <a:spcBef>
                <a:spcPts val="0"/>
              </a:spcBef>
              <a:spcAft>
                <a:spcPts val="0"/>
              </a:spcAft>
              <a:buSzPct val="96365"/>
              <a:buChar char="▪"/>
            </a:pPr>
            <a:r>
              <a:rPr lang="en-US" sz="8254"/>
              <a:t>Helps calculate future value of a house based on inputs such as purchase</a:t>
            </a:r>
            <a:r>
              <a:rPr lang="en-US" sz="8254"/>
              <a:t> price, interest rates,</a:t>
            </a:r>
            <a:r>
              <a:rPr lang="en-US" sz="8254"/>
              <a:t> annual appreciation.</a:t>
            </a:r>
            <a:endParaRPr sz="8254"/>
          </a:p>
          <a:p>
            <a:pPr indent="-211995" lvl="0" marL="182880" rtl="0" algn="l">
              <a:lnSpc>
                <a:spcPct val="150000"/>
              </a:lnSpc>
              <a:spcBef>
                <a:spcPts val="0"/>
              </a:spcBef>
              <a:spcAft>
                <a:spcPts val="0"/>
              </a:spcAft>
              <a:buSzPct val="96365"/>
              <a:buChar char="▪"/>
            </a:pPr>
            <a:r>
              <a:rPr lang="en-US" sz="8254"/>
              <a:t>Illustrates the benefits of renting/owing and cost savings associated to it aiding users in </a:t>
            </a:r>
            <a:r>
              <a:rPr lang="en-US" sz="8254"/>
              <a:t>planning</a:t>
            </a:r>
            <a:r>
              <a:rPr lang="en-US" sz="8254"/>
              <a:t> their </a:t>
            </a:r>
            <a:r>
              <a:rPr lang="en-US" sz="8254"/>
              <a:t>finances. </a:t>
            </a:r>
            <a:endParaRPr sz="8254"/>
          </a:p>
          <a:p>
            <a:pPr indent="-216758" lvl="0" marL="182880" rtl="0" algn="l">
              <a:lnSpc>
                <a:spcPct val="150000"/>
              </a:lnSpc>
              <a:spcBef>
                <a:spcPts val="0"/>
              </a:spcBef>
              <a:spcAft>
                <a:spcPts val="0"/>
              </a:spcAft>
              <a:buSzPct val="103175"/>
              <a:buChar char="▪"/>
            </a:pPr>
            <a:r>
              <a:rPr lang="en-US" sz="8000"/>
              <a:t>Demonstrate the impact of interest rates on the feasibility of buying a house versus renting.</a:t>
            </a:r>
            <a:endParaRPr sz="8254"/>
          </a:p>
          <a:p>
            <a:pPr indent="-216758" lvl="0" marL="182880" rtl="0" algn="l">
              <a:lnSpc>
                <a:spcPct val="150000"/>
              </a:lnSpc>
              <a:spcBef>
                <a:spcPts val="0"/>
              </a:spcBef>
              <a:spcAft>
                <a:spcPts val="0"/>
              </a:spcAft>
              <a:buSzPct val="100000"/>
              <a:buChar char="▪"/>
            </a:pPr>
            <a:r>
              <a:rPr lang="en-US" sz="8254"/>
              <a:t>Supplies users with essential information on the average costs of buying and </a:t>
            </a:r>
            <a:r>
              <a:rPr lang="en-US" sz="7854"/>
              <a:t>renting in 125 zip codes situated in MI.</a:t>
            </a:r>
            <a:endParaRPr sz="7854"/>
          </a:p>
          <a:p>
            <a:pPr indent="-210408" lvl="0" marL="182880" rtl="0" algn="l">
              <a:lnSpc>
                <a:spcPct val="150000"/>
              </a:lnSpc>
              <a:spcBef>
                <a:spcPts val="0"/>
              </a:spcBef>
              <a:spcAft>
                <a:spcPts val="0"/>
              </a:spcAft>
              <a:buSzPct val="98175"/>
              <a:buChar char="▪"/>
            </a:pPr>
            <a:r>
              <a:rPr lang="en-US" sz="8000"/>
              <a:t>The tool allows users to tailor the experience to their specific circumstances.</a:t>
            </a:r>
            <a:endParaRPr sz="7854"/>
          </a:p>
          <a:p>
            <a:pPr indent="0" lvl="0" marL="182880" rtl="0" algn="l">
              <a:lnSpc>
                <a:spcPct val="150000"/>
              </a:lnSpc>
              <a:spcBef>
                <a:spcPts val="1200"/>
              </a:spcBef>
              <a:spcAft>
                <a:spcPts val="0"/>
              </a:spcAft>
              <a:buNone/>
            </a:pPr>
            <a:r>
              <a:t/>
            </a:r>
            <a:endParaRPr sz="8000"/>
          </a:p>
          <a:p>
            <a:pPr indent="0" lvl="0" marL="0" rtl="0" algn="l">
              <a:lnSpc>
                <a:spcPct val="115000"/>
              </a:lnSpc>
              <a:spcBef>
                <a:spcPts val="1200"/>
              </a:spcBef>
              <a:spcAft>
                <a:spcPts val="0"/>
              </a:spcAft>
              <a:buNone/>
            </a:pPr>
            <a:r>
              <a:t/>
            </a:r>
            <a:endParaRPr sz="8000"/>
          </a:p>
          <a:p>
            <a:pPr indent="0" lvl="0" marL="0" rtl="0" algn="l">
              <a:lnSpc>
                <a:spcPct val="115000"/>
              </a:lnSpc>
              <a:spcBef>
                <a:spcPts val="1200"/>
              </a:spcBef>
              <a:spcAft>
                <a:spcPts val="0"/>
              </a:spcAft>
              <a:buNone/>
            </a:pPr>
            <a:r>
              <a:t/>
            </a:r>
            <a:endParaRPr sz="7600">
              <a:solidFill>
                <a:srgbClr val="374151"/>
              </a:solidFill>
              <a:highlight>
                <a:srgbClr val="F7F7F8"/>
              </a:highlight>
              <a:latin typeface="Roboto"/>
              <a:ea typeface="Roboto"/>
              <a:cs typeface="Roboto"/>
              <a:sym typeface="Roboto"/>
            </a:endParaRPr>
          </a:p>
          <a:p>
            <a:pPr indent="0" lvl="0" marL="182880" rtl="0" algn="l">
              <a:lnSpc>
                <a:spcPct val="115000"/>
              </a:lnSpc>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144709" lvl="0" marL="182880" rtl="0" algn="l">
              <a:lnSpc>
                <a:spcPct val="115000"/>
              </a:lnSpc>
              <a:spcBef>
                <a:spcPts val="1200"/>
              </a:spcBef>
              <a:spcAft>
                <a:spcPts val="0"/>
              </a:spcAft>
              <a:buSzPct val="100000"/>
              <a:buChar char="▪"/>
            </a:pPr>
            <a:r>
              <a:t/>
            </a:r>
            <a:endParaRPr sz="3715"/>
          </a:p>
          <a:p>
            <a:pPr indent="-110013" lvl="0" marL="182880" rtl="0" algn="l">
              <a:lnSpc>
                <a:spcPct val="115000"/>
              </a:lnSpc>
              <a:spcBef>
                <a:spcPts val="0"/>
              </a:spcBef>
              <a:spcAft>
                <a:spcPts val="0"/>
              </a:spcAft>
              <a:buSzPct val="76500"/>
              <a:buChar char="▪"/>
            </a:pPr>
            <a:r>
              <a:t/>
            </a:r>
            <a:endParaRPr/>
          </a:p>
          <a:p>
            <a:pPr indent="0" lvl="0" marL="182880" rtl="0" algn="l">
              <a:lnSpc>
                <a:spcPct val="90000"/>
              </a:lnSpc>
              <a:spcBef>
                <a:spcPts val="1200"/>
              </a:spcBef>
              <a:spcAft>
                <a:spcPts val="0"/>
              </a:spcAft>
              <a:buNone/>
            </a:pPr>
            <a:r>
              <a:t/>
            </a:r>
            <a:endParaRPr/>
          </a:p>
          <a:p>
            <a:pPr indent="0" lvl="0" marL="0" rtl="0" algn="l">
              <a:lnSpc>
                <a:spcPct val="90000"/>
              </a:lnSpc>
              <a:spcBef>
                <a:spcPts val="1200"/>
              </a:spcBef>
              <a:spcAft>
                <a:spcPts val="0"/>
              </a:spcAft>
              <a:buSzPct val="85000"/>
              <a:buNone/>
            </a:pPr>
            <a:r>
              <a:t/>
            </a:r>
            <a:endParaRPr/>
          </a:p>
          <a:p>
            <a:pPr indent="-74929" lvl="0" marL="182880" rtl="0" algn="l">
              <a:lnSpc>
                <a:spcPct val="90000"/>
              </a:lnSpc>
              <a:spcBef>
                <a:spcPts val="1200"/>
              </a:spcBef>
              <a:spcAft>
                <a:spcPts val="0"/>
              </a:spcAft>
              <a:buSzPct val="85000"/>
              <a:buNone/>
            </a:pPr>
            <a:r>
              <a:t/>
            </a:r>
            <a:endParaRPr/>
          </a:p>
          <a:p>
            <a:pPr indent="-74929" lvl="0" marL="182880" rtl="0" algn="l">
              <a:lnSpc>
                <a:spcPct val="90000"/>
              </a:lnSpc>
              <a:spcBef>
                <a:spcPts val="1200"/>
              </a:spcBef>
              <a:spcAft>
                <a:spcPts val="0"/>
              </a:spcAft>
              <a:buSzPct val="85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LIMITATIONS</a:t>
            </a:r>
            <a:endParaRPr/>
          </a:p>
        </p:txBody>
      </p:sp>
      <p:sp>
        <p:nvSpPr>
          <p:cNvPr id="149" name="Google Shape;149;p7"/>
          <p:cNvSpPr txBox="1"/>
          <p:nvPr>
            <p:ph idx="1" type="body"/>
          </p:nvPr>
        </p:nvSpPr>
        <p:spPr>
          <a:xfrm>
            <a:off x="248923" y="2018783"/>
            <a:ext cx="10058400" cy="4050900"/>
          </a:xfrm>
          <a:prstGeom prst="rect">
            <a:avLst/>
          </a:prstGeom>
          <a:noFill/>
          <a:ln>
            <a:noFill/>
          </a:ln>
        </p:spPr>
        <p:txBody>
          <a:bodyPr anchorCtr="0" anchor="t" bIns="45700" lIns="91425" spcFirstLastPara="1" rIns="91425" wrap="square" tIns="45700">
            <a:normAutofit fontScale="25000" lnSpcReduction="20000"/>
          </a:bodyPr>
          <a:lstStyle/>
          <a:p>
            <a:pPr indent="-359263" lvl="0" marL="914400" rtl="0" algn="l">
              <a:lnSpc>
                <a:spcPct val="115000"/>
              </a:lnSpc>
              <a:spcBef>
                <a:spcPts val="1200"/>
              </a:spcBef>
              <a:spcAft>
                <a:spcPts val="0"/>
              </a:spcAft>
              <a:buSzPct val="106513"/>
              <a:buChar char="▪"/>
            </a:pPr>
            <a:r>
              <a:rPr lang="en-US" sz="7727"/>
              <a:t>The tool is restricted to 125 zip codes in MI,but can be employed for other zip codes beyond the existing dataset once the necessary data is obtained.</a:t>
            </a:r>
            <a:endParaRPr sz="7727"/>
          </a:p>
          <a:p>
            <a:pPr indent="0" lvl="0" marL="914400" rtl="0" algn="l">
              <a:lnSpc>
                <a:spcPct val="115000"/>
              </a:lnSpc>
              <a:spcBef>
                <a:spcPts val="1200"/>
              </a:spcBef>
              <a:spcAft>
                <a:spcPts val="0"/>
              </a:spcAft>
              <a:buNone/>
            </a:pPr>
            <a:r>
              <a:t/>
            </a:r>
            <a:endParaRPr sz="8230"/>
          </a:p>
          <a:p>
            <a:pPr indent="-359263" lvl="0" marL="914400" rtl="0" algn="l">
              <a:lnSpc>
                <a:spcPct val="115000"/>
              </a:lnSpc>
              <a:spcBef>
                <a:spcPts val="1200"/>
              </a:spcBef>
              <a:spcAft>
                <a:spcPts val="0"/>
              </a:spcAft>
              <a:buSzPct val="100000"/>
              <a:buChar char="▪"/>
            </a:pPr>
            <a:r>
              <a:rPr lang="en-US" sz="8230"/>
              <a:t>Unable to acquire a bigger dataset to utilize for creating visualizations.</a:t>
            </a:r>
            <a:endParaRPr sz="8230"/>
          </a:p>
          <a:p>
            <a:pPr indent="0" lvl="0" marL="914400" rtl="0" algn="l">
              <a:lnSpc>
                <a:spcPct val="115000"/>
              </a:lnSpc>
              <a:spcBef>
                <a:spcPts val="1200"/>
              </a:spcBef>
              <a:spcAft>
                <a:spcPts val="0"/>
              </a:spcAft>
              <a:buNone/>
            </a:pPr>
            <a:r>
              <a:t/>
            </a:r>
            <a:endParaRPr sz="8230"/>
          </a:p>
          <a:p>
            <a:pPr indent="-354378" lvl="0" marL="914400" rtl="0" algn="l">
              <a:lnSpc>
                <a:spcPct val="115000"/>
              </a:lnSpc>
              <a:spcBef>
                <a:spcPts val="1200"/>
              </a:spcBef>
              <a:spcAft>
                <a:spcPts val="0"/>
              </a:spcAft>
              <a:buSzPct val="100000"/>
              <a:buChar char="▪"/>
            </a:pPr>
            <a:r>
              <a:rPr lang="en-US" sz="7923"/>
              <a:t>Ideally, maintenance expenses would vary with the age of the house, but since the dataset</a:t>
            </a:r>
            <a:r>
              <a:rPr lang="en-US" sz="7923"/>
              <a:t> </a:t>
            </a:r>
            <a:r>
              <a:rPr lang="en-US" sz="7923"/>
              <a:t>does not contain information on the age of the house, we applied a general rule of 1% of the home value.</a:t>
            </a:r>
            <a:endParaRPr sz="7923"/>
          </a:p>
          <a:p>
            <a:pPr indent="0" lvl="0" marL="0" rtl="0" algn="l">
              <a:lnSpc>
                <a:spcPct val="115000"/>
              </a:lnSpc>
              <a:spcBef>
                <a:spcPts val="1200"/>
              </a:spcBef>
              <a:spcAft>
                <a:spcPts val="0"/>
              </a:spcAft>
              <a:buNone/>
            </a:pPr>
            <a:r>
              <a:t/>
            </a:r>
            <a:endParaRPr sz="7923"/>
          </a:p>
          <a:p>
            <a:pPr indent="0" lvl="0" marL="0" rtl="0" algn="l">
              <a:lnSpc>
                <a:spcPct val="115000"/>
              </a:lnSpc>
              <a:spcBef>
                <a:spcPts val="1200"/>
              </a:spcBef>
              <a:spcAft>
                <a:spcPts val="0"/>
              </a:spcAft>
              <a:buNone/>
            </a:pPr>
            <a:r>
              <a:t/>
            </a:r>
            <a:endParaRPr sz="7727"/>
          </a:p>
          <a:p>
            <a:pPr indent="-252888" lvl="0" marL="457200" rtl="0" algn="l">
              <a:lnSpc>
                <a:spcPct val="115000"/>
              </a:lnSpc>
              <a:spcBef>
                <a:spcPts val="1200"/>
              </a:spcBef>
              <a:spcAft>
                <a:spcPts val="0"/>
              </a:spcAft>
              <a:buSzPct val="76500"/>
              <a:buChar char="▪"/>
            </a:pPr>
            <a:r>
              <a:t/>
            </a:r>
            <a:endParaRPr/>
          </a:p>
          <a:p>
            <a:pPr indent="0" lvl="0" marL="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0" rtl="0" algn="l">
              <a:lnSpc>
                <a:spcPct val="90000"/>
              </a:lnSpc>
              <a:spcBef>
                <a:spcPts val="1200"/>
              </a:spcBef>
              <a:spcAft>
                <a:spcPts val="0"/>
              </a:spcAft>
              <a:buNone/>
            </a:pPr>
            <a:r>
              <a:t/>
            </a:r>
            <a:endParaRPr/>
          </a:p>
          <a:p>
            <a:pPr indent="-74929" lvl="0" marL="182880" rtl="0" algn="l">
              <a:lnSpc>
                <a:spcPct val="90000"/>
              </a:lnSpc>
              <a:spcBef>
                <a:spcPts val="1200"/>
              </a:spcBef>
              <a:spcAft>
                <a:spcPts val="0"/>
              </a:spcAft>
              <a:buSzPct val="85000"/>
              <a:buNone/>
            </a:pPr>
            <a:r>
              <a:t/>
            </a:r>
            <a:endParaRPr/>
          </a:p>
          <a:p>
            <a:pPr indent="-74929" lvl="0" marL="182880" rtl="0" algn="l">
              <a:lnSpc>
                <a:spcPct val="90000"/>
              </a:lnSpc>
              <a:spcBef>
                <a:spcPts val="1200"/>
              </a:spcBef>
              <a:spcAft>
                <a:spcPts val="0"/>
              </a:spcAft>
              <a:buSzPct val="85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DEVELOPMENT ANALYSIS AND CHALLENGES</a:t>
            </a:r>
            <a:endParaRPr/>
          </a:p>
        </p:txBody>
      </p:sp>
      <p:sp>
        <p:nvSpPr>
          <p:cNvPr id="155" name="Google Shape;155;p8"/>
          <p:cNvSpPr txBox="1"/>
          <p:nvPr>
            <p:ph idx="1" type="body"/>
          </p:nvPr>
        </p:nvSpPr>
        <p:spPr>
          <a:xfrm>
            <a:off x="1069848" y="2382383"/>
            <a:ext cx="10058400" cy="40509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r>
              <a:rPr b="1" lang="en-US"/>
              <a:t>Development :</a:t>
            </a:r>
            <a:endParaRPr/>
          </a:p>
          <a:p>
            <a:pPr indent="-166687" lvl="0" marL="182880" rtl="0" algn="l">
              <a:lnSpc>
                <a:spcPct val="90000"/>
              </a:lnSpc>
              <a:spcBef>
                <a:spcPts val="1200"/>
              </a:spcBef>
              <a:spcAft>
                <a:spcPts val="0"/>
              </a:spcAft>
              <a:buSzPct val="85000"/>
              <a:buChar char="▪"/>
            </a:pPr>
            <a:r>
              <a:rPr lang="en-US"/>
              <a:t>VBA</a:t>
            </a:r>
            <a:endParaRPr/>
          </a:p>
          <a:p>
            <a:pPr indent="-166687" lvl="0" marL="182880" rtl="0" algn="l">
              <a:lnSpc>
                <a:spcPct val="90000"/>
              </a:lnSpc>
              <a:spcBef>
                <a:spcPts val="1200"/>
              </a:spcBef>
              <a:spcAft>
                <a:spcPts val="0"/>
              </a:spcAft>
              <a:buSzPct val="85000"/>
              <a:buChar char="▪"/>
            </a:pPr>
            <a:r>
              <a:rPr lang="en-US"/>
              <a:t>Excel functions</a:t>
            </a:r>
            <a:endParaRPr/>
          </a:p>
          <a:p>
            <a:pPr indent="-166687" lvl="0" marL="182880" rtl="0" algn="l">
              <a:lnSpc>
                <a:spcPct val="90000"/>
              </a:lnSpc>
              <a:spcBef>
                <a:spcPts val="1200"/>
              </a:spcBef>
              <a:spcAft>
                <a:spcPts val="0"/>
              </a:spcAft>
              <a:buSzPct val="85000"/>
              <a:buChar char="▪"/>
            </a:pPr>
            <a:r>
              <a:rPr lang="en-US"/>
              <a:t>Graphs </a:t>
            </a:r>
            <a:endParaRPr/>
          </a:p>
          <a:p>
            <a:pPr indent="-166687" lvl="0" marL="182880" rtl="0" algn="l">
              <a:lnSpc>
                <a:spcPct val="90000"/>
              </a:lnSpc>
              <a:spcBef>
                <a:spcPts val="1200"/>
              </a:spcBef>
              <a:spcAft>
                <a:spcPts val="0"/>
              </a:spcAft>
              <a:buSzPct val="85000"/>
              <a:buChar char="▪"/>
            </a:pPr>
            <a:r>
              <a:rPr lang="en-US"/>
              <a:t>Tableau Visuals</a:t>
            </a:r>
            <a:endParaRPr/>
          </a:p>
          <a:p>
            <a:pPr indent="0" lvl="0" marL="182880" rtl="0" algn="l">
              <a:lnSpc>
                <a:spcPct val="90000"/>
              </a:lnSpc>
              <a:spcBef>
                <a:spcPts val="1200"/>
              </a:spcBef>
              <a:spcAft>
                <a:spcPts val="0"/>
              </a:spcAft>
              <a:buNone/>
            </a:pPr>
            <a:r>
              <a:t/>
            </a:r>
            <a:endParaRPr/>
          </a:p>
          <a:p>
            <a:pPr indent="0" lvl="0" marL="0" rtl="0" algn="l">
              <a:lnSpc>
                <a:spcPct val="90000"/>
              </a:lnSpc>
              <a:spcBef>
                <a:spcPts val="1200"/>
              </a:spcBef>
              <a:spcAft>
                <a:spcPts val="0"/>
              </a:spcAft>
              <a:buSzPct val="85000"/>
              <a:buNone/>
            </a:pPr>
            <a:r>
              <a:rPr b="1" lang="en-US"/>
              <a:t>Challenges :</a:t>
            </a:r>
            <a:endParaRPr/>
          </a:p>
          <a:p>
            <a:pPr indent="-166687" lvl="0" marL="182880" rtl="0" algn="l">
              <a:lnSpc>
                <a:spcPct val="90000"/>
              </a:lnSpc>
              <a:spcBef>
                <a:spcPts val="1200"/>
              </a:spcBef>
              <a:spcAft>
                <a:spcPts val="0"/>
              </a:spcAft>
              <a:buSzPct val="85000"/>
              <a:buChar char="▪"/>
            </a:pPr>
            <a:r>
              <a:rPr lang="en-US"/>
              <a:t>Acquiring data from </a:t>
            </a:r>
            <a:r>
              <a:rPr lang="en-US"/>
              <a:t>authentic</a:t>
            </a:r>
            <a:r>
              <a:rPr lang="en-US"/>
              <a:t> websites.</a:t>
            </a:r>
            <a:endParaRPr/>
          </a:p>
          <a:p>
            <a:pPr indent="-166687" lvl="0" marL="182880" rtl="0" algn="l">
              <a:lnSpc>
                <a:spcPct val="90000"/>
              </a:lnSpc>
              <a:spcBef>
                <a:spcPts val="1200"/>
              </a:spcBef>
              <a:spcAft>
                <a:spcPts val="0"/>
              </a:spcAft>
              <a:buSzPct val="85000"/>
              <a:buChar char="▪"/>
            </a:pPr>
            <a:r>
              <a:rPr lang="en-US"/>
              <a:t>Developing the VBA code to display both the scenarios</a:t>
            </a:r>
            <a:endParaRPr/>
          </a:p>
          <a:p>
            <a:pPr indent="0" lvl="0" marL="182880" rtl="0" algn="l">
              <a:lnSpc>
                <a:spcPct val="90000"/>
              </a:lnSpc>
              <a:spcBef>
                <a:spcPts val="1200"/>
              </a:spcBef>
              <a:spcAft>
                <a:spcPts val="0"/>
              </a:spcAft>
              <a:buNone/>
            </a:pPr>
            <a:r>
              <a:t/>
            </a:r>
            <a:endParaRPr/>
          </a:p>
          <a:p>
            <a:pPr indent="0" lvl="0" marL="0" rtl="0" algn="l">
              <a:lnSpc>
                <a:spcPct val="90000"/>
              </a:lnSpc>
              <a:spcBef>
                <a:spcPts val="1200"/>
              </a:spcBef>
              <a:spcAft>
                <a:spcPts val="0"/>
              </a:spcAft>
              <a:buSzPct val="85000"/>
              <a:buNone/>
            </a:pPr>
            <a:r>
              <a:t/>
            </a:r>
            <a:endParaRPr/>
          </a:p>
          <a:p>
            <a:pPr indent="-74929" lvl="0" marL="182880" rtl="0" algn="l">
              <a:lnSpc>
                <a:spcPct val="90000"/>
              </a:lnSpc>
              <a:spcBef>
                <a:spcPts val="1200"/>
              </a:spcBef>
              <a:spcAft>
                <a:spcPts val="0"/>
              </a:spcAft>
              <a:buSzPct val="85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2023-04-11T20:50:18Z</dcterms:created>
  <dc:creator>Deepa DeepaPalariya</dc:creator>
</cp:coreProperties>
</file>