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sldIdLst>
    <p:sldId id="329" r:id="rId5"/>
    <p:sldId id="256" r:id="rId6"/>
    <p:sldId id="312" r:id="rId7"/>
    <p:sldId id="313" r:id="rId8"/>
    <p:sldId id="348" r:id="rId9"/>
    <p:sldId id="330" r:id="rId10"/>
    <p:sldId id="327" r:id="rId11"/>
    <p:sldId id="339" r:id="rId12"/>
    <p:sldId id="342" r:id="rId13"/>
    <p:sldId id="343" r:id="rId14"/>
    <p:sldId id="344" r:id="rId15"/>
    <p:sldId id="345" r:id="rId16"/>
    <p:sldId id="346" r:id="rId17"/>
    <p:sldId id="347" r:id="rId18"/>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115" d="100"/>
          <a:sy n="115" d="100"/>
        </p:scale>
        <p:origin x="14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34CE3EA7-148D-43D5-A58A-9B573BB7D5D3}" type="datetimeFigureOut">
              <a:rPr lang="en-US" smtClean="0"/>
              <a:t>8/21/2014</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CF531653-2E04-4C33-8FC7-6F25F35B71CE}" type="slidenum">
              <a:rPr lang="en-US" smtClean="0"/>
              <a:t>‹#›</a:t>
            </a:fld>
            <a:endParaRPr lang="en-US"/>
          </a:p>
        </p:txBody>
      </p:sp>
    </p:spTree>
    <p:extLst>
      <p:ext uri="{BB962C8B-B14F-4D97-AF65-F5344CB8AC3E}">
        <p14:creationId xmlns:p14="http://schemas.microsoft.com/office/powerpoint/2010/main" val="401391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531653-2E04-4C33-8FC7-6F25F35B71CE}" type="slidenum">
              <a:rPr lang="en-US" smtClean="0"/>
              <a:t>1</a:t>
            </a:fld>
            <a:endParaRPr lang="en-US"/>
          </a:p>
        </p:txBody>
      </p:sp>
    </p:spTree>
    <p:extLst>
      <p:ext uri="{BB962C8B-B14F-4D97-AF65-F5344CB8AC3E}">
        <p14:creationId xmlns:p14="http://schemas.microsoft.com/office/powerpoint/2010/main" val="38421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10</a:t>
            </a:fld>
            <a:endParaRPr lang="en-US"/>
          </a:p>
        </p:txBody>
      </p:sp>
    </p:spTree>
    <p:extLst>
      <p:ext uri="{BB962C8B-B14F-4D97-AF65-F5344CB8AC3E}">
        <p14:creationId xmlns:p14="http://schemas.microsoft.com/office/powerpoint/2010/main" val="404523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11</a:t>
            </a:fld>
            <a:endParaRPr lang="en-US"/>
          </a:p>
        </p:txBody>
      </p:sp>
    </p:spTree>
    <p:extLst>
      <p:ext uri="{BB962C8B-B14F-4D97-AF65-F5344CB8AC3E}">
        <p14:creationId xmlns:p14="http://schemas.microsoft.com/office/powerpoint/2010/main" val="2248387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12</a:t>
            </a:fld>
            <a:endParaRPr lang="en-US"/>
          </a:p>
        </p:txBody>
      </p:sp>
    </p:spTree>
    <p:extLst>
      <p:ext uri="{BB962C8B-B14F-4D97-AF65-F5344CB8AC3E}">
        <p14:creationId xmlns:p14="http://schemas.microsoft.com/office/powerpoint/2010/main" val="213771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13</a:t>
            </a:fld>
            <a:endParaRPr lang="en-US"/>
          </a:p>
        </p:txBody>
      </p:sp>
    </p:spTree>
    <p:extLst>
      <p:ext uri="{BB962C8B-B14F-4D97-AF65-F5344CB8AC3E}">
        <p14:creationId xmlns:p14="http://schemas.microsoft.com/office/powerpoint/2010/main" val="398549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14</a:t>
            </a:fld>
            <a:endParaRPr lang="en-US"/>
          </a:p>
        </p:txBody>
      </p:sp>
    </p:spTree>
    <p:extLst>
      <p:ext uri="{BB962C8B-B14F-4D97-AF65-F5344CB8AC3E}">
        <p14:creationId xmlns:p14="http://schemas.microsoft.com/office/powerpoint/2010/main" val="354291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2</a:t>
            </a:fld>
            <a:endParaRPr lang="en-US"/>
          </a:p>
        </p:txBody>
      </p:sp>
    </p:spTree>
    <p:extLst>
      <p:ext uri="{BB962C8B-B14F-4D97-AF65-F5344CB8AC3E}">
        <p14:creationId xmlns:p14="http://schemas.microsoft.com/office/powerpoint/2010/main" val="28474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3</a:t>
            </a:fld>
            <a:endParaRPr lang="en-US"/>
          </a:p>
        </p:txBody>
      </p:sp>
    </p:spTree>
    <p:extLst>
      <p:ext uri="{BB962C8B-B14F-4D97-AF65-F5344CB8AC3E}">
        <p14:creationId xmlns:p14="http://schemas.microsoft.com/office/powerpoint/2010/main" val="221441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4</a:t>
            </a:fld>
            <a:endParaRPr lang="en-US"/>
          </a:p>
        </p:txBody>
      </p:sp>
    </p:spTree>
    <p:extLst>
      <p:ext uri="{BB962C8B-B14F-4D97-AF65-F5344CB8AC3E}">
        <p14:creationId xmlns:p14="http://schemas.microsoft.com/office/powerpoint/2010/main" val="221441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5</a:t>
            </a:fld>
            <a:endParaRPr lang="en-US"/>
          </a:p>
        </p:txBody>
      </p:sp>
    </p:spTree>
    <p:extLst>
      <p:ext uri="{BB962C8B-B14F-4D97-AF65-F5344CB8AC3E}">
        <p14:creationId xmlns:p14="http://schemas.microsoft.com/office/powerpoint/2010/main" val="73405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6</a:t>
            </a:fld>
            <a:endParaRPr lang="en-US"/>
          </a:p>
        </p:txBody>
      </p:sp>
    </p:spTree>
    <p:extLst>
      <p:ext uri="{BB962C8B-B14F-4D97-AF65-F5344CB8AC3E}">
        <p14:creationId xmlns:p14="http://schemas.microsoft.com/office/powerpoint/2010/main" val="955310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7</a:t>
            </a:fld>
            <a:endParaRPr lang="en-US"/>
          </a:p>
        </p:txBody>
      </p:sp>
    </p:spTree>
    <p:extLst>
      <p:ext uri="{BB962C8B-B14F-4D97-AF65-F5344CB8AC3E}">
        <p14:creationId xmlns:p14="http://schemas.microsoft.com/office/powerpoint/2010/main" val="1425545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8</a:t>
            </a:fld>
            <a:endParaRPr lang="en-US"/>
          </a:p>
        </p:txBody>
      </p:sp>
    </p:spTree>
    <p:extLst>
      <p:ext uri="{BB962C8B-B14F-4D97-AF65-F5344CB8AC3E}">
        <p14:creationId xmlns:p14="http://schemas.microsoft.com/office/powerpoint/2010/main" val="132441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homepage of our Corporate Intranet – built in SharePoint 2010 with minor adjustments to CSS/branding for the look and feel of the site. Content is organized into sections (Departments, Policies and Procedures, Forms, etc.) for ease of access by users. </a:t>
            </a:r>
            <a:endParaRPr lang="en-US" dirty="0"/>
          </a:p>
        </p:txBody>
      </p:sp>
      <p:sp>
        <p:nvSpPr>
          <p:cNvPr id="4" name="Slide Number Placeholder 3"/>
          <p:cNvSpPr>
            <a:spLocks noGrp="1"/>
          </p:cNvSpPr>
          <p:nvPr>
            <p:ph type="sldNum" sz="quarter" idx="10"/>
          </p:nvPr>
        </p:nvSpPr>
        <p:spPr/>
        <p:txBody>
          <a:bodyPr/>
          <a:lstStyle/>
          <a:p>
            <a:fld id="{CF531653-2E04-4C33-8FC7-6F25F35B71CE}" type="slidenum">
              <a:rPr lang="en-US" smtClean="0"/>
              <a:t>9</a:t>
            </a:fld>
            <a:endParaRPr lang="en-US"/>
          </a:p>
        </p:txBody>
      </p:sp>
    </p:spTree>
    <p:extLst>
      <p:ext uri="{BB962C8B-B14F-4D97-AF65-F5344CB8AC3E}">
        <p14:creationId xmlns:p14="http://schemas.microsoft.com/office/powerpoint/2010/main" val="423089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269CE7-CB90-4040-9A25-2C2F6410C992}" type="datetime1">
              <a:rPr lang="en-US" smtClean="0"/>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315892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C840A-0724-497F-9DC7-1E317148EAD0}" type="datetime1">
              <a:rPr lang="en-US" smtClean="0"/>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371694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B6A4F-78C5-4534-B69F-F528DF6B4A32}" type="datetime1">
              <a:rPr lang="en-US" smtClean="0"/>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240252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08AE7-7CD1-44DA-BF4F-76915527BFE2}" type="datetime1">
              <a:rPr lang="en-US" smtClean="0"/>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8972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BC2FC-F5A3-4B3F-8A59-3548E14F2733}" type="datetime1">
              <a:rPr lang="en-US" smtClean="0"/>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35160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C30A35-236D-40BA-8746-6247525BBA53}" type="datetime1">
              <a:rPr lang="en-US" smtClean="0"/>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189047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B524B2-1103-4590-8439-CEB5876C087E}" type="datetime1">
              <a:rPr lang="en-US" smtClean="0"/>
              <a:t>8/21/2014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23802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9A3C9-DC95-4E4C-B153-DA7192894EEE}" type="datetime1">
              <a:rPr lang="en-US" smtClean="0"/>
              <a:t>8/21/2014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78679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445FE-3C9F-4298-80D7-C9CD22D726A8}" type="datetime1">
              <a:rPr lang="en-US" smtClean="0"/>
              <a:t>8/21/2014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52579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FA687-37A1-49D1-AF4A-753938CDCF3F}" type="datetime1">
              <a:rPr lang="en-US" smtClean="0"/>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169913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B0CD9-3F42-4EEB-9464-16A6942AD4D1}" type="datetime1">
              <a:rPr lang="en-US" smtClean="0"/>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34BD-2C5B-46AD-B96D-033D94AA0B9C}" type="slidenum">
              <a:rPr lang="en-US" smtClean="0"/>
              <a:t>‹#›</a:t>
            </a:fld>
            <a:endParaRPr lang="en-US"/>
          </a:p>
        </p:txBody>
      </p:sp>
    </p:spTree>
    <p:extLst>
      <p:ext uri="{BB962C8B-B14F-4D97-AF65-F5344CB8AC3E}">
        <p14:creationId xmlns:p14="http://schemas.microsoft.com/office/powerpoint/2010/main" val="159829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3056-1F4D-4B06-B5F3-54B629EE3D9A}" type="datetime1">
              <a:rPr lang="en-US" smtClean="0"/>
              <a:t>8/21/2014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B34BD-2C5B-46AD-B96D-033D94AA0B9C}" type="slidenum">
              <a:rPr lang="en-US" smtClean="0"/>
              <a:t>‹#›</a:t>
            </a:fld>
            <a:endParaRPr lang="en-US"/>
          </a:p>
        </p:txBody>
      </p:sp>
    </p:spTree>
    <p:extLst>
      <p:ext uri="{BB962C8B-B14F-4D97-AF65-F5344CB8AC3E}">
        <p14:creationId xmlns:p14="http://schemas.microsoft.com/office/powerpoint/2010/main" val="398937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ivan_winfield@seaboardcorp.com"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mailto:adam_jones@seaboardcorp.com" TargetMode="External"/><Relationship Id="rId4" Type="http://schemas.openxmlformats.org/officeDocument/2006/relationships/hyperlink" Target="mailto:eric_howerton@seaboardcor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81000"/>
            <a:ext cx="3124200" cy="660042"/>
          </a:xfrm>
          <a:prstGeom prst="rect">
            <a:avLst/>
          </a:prstGeom>
        </p:spPr>
      </p:pic>
      <p:sp>
        <p:nvSpPr>
          <p:cNvPr id="7" name="Subtitle 2"/>
          <p:cNvSpPr txBox="1">
            <a:spLocks/>
          </p:cNvSpPr>
          <p:nvPr/>
        </p:nvSpPr>
        <p:spPr>
          <a:xfrm>
            <a:off x="663101" y="5072313"/>
            <a:ext cx="3124200" cy="990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solidFill>
                  <a:schemeClr val="tx1">
                    <a:lumMod val="75000"/>
                    <a:lumOff val="25000"/>
                  </a:schemeClr>
                </a:solidFill>
              </a:rPr>
              <a:t>Eric Howerton</a:t>
            </a:r>
          </a:p>
          <a:p>
            <a:pPr marL="0" indent="0">
              <a:buNone/>
            </a:pPr>
            <a:r>
              <a:rPr lang="en-US" sz="1300" dirty="0" smtClean="0">
                <a:solidFill>
                  <a:schemeClr val="tx1">
                    <a:lumMod val="75000"/>
                    <a:lumOff val="25000"/>
                  </a:schemeClr>
                </a:solidFill>
              </a:rPr>
              <a:t>Senior Business Analyst, Corporate IT </a:t>
            </a:r>
          </a:p>
          <a:p>
            <a:pPr marL="0" indent="0">
              <a:buNone/>
            </a:pPr>
            <a:r>
              <a:rPr lang="en-US" sz="1300" dirty="0" smtClean="0">
                <a:solidFill>
                  <a:schemeClr val="tx1">
                    <a:lumMod val="75000"/>
                    <a:lumOff val="25000"/>
                  </a:schemeClr>
                </a:solidFill>
              </a:rPr>
              <a:t>Seaboard Corporation </a:t>
            </a:r>
          </a:p>
          <a:p>
            <a:pPr marL="0" indent="0">
              <a:buNone/>
            </a:pPr>
            <a:r>
              <a:rPr lang="en-US" sz="1300" dirty="0" smtClean="0">
                <a:solidFill>
                  <a:schemeClr val="tx1">
                    <a:lumMod val="75000"/>
                    <a:lumOff val="25000"/>
                  </a:schemeClr>
                </a:solidFill>
              </a:rPr>
              <a:t>August 2014</a:t>
            </a:r>
            <a:endParaRPr lang="en-US" sz="1300" dirty="0">
              <a:solidFill>
                <a:schemeClr val="tx1">
                  <a:lumMod val="75000"/>
                  <a:lumOff val="25000"/>
                </a:schemeClr>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905000"/>
            <a:ext cx="6272797" cy="1993396"/>
          </a:xfrm>
          <a:prstGeom prst="rect">
            <a:avLst/>
          </a:prstGeom>
        </p:spPr>
      </p:pic>
      <p:cxnSp>
        <p:nvCxnSpPr>
          <p:cNvPr id="9" name="Straight Connector 8"/>
          <p:cNvCxnSpPr/>
          <p:nvPr/>
        </p:nvCxnSpPr>
        <p:spPr>
          <a:xfrm>
            <a:off x="685800" y="3846515"/>
            <a:ext cx="5715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663101" y="4038600"/>
            <a:ext cx="8153401" cy="369332"/>
          </a:xfrm>
          <a:prstGeom prst="rect">
            <a:avLst/>
          </a:prstGeom>
          <a:noFill/>
        </p:spPr>
        <p:txBody>
          <a:bodyPr wrap="square" rtlCol="0">
            <a:spAutoFit/>
          </a:bodyPr>
          <a:lstStyle/>
          <a:p>
            <a:r>
              <a:rPr lang="en-US" dirty="0" smtClean="0">
                <a:solidFill>
                  <a:schemeClr val="accent1">
                    <a:lumMod val="75000"/>
                  </a:schemeClr>
                </a:solidFill>
              </a:rPr>
              <a:t>An overview of Microsoft SharePoint and current use cases for Seaboard Corporation</a:t>
            </a:r>
            <a:endParaRPr lang="en-US" dirty="0">
              <a:solidFill>
                <a:schemeClr val="accent1">
                  <a:lumMod val="75000"/>
                </a:schemeClr>
              </a:solidFill>
            </a:endParaRPr>
          </a:p>
        </p:txBody>
      </p:sp>
    </p:spTree>
    <p:extLst>
      <p:ext uri="{BB962C8B-B14F-4D97-AF65-F5344CB8AC3E}">
        <p14:creationId xmlns:p14="http://schemas.microsoft.com/office/powerpoint/2010/main" val="1124286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36" y="152400"/>
            <a:ext cx="8839200" cy="800219"/>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Building Maintenance (Work Orders)</a:t>
            </a:r>
          </a:p>
          <a:p>
            <a:r>
              <a:rPr lang="en-US" sz="1100" dirty="0">
                <a:solidFill>
                  <a:schemeClr val="tx2">
                    <a:lumMod val="40000"/>
                    <a:lumOff val="60000"/>
                  </a:schemeClr>
                </a:solidFill>
                <a:latin typeface="Century Gothic" panose="020B0502020202020204" pitchFamily="34" charset="0"/>
              </a:rPr>
              <a:t>Users can create new building work orders using an online form which utilizes a workflow to send notifications to the maintenance team. Users can track the status of their request online to see when their requests have been completed. </a:t>
            </a:r>
          </a:p>
        </p:txBody>
      </p:sp>
      <p:sp>
        <p:nvSpPr>
          <p:cNvPr id="3" name="TextBox 2"/>
          <p:cNvSpPr txBox="1"/>
          <p:nvPr/>
        </p:nvSpPr>
        <p:spPr>
          <a:xfrm>
            <a:off x="6472136" y="1600200"/>
            <a:ext cx="2590800" cy="1785104"/>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Process/item tracking</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225357" y="1676400"/>
            <a:ext cx="6013689" cy="37338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AAB34BD-2C5B-46AD-B96D-033D94AA0B9C}" type="slidenum">
              <a:rPr lang="en-US" smtClean="0"/>
              <a:t>10</a:t>
            </a:fld>
            <a:endParaRPr lang="en-US"/>
          </a:p>
        </p:txBody>
      </p:sp>
    </p:spTree>
    <p:extLst>
      <p:ext uri="{BB962C8B-B14F-4D97-AF65-F5344CB8AC3E}">
        <p14:creationId xmlns:p14="http://schemas.microsoft.com/office/powerpoint/2010/main" val="1011268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36" y="152400"/>
            <a:ext cx="8839200" cy="800219"/>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Human Resources</a:t>
            </a:r>
          </a:p>
          <a:p>
            <a:r>
              <a:rPr lang="en-US" sz="1100" dirty="0">
                <a:solidFill>
                  <a:schemeClr val="tx2">
                    <a:lumMod val="40000"/>
                    <a:lumOff val="60000"/>
                  </a:schemeClr>
                </a:solidFill>
                <a:latin typeface="Century Gothic" panose="020B0502020202020204" pitchFamily="34" charset="0"/>
              </a:rPr>
              <a:t>HR managers can send new positions to be set up in ADP payroll services using online forms and workflows for approvals.  Requests can be moderated by HR, with unique permissions and views. </a:t>
            </a:r>
          </a:p>
        </p:txBody>
      </p:sp>
      <p:sp>
        <p:nvSpPr>
          <p:cNvPr id="3" name="TextBox 2"/>
          <p:cNvSpPr txBox="1"/>
          <p:nvPr/>
        </p:nvSpPr>
        <p:spPr>
          <a:xfrm>
            <a:off x="6472136" y="1600200"/>
            <a:ext cx="2590800" cy="2215991"/>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a:solidFill>
                  <a:schemeClr val="accent1">
                    <a:lumMod val="75000"/>
                  </a:schemeClr>
                </a:solidFill>
                <a:latin typeface="Century Gothic" panose="020B0502020202020204" pitchFamily="34" charset="0"/>
              </a:rPr>
              <a:t>Online document storage </a:t>
            </a:r>
            <a:endParaRPr lang="en-US" sz="1400" dirty="0" smtClean="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Collaboration</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248056" y="1676400"/>
            <a:ext cx="5897880" cy="32766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AAB34BD-2C5B-46AD-B96D-033D94AA0B9C}" type="slidenum">
              <a:rPr lang="en-US" smtClean="0"/>
              <a:t>11</a:t>
            </a:fld>
            <a:endParaRPr lang="en-US"/>
          </a:p>
        </p:txBody>
      </p:sp>
    </p:spTree>
    <p:extLst>
      <p:ext uri="{BB962C8B-B14F-4D97-AF65-F5344CB8AC3E}">
        <p14:creationId xmlns:p14="http://schemas.microsoft.com/office/powerpoint/2010/main" val="2941272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547" b="5486"/>
          <a:stretch/>
        </p:blipFill>
        <p:spPr>
          <a:xfrm>
            <a:off x="223736" y="1676400"/>
            <a:ext cx="6019800" cy="408118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23736" y="152400"/>
            <a:ext cx="8839200" cy="969496"/>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Project Management – Master Project Dashboard</a:t>
            </a:r>
          </a:p>
          <a:p>
            <a:r>
              <a:rPr lang="en-US" sz="1100" dirty="0">
                <a:solidFill>
                  <a:schemeClr val="tx2">
                    <a:lumMod val="40000"/>
                    <a:lumOff val="60000"/>
                  </a:schemeClr>
                </a:solidFill>
                <a:latin typeface="Century Gothic" panose="020B0502020202020204" pitchFamily="34" charset="0"/>
              </a:rPr>
              <a:t>This is an example of a Project Tracker in SharePoint. A main list (dashboard) shows the status of all projects and some key information about each. You’ll notice that each project also has a “Click to Enter Project Site” link – each project also has it’s own </a:t>
            </a:r>
            <a:r>
              <a:rPr lang="en-US" sz="1100" dirty="0" err="1">
                <a:solidFill>
                  <a:schemeClr val="tx2">
                    <a:lumMod val="40000"/>
                    <a:lumOff val="60000"/>
                  </a:schemeClr>
                </a:solidFill>
                <a:latin typeface="Century Gothic" panose="020B0502020202020204" pitchFamily="34" charset="0"/>
              </a:rPr>
              <a:t>subsite</a:t>
            </a:r>
            <a:r>
              <a:rPr lang="en-US" sz="1100" dirty="0">
                <a:solidFill>
                  <a:schemeClr val="tx2">
                    <a:lumMod val="40000"/>
                    <a:lumOff val="60000"/>
                  </a:schemeClr>
                </a:solidFill>
                <a:latin typeface="Century Gothic" panose="020B0502020202020204" pitchFamily="34" charset="0"/>
              </a:rPr>
              <a:t> to manage project documents, issue tracking, requirements, and timeline. </a:t>
            </a:r>
          </a:p>
        </p:txBody>
      </p:sp>
      <p:sp>
        <p:nvSpPr>
          <p:cNvPr id="3" name="TextBox 2"/>
          <p:cNvSpPr txBox="1"/>
          <p:nvPr/>
        </p:nvSpPr>
        <p:spPr>
          <a:xfrm>
            <a:off x="6472136" y="1600200"/>
            <a:ext cx="2590800" cy="2646878"/>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a:solidFill>
                  <a:schemeClr val="accent1">
                    <a:lumMod val="75000"/>
                  </a:schemeClr>
                </a:solidFill>
                <a:latin typeface="Century Gothic" panose="020B0502020202020204" pitchFamily="34" charset="0"/>
              </a:rPr>
              <a:t>Online document storage </a:t>
            </a:r>
            <a:endParaRPr lang="en-US" sz="1400" dirty="0" smtClean="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Collaboration</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Website (Project sites)</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Process/item tracking</a:t>
            </a: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4"/>
          <a:stretch>
            <a:fillRect/>
          </a:stretch>
        </p:blipFill>
        <p:spPr>
          <a:xfrm>
            <a:off x="210766" y="1676401"/>
            <a:ext cx="6116765" cy="4081186"/>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BAAB34BD-2C5B-46AD-B96D-033D94AA0B9C}" type="slidenum">
              <a:rPr lang="en-US" smtClean="0"/>
              <a:t>12</a:t>
            </a:fld>
            <a:endParaRPr lang="en-US"/>
          </a:p>
        </p:txBody>
      </p:sp>
    </p:spTree>
    <p:extLst>
      <p:ext uri="{BB962C8B-B14F-4D97-AF65-F5344CB8AC3E}">
        <p14:creationId xmlns:p14="http://schemas.microsoft.com/office/powerpoint/2010/main" val="363341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36" y="152400"/>
            <a:ext cx="8839200" cy="630942"/>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Project Management – Project Site</a:t>
            </a:r>
          </a:p>
          <a:p>
            <a:r>
              <a:rPr lang="en-US" sz="1100" dirty="0" smtClean="0">
                <a:solidFill>
                  <a:schemeClr val="tx2">
                    <a:lumMod val="40000"/>
                    <a:lumOff val="60000"/>
                  </a:schemeClr>
                </a:solidFill>
                <a:latin typeface="Century Gothic" panose="020B0502020202020204" pitchFamily="34" charset="0"/>
              </a:rPr>
              <a:t>Example of a </a:t>
            </a:r>
            <a:r>
              <a:rPr lang="en-US" sz="1100" dirty="0">
                <a:solidFill>
                  <a:schemeClr val="tx2">
                    <a:lumMod val="40000"/>
                    <a:lumOff val="60000"/>
                  </a:schemeClr>
                </a:solidFill>
                <a:latin typeface="Century Gothic" panose="020B0502020202020204" pitchFamily="34" charset="0"/>
              </a:rPr>
              <a:t>project </a:t>
            </a:r>
            <a:r>
              <a:rPr lang="en-US" sz="1100" dirty="0" smtClean="0">
                <a:solidFill>
                  <a:schemeClr val="tx2">
                    <a:lumMod val="40000"/>
                    <a:lumOff val="60000"/>
                  </a:schemeClr>
                </a:solidFill>
                <a:latin typeface="Century Gothic" panose="020B0502020202020204" pitchFamily="34" charset="0"/>
              </a:rPr>
              <a:t>sub-site from the main Project Dashboard. </a:t>
            </a:r>
            <a:endParaRPr lang="en-US" sz="1100" dirty="0">
              <a:solidFill>
                <a:schemeClr val="tx2">
                  <a:lumMod val="40000"/>
                  <a:lumOff val="60000"/>
                </a:schemeClr>
              </a:solidFill>
              <a:latin typeface="Century Gothic" panose="020B0502020202020204" pitchFamily="34" charset="0"/>
            </a:endParaRPr>
          </a:p>
        </p:txBody>
      </p:sp>
      <p:sp>
        <p:nvSpPr>
          <p:cNvPr id="3" name="TextBox 2"/>
          <p:cNvSpPr txBox="1"/>
          <p:nvPr/>
        </p:nvSpPr>
        <p:spPr>
          <a:xfrm>
            <a:off x="6472136" y="1600200"/>
            <a:ext cx="2590800" cy="2431435"/>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a:solidFill>
                  <a:schemeClr val="accent1">
                    <a:lumMod val="75000"/>
                  </a:schemeClr>
                </a:solidFill>
                <a:latin typeface="Century Gothic" panose="020B0502020202020204" pitchFamily="34" charset="0"/>
              </a:rPr>
              <a:t>Online document storage </a:t>
            </a:r>
            <a:endParaRPr lang="en-US" sz="1400" dirty="0" smtClean="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Collaboration</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Sharing</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223736" y="1632626"/>
            <a:ext cx="5969617" cy="3777574"/>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AAB34BD-2C5B-46AD-B96D-033D94AA0B9C}" type="slidenum">
              <a:rPr lang="en-US" smtClean="0"/>
              <a:t>13</a:t>
            </a:fld>
            <a:endParaRPr lang="en-US"/>
          </a:p>
        </p:txBody>
      </p:sp>
    </p:spTree>
    <p:extLst>
      <p:ext uri="{BB962C8B-B14F-4D97-AF65-F5344CB8AC3E}">
        <p14:creationId xmlns:p14="http://schemas.microsoft.com/office/powerpoint/2010/main" val="3226611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3066" y="304800"/>
            <a:ext cx="7159333" cy="846138"/>
          </a:xfrm>
        </p:spPr>
        <p:txBody>
          <a:bodyPr>
            <a:noAutofit/>
          </a:bodyPr>
          <a:lstStyle/>
          <a:p>
            <a:pPr algn="l"/>
            <a:r>
              <a:rPr lang="en-US" dirty="0" smtClean="0">
                <a:solidFill>
                  <a:schemeClr val="accent1">
                    <a:lumMod val="75000"/>
                  </a:schemeClr>
                </a:solidFill>
              </a:rPr>
              <a:t>Corporate IT: Here to Help </a:t>
            </a:r>
            <a:endParaRPr lang="en-US" dirty="0">
              <a:solidFill>
                <a:schemeClr val="accent1">
                  <a:lumMod val="75000"/>
                </a:schemeClr>
              </a:solidFill>
            </a:endParaRPr>
          </a:p>
        </p:txBody>
      </p:sp>
      <p:cxnSp>
        <p:nvCxnSpPr>
          <p:cNvPr id="5" name="Straight Connector 4"/>
          <p:cNvCxnSpPr/>
          <p:nvPr/>
        </p:nvCxnSpPr>
        <p:spPr>
          <a:xfrm>
            <a:off x="685800" y="1066800"/>
            <a:ext cx="8077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9185574"/>
              </p:ext>
            </p:extLst>
          </p:nvPr>
        </p:nvGraphicFramePr>
        <p:xfrm>
          <a:off x="613067" y="5715000"/>
          <a:ext cx="7768932" cy="1005840"/>
        </p:xfrm>
        <a:graphic>
          <a:graphicData uri="http://schemas.openxmlformats.org/drawingml/2006/table">
            <a:tbl>
              <a:tblPr firstRow="1" bandRow="1">
                <a:tableStyleId>{2D5ABB26-0587-4C30-8999-92F81FD0307C}</a:tableStyleId>
              </a:tblPr>
              <a:tblGrid>
                <a:gridCol w="2589644">
                  <a:extLst>
                    <a:ext uri="{9D8B030D-6E8A-4147-A177-3AD203B41FA5}">
                      <a16:colId xmlns:a16="http://schemas.microsoft.com/office/drawing/2014/main" xmlns="" val="1923556925"/>
                    </a:ext>
                  </a:extLst>
                </a:gridCol>
                <a:gridCol w="2589644">
                  <a:extLst>
                    <a:ext uri="{9D8B030D-6E8A-4147-A177-3AD203B41FA5}">
                      <a16:colId xmlns:a16="http://schemas.microsoft.com/office/drawing/2014/main" xmlns="" val="1320755290"/>
                    </a:ext>
                  </a:extLst>
                </a:gridCol>
                <a:gridCol w="2589644">
                  <a:extLst>
                    <a:ext uri="{9D8B030D-6E8A-4147-A177-3AD203B41FA5}">
                      <a16:colId xmlns:a16="http://schemas.microsoft.com/office/drawing/2014/main" xmlns="" val="3133872663"/>
                    </a:ext>
                  </a:extLst>
                </a:gridCol>
              </a:tblGrid>
              <a:tr h="370840">
                <a:tc>
                  <a:txBody>
                    <a:bodyPr/>
                    <a:lstStyle/>
                    <a:p>
                      <a:r>
                        <a:rPr lang="en-US" sz="1200" dirty="0" smtClean="0"/>
                        <a:t>Ivan Winfield </a:t>
                      </a:r>
                    </a:p>
                    <a:p>
                      <a:r>
                        <a:rPr lang="en-US" sz="1200" dirty="0" smtClean="0"/>
                        <a:t>Corporate Director of IT </a:t>
                      </a:r>
                    </a:p>
                    <a:p>
                      <a:r>
                        <a:rPr lang="en-US" sz="1200" dirty="0" smtClean="0">
                          <a:hlinkClick r:id="rId3"/>
                        </a:rPr>
                        <a:t>ivan_winfield@seaboardcorp.com</a:t>
                      </a:r>
                      <a:r>
                        <a:rPr lang="en-US" sz="1200" dirty="0" smtClean="0"/>
                        <a:t> </a:t>
                      </a:r>
                    </a:p>
                    <a:p>
                      <a:r>
                        <a:rPr lang="en-US" sz="1200" dirty="0" smtClean="0"/>
                        <a:t>913-676-8852</a:t>
                      </a:r>
                    </a:p>
                    <a:p>
                      <a:endParaRPr lang="en-US" sz="1200" dirty="0"/>
                    </a:p>
                  </a:txBody>
                  <a:tcPr/>
                </a:tc>
                <a:tc>
                  <a:txBody>
                    <a:bodyPr/>
                    <a:lstStyle/>
                    <a:p>
                      <a:r>
                        <a:rPr lang="en-US" sz="1200" dirty="0" smtClean="0"/>
                        <a:t>Eric Howerton</a:t>
                      </a:r>
                    </a:p>
                    <a:p>
                      <a:r>
                        <a:rPr lang="en-US" sz="1200" dirty="0" smtClean="0"/>
                        <a:t>Senior Business Analyst</a:t>
                      </a:r>
                    </a:p>
                    <a:p>
                      <a:r>
                        <a:rPr lang="en-US" sz="1200" dirty="0" smtClean="0">
                          <a:hlinkClick r:id="rId4"/>
                        </a:rPr>
                        <a:t>eric_howerton@seaboardcorp.com</a:t>
                      </a:r>
                      <a:r>
                        <a:rPr lang="en-US" sz="1200" dirty="0" smtClean="0"/>
                        <a:t> </a:t>
                      </a:r>
                    </a:p>
                    <a:p>
                      <a:r>
                        <a:rPr lang="en-US" sz="1200" dirty="0" smtClean="0"/>
                        <a:t>913-676-8721 </a:t>
                      </a:r>
                    </a:p>
                    <a:p>
                      <a:endParaRPr lang="en-US" sz="1200" dirty="0"/>
                    </a:p>
                  </a:txBody>
                  <a:tcPr/>
                </a:tc>
                <a:tc>
                  <a:txBody>
                    <a:bodyPr/>
                    <a:lstStyle/>
                    <a:p>
                      <a:r>
                        <a:rPr lang="en-US" sz="1200" dirty="0" smtClean="0"/>
                        <a:t>Adam Jones </a:t>
                      </a:r>
                    </a:p>
                    <a:p>
                      <a:r>
                        <a:rPr lang="en-US" sz="1200" dirty="0" smtClean="0"/>
                        <a:t>Business Analyst </a:t>
                      </a:r>
                      <a:fld id="{470CAC0D-EA63-4890-8163-07E8F47F9620}" type="slidenum">
                        <a:rPr lang="en-US" sz="1200" smtClean="0"/>
                        <a:t>14</a:t>
                      </a:fld>
                      <a:endParaRPr lang="en-US" sz="1200" dirty="0" smtClean="0"/>
                    </a:p>
                    <a:p>
                      <a:r>
                        <a:rPr lang="en-US" sz="1200" dirty="0" smtClean="0">
                          <a:hlinkClick r:id="rId5"/>
                        </a:rPr>
                        <a:t>adam_jones@seaboardcorp.com</a:t>
                      </a:r>
                      <a:r>
                        <a:rPr lang="en-US" sz="1200" dirty="0" smtClean="0"/>
                        <a:t> </a:t>
                      </a:r>
                    </a:p>
                    <a:p>
                      <a:r>
                        <a:rPr lang="en-US" sz="1200" dirty="0" smtClean="0"/>
                        <a:t>913-676-8747</a:t>
                      </a:r>
                    </a:p>
                    <a:p>
                      <a:endParaRPr lang="en-US" sz="1200" dirty="0"/>
                    </a:p>
                  </a:txBody>
                  <a:tcPr/>
                </a:tc>
                <a:extLst>
                  <a:ext uri="{0D108BD9-81ED-4DB2-BD59-A6C34878D82A}">
                    <a16:rowId xmlns:a16="http://schemas.microsoft.com/office/drawing/2014/main" xmlns="" val="4234370997"/>
                  </a:ext>
                </a:extLst>
              </a:tr>
            </a:tbl>
          </a:graphicData>
        </a:graphic>
      </p:graphicFrame>
      <p:pic>
        <p:nvPicPr>
          <p:cNvPr id="7" name="Picture 6"/>
          <p:cNvPicPr>
            <a:picLocks noChangeAspect="1"/>
          </p:cNvPicPr>
          <p:nvPr/>
        </p:nvPicPr>
        <p:blipFill>
          <a:blip r:embed="rId6"/>
          <a:stretch>
            <a:fillRect/>
          </a:stretch>
        </p:blipFill>
        <p:spPr>
          <a:xfrm>
            <a:off x="613067" y="1249491"/>
            <a:ext cx="7917866" cy="4359018"/>
          </a:xfrm>
          <a:prstGeom prst="rect">
            <a:avLst/>
          </a:prstGeom>
        </p:spPr>
      </p:pic>
      <p:sp>
        <p:nvSpPr>
          <p:cNvPr id="3" name="Slide Number Placeholder 2"/>
          <p:cNvSpPr>
            <a:spLocks noGrp="1"/>
          </p:cNvSpPr>
          <p:nvPr>
            <p:ph type="sldNum" sz="quarter" idx="12"/>
          </p:nvPr>
        </p:nvSpPr>
        <p:spPr/>
        <p:txBody>
          <a:bodyPr/>
          <a:lstStyle/>
          <a:p>
            <a:fld id="{BAAB34BD-2C5B-46AD-B96D-033D94AA0B9C}" type="slidenum">
              <a:rPr lang="en-US" smtClean="0"/>
              <a:t>14</a:t>
            </a:fld>
            <a:endParaRPr lang="en-US"/>
          </a:p>
        </p:txBody>
      </p:sp>
    </p:spTree>
    <p:extLst>
      <p:ext uri="{BB962C8B-B14F-4D97-AF65-F5344CB8AC3E}">
        <p14:creationId xmlns:p14="http://schemas.microsoft.com/office/powerpoint/2010/main" val="3042254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743325"/>
            <a:ext cx="7772400" cy="1362075"/>
          </a:xfrm>
        </p:spPr>
        <p:txBody>
          <a:bodyPr>
            <a:normAutofit/>
          </a:bodyPr>
          <a:lstStyle/>
          <a:p>
            <a:pPr algn="l"/>
            <a:r>
              <a:rPr lang="en-US" dirty="0" smtClean="0">
                <a:solidFill>
                  <a:schemeClr val="accent1">
                    <a:lumMod val="75000"/>
                  </a:schemeClr>
                </a:solidFill>
              </a:rPr>
              <a:t>SharePoint Overview </a:t>
            </a:r>
            <a:endParaRPr lang="en-US" dirty="0">
              <a:solidFill>
                <a:schemeClr val="accent1">
                  <a:lumMod val="75000"/>
                </a:schemeClr>
              </a:solidFill>
            </a:endParaRPr>
          </a:p>
        </p:txBody>
      </p:sp>
      <p:cxnSp>
        <p:nvCxnSpPr>
          <p:cNvPr id="5" name="Straight Connector 4"/>
          <p:cNvCxnSpPr/>
          <p:nvPr/>
        </p:nvCxnSpPr>
        <p:spPr>
          <a:xfrm>
            <a:off x="538480" y="43434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AAB34BD-2C5B-46AD-B96D-033D94AA0B9C}" type="slidenum">
              <a:rPr lang="en-US" smtClean="0"/>
              <a:t>2</a:t>
            </a:fld>
            <a:endParaRPr lang="en-US"/>
          </a:p>
        </p:txBody>
      </p:sp>
    </p:spTree>
    <p:extLst>
      <p:ext uri="{BB962C8B-B14F-4D97-AF65-F5344CB8AC3E}">
        <p14:creationId xmlns:p14="http://schemas.microsoft.com/office/powerpoint/2010/main" val="26898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0070C0"/>
                </a:solidFill>
                <a:latin typeface="Century Gothic" pitchFamily="34" charset="0"/>
                <a:ea typeface="+mn-ea"/>
                <a:cs typeface="+mn-cs"/>
              </a:rPr>
              <a:t>Overview of SharePoint</a:t>
            </a:r>
            <a:endParaRPr lang="en-US" dirty="0">
              <a:solidFill>
                <a:srgbClr val="0070C0"/>
              </a:solidFill>
              <a:latin typeface="Century Gothic" pitchFamily="34" charset="0"/>
              <a:ea typeface="+mn-ea"/>
              <a:cs typeface="+mn-cs"/>
            </a:endParaRPr>
          </a:p>
        </p:txBody>
      </p:sp>
      <p:sp>
        <p:nvSpPr>
          <p:cNvPr id="3" name="Content Placeholder 2"/>
          <p:cNvSpPr>
            <a:spLocks noGrp="1"/>
          </p:cNvSpPr>
          <p:nvPr>
            <p:ph idx="1"/>
          </p:nvPr>
        </p:nvSpPr>
        <p:spPr>
          <a:xfrm>
            <a:off x="457200" y="1600200"/>
            <a:ext cx="4495800" cy="4343399"/>
          </a:xfrm>
        </p:spPr>
        <p:txBody>
          <a:bodyPr>
            <a:normAutofit/>
          </a:bodyPr>
          <a:lstStyle/>
          <a:p>
            <a:pPr marL="0" indent="0">
              <a:buNone/>
            </a:pPr>
            <a:r>
              <a:rPr lang="en-US" sz="2400" b="1" dirty="0">
                <a:solidFill>
                  <a:schemeClr val="accent1">
                    <a:lumMod val="75000"/>
                  </a:schemeClr>
                </a:solidFill>
              </a:rPr>
              <a:t>What is SharePoint? </a:t>
            </a:r>
          </a:p>
          <a:p>
            <a:pPr marL="0" indent="0">
              <a:buNone/>
            </a:pPr>
            <a:r>
              <a:rPr lang="en-US" sz="1700" dirty="0">
                <a:latin typeface="Century Gothic" panose="020B0502020202020204" pitchFamily="34" charset="0"/>
              </a:rPr>
              <a:t>Microsoft SharePoint </a:t>
            </a:r>
            <a:r>
              <a:rPr lang="en-US" sz="1700" dirty="0" smtClean="0">
                <a:latin typeface="Century Gothic" panose="020B0502020202020204" pitchFamily="34" charset="0"/>
              </a:rPr>
              <a:t>is </a:t>
            </a:r>
            <a:r>
              <a:rPr lang="en-US" sz="1700" dirty="0">
                <a:latin typeface="Century Gothic" panose="020B0502020202020204" pitchFamily="34" charset="0"/>
              </a:rPr>
              <a:t>a </a:t>
            </a:r>
            <a:r>
              <a:rPr lang="en-US" sz="1700" dirty="0">
                <a:solidFill>
                  <a:srgbClr val="0070C0"/>
                </a:solidFill>
                <a:latin typeface="Century Gothic" panose="020B0502020202020204" pitchFamily="34" charset="0"/>
              </a:rPr>
              <a:t>front-end web application</a:t>
            </a:r>
            <a:r>
              <a:rPr lang="en-US" sz="1700" dirty="0">
                <a:latin typeface="Century Gothic" panose="020B0502020202020204" pitchFamily="34" charset="0"/>
              </a:rPr>
              <a:t> with a back-end </a:t>
            </a:r>
            <a:r>
              <a:rPr lang="en-US" sz="1700" dirty="0">
                <a:solidFill>
                  <a:srgbClr val="0070C0"/>
                </a:solidFill>
                <a:latin typeface="Century Gothic" panose="020B0502020202020204" pitchFamily="34" charset="0"/>
              </a:rPr>
              <a:t>SQL </a:t>
            </a:r>
            <a:r>
              <a:rPr lang="en-US" sz="1700" dirty="0" smtClean="0">
                <a:solidFill>
                  <a:srgbClr val="0070C0"/>
                </a:solidFill>
                <a:latin typeface="Century Gothic" panose="020B0502020202020204" pitchFamily="34" charset="0"/>
              </a:rPr>
              <a:t>database</a:t>
            </a:r>
          </a:p>
          <a:p>
            <a:pPr marL="0" indent="0">
              <a:buNone/>
            </a:pPr>
            <a:endParaRPr lang="en-US" sz="1700" dirty="0">
              <a:solidFill>
                <a:srgbClr val="0070C0"/>
              </a:solidFill>
              <a:latin typeface="Century Gothic" panose="020B0502020202020204" pitchFamily="34" charset="0"/>
            </a:endParaRPr>
          </a:p>
          <a:p>
            <a:pPr marL="0" indent="0">
              <a:buNone/>
            </a:pPr>
            <a:r>
              <a:rPr lang="en-US" sz="1700" dirty="0" smtClean="0">
                <a:solidFill>
                  <a:srgbClr val="0070C0"/>
                </a:solidFill>
                <a:latin typeface="Century Gothic" panose="020B0502020202020204" pitchFamily="34" charset="0"/>
              </a:rPr>
              <a:t>Primary Uses </a:t>
            </a:r>
          </a:p>
          <a:p>
            <a:r>
              <a:rPr lang="en-US" sz="1700" dirty="0">
                <a:latin typeface="Century Gothic" panose="020B0502020202020204" pitchFamily="34" charset="0"/>
              </a:rPr>
              <a:t>Online document </a:t>
            </a:r>
            <a:r>
              <a:rPr lang="en-US" sz="1700" dirty="0" smtClean="0">
                <a:latin typeface="Century Gothic" panose="020B0502020202020204" pitchFamily="34" charset="0"/>
              </a:rPr>
              <a:t>storage </a:t>
            </a:r>
          </a:p>
          <a:p>
            <a:r>
              <a:rPr lang="en-US" sz="1700" dirty="0" smtClean="0">
                <a:latin typeface="Century Gothic" panose="020B0502020202020204" pitchFamily="34" charset="0"/>
              </a:rPr>
              <a:t>Collaboration and sharing</a:t>
            </a:r>
          </a:p>
          <a:p>
            <a:r>
              <a:rPr lang="en-US" sz="1700" dirty="0">
                <a:latin typeface="Century Gothic" panose="020B0502020202020204" pitchFamily="34" charset="0"/>
              </a:rPr>
              <a:t>Rapid website deployments </a:t>
            </a:r>
            <a:endParaRPr lang="en-US" sz="1700" dirty="0" smtClean="0">
              <a:latin typeface="Century Gothic" panose="020B0502020202020204" pitchFamily="34" charset="0"/>
            </a:endParaRPr>
          </a:p>
          <a:p>
            <a:r>
              <a:rPr lang="en-US" sz="1700" dirty="0" smtClean="0">
                <a:latin typeface="Century Gothic" panose="020B0502020202020204" pitchFamily="34" charset="0"/>
              </a:rPr>
              <a:t>Workflow creation for automated processes  </a:t>
            </a:r>
          </a:p>
          <a:p>
            <a:r>
              <a:rPr lang="en-US" sz="1700" dirty="0" smtClean="0">
                <a:latin typeface="Century Gothic" panose="020B0502020202020204" pitchFamily="34" charset="0"/>
              </a:rPr>
              <a:t>Process/item tracking </a:t>
            </a:r>
            <a:endParaRPr lang="en-US" sz="1700" dirty="0">
              <a:latin typeface="Century Gothic" panose="020B0502020202020204" pitchFamily="34" charset="0"/>
            </a:endParaRPr>
          </a:p>
          <a:p>
            <a:endParaRPr lang="en-US" sz="1700" dirty="0">
              <a:latin typeface="Century Gothic" panose="020B0502020202020204" pitchFamily="34" charset="0"/>
            </a:endParaRPr>
          </a:p>
          <a:p>
            <a:pPr marL="0" indent="0">
              <a:buNone/>
            </a:pPr>
            <a:endParaRPr lang="en-US" sz="2400" dirty="0" smtClean="0">
              <a:latin typeface="Century Gothic" pitchFamily="34" charset="0"/>
            </a:endParaRPr>
          </a:p>
          <a:p>
            <a:pPr marL="0" indent="0">
              <a:buNone/>
            </a:pPr>
            <a:endParaRPr lang="en-US" sz="2400" dirty="0">
              <a:latin typeface="Century Gothic" pitchFamily="34" charset="0"/>
            </a:endParaRPr>
          </a:p>
        </p:txBody>
      </p:sp>
      <p:pic>
        <p:nvPicPr>
          <p:cNvPr id="5" name="Picture 4"/>
          <p:cNvPicPr>
            <a:picLocks noChangeAspect="1"/>
          </p:cNvPicPr>
          <p:nvPr/>
        </p:nvPicPr>
        <p:blipFill>
          <a:blip r:embed="rId3"/>
          <a:stretch>
            <a:fillRect/>
          </a:stretch>
        </p:blipFill>
        <p:spPr>
          <a:xfrm>
            <a:off x="4940030" y="2209800"/>
            <a:ext cx="3431177" cy="2438400"/>
          </a:xfrm>
          <a:prstGeom prst="rect">
            <a:avLst/>
          </a:prstGeom>
        </p:spPr>
      </p:pic>
      <p:sp>
        <p:nvSpPr>
          <p:cNvPr id="4" name="Slide Number Placeholder 3"/>
          <p:cNvSpPr>
            <a:spLocks noGrp="1"/>
          </p:cNvSpPr>
          <p:nvPr>
            <p:ph type="sldNum" sz="quarter" idx="12"/>
          </p:nvPr>
        </p:nvSpPr>
        <p:spPr/>
        <p:txBody>
          <a:bodyPr/>
          <a:lstStyle/>
          <a:p>
            <a:fld id="{BAAB34BD-2C5B-46AD-B96D-033D94AA0B9C}" type="slidenum">
              <a:rPr lang="en-US" smtClean="0"/>
              <a:t>3</a:t>
            </a:fld>
            <a:endParaRPr lang="en-US"/>
          </a:p>
        </p:txBody>
      </p:sp>
    </p:spTree>
    <p:extLst>
      <p:ext uri="{BB962C8B-B14F-4D97-AF65-F5344CB8AC3E}">
        <p14:creationId xmlns:p14="http://schemas.microsoft.com/office/powerpoint/2010/main" val="2468107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0070C0"/>
                </a:solidFill>
                <a:latin typeface="Century Gothic" pitchFamily="34" charset="0"/>
              </a:rPr>
              <a:t>Web Applications (websites)</a:t>
            </a:r>
            <a:endParaRPr lang="en-US" dirty="0">
              <a:solidFill>
                <a:srgbClr val="0070C0"/>
              </a:solidFill>
              <a:latin typeface="Century Gothic" pitchFamily="34" charset="0"/>
              <a:ea typeface="+mn-ea"/>
              <a:cs typeface="+mn-cs"/>
            </a:endParaRPr>
          </a:p>
        </p:txBody>
      </p:sp>
      <p:sp>
        <p:nvSpPr>
          <p:cNvPr id="3" name="Content Placeholder 2"/>
          <p:cNvSpPr>
            <a:spLocks noGrp="1"/>
          </p:cNvSpPr>
          <p:nvPr>
            <p:ph idx="1"/>
          </p:nvPr>
        </p:nvSpPr>
        <p:spPr>
          <a:xfrm>
            <a:off x="457200" y="1600200"/>
            <a:ext cx="7772400" cy="1981200"/>
          </a:xfrm>
        </p:spPr>
        <p:txBody>
          <a:bodyPr>
            <a:normAutofit/>
          </a:bodyPr>
          <a:lstStyle/>
          <a:p>
            <a:pPr marL="0" indent="0">
              <a:buNone/>
            </a:pPr>
            <a:r>
              <a:rPr lang="en-US" sz="1700" dirty="0" smtClean="0">
                <a:latin typeface="Century Gothic" panose="020B0502020202020204" pitchFamily="34" charset="0"/>
              </a:rPr>
              <a:t>Microsoft SharePoint allows us to create new </a:t>
            </a:r>
            <a:r>
              <a:rPr lang="en-US" sz="1700" dirty="0" smtClean="0">
                <a:solidFill>
                  <a:schemeClr val="accent1">
                    <a:lumMod val="75000"/>
                  </a:schemeClr>
                </a:solidFill>
                <a:latin typeface="Century Gothic" panose="020B0502020202020204" pitchFamily="34" charset="0"/>
              </a:rPr>
              <a:t>Web Applications </a:t>
            </a:r>
            <a:r>
              <a:rPr lang="en-US" sz="1700" dirty="0" smtClean="0">
                <a:latin typeface="Century Gothic" panose="020B0502020202020204" pitchFamily="34" charset="0"/>
              </a:rPr>
              <a:t>and Top-Level </a:t>
            </a:r>
            <a:r>
              <a:rPr lang="en-US" sz="1700" dirty="0" smtClean="0">
                <a:solidFill>
                  <a:schemeClr val="accent1">
                    <a:lumMod val="75000"/>
                  </a:schemeClr>
                </a:solidFill>
                <a:latin typeface="Century Gothic" panose="020B0502020202020204" pitchFamily="34" charset="0"/>
              </a:rPr>
              <a:t>websites</a:t>
            </a:r>
            <a:r>
              <a:rPr lang="en-US" sz="1700" dirty="0" smtClean="0">
                <a:latin typeface="Century Gothic" panose="020B0502020202020204" pitchFamily="34" charset="0"/>
              </a:rPr>
              <a:t> within those web applications quickly and easily. </a:t>
            </a:r>
          </a:p>
          <a:p>
            <a:pPr marL="0" indent="0">
              <a:buNone/>
            </a:pPr>
            <a:endParaRPr lang="en-US" sz="1700" dirty="0">
              <a:latin typeface="Century Gothic" panose="020B0502020202020204" pitchFamily="34" charset="0"/>
            </a:endParaRPr>
          </a:p>
          <a:p>
            <a:pPr marL="0" indent="0">
              <a:buNone/>
            </a:pPr>
            <a:r>
              <a:rPr lang="en-US" sz="1700" dirty="0" smtClean="0">
                <a:latin typeface="Century Gothic" panose="020B0502020202020204" pitchFamily="34" charset="0"/>
              </a:rPr>
              <a:t>Websites can even have sub-sites that are useful for specific projects or processes that can be created </a:t>
            </a:r>
            <a:r>
              <a:rPr lang="en-US" sz="1700" dirty="0" smtClean="0">
                <a:solidFill>
                  <a:schemeClr val="accent1">
                    <a:lumMod val="75000"/>
                  </a:schemeClr>
                </a:solidFill>
                <a:latin typeface="Century Gothic" panose="020B0502020202020204" pitchFamily="34" charset="0"/>
              </a:rPr>
              <a:t>without IT assistance</a:t>
            </a:r>
            <a:r>
              <a:rPr lang="en-US" sz="1700" dirty="0" smtClean="0">
                <a:latin typeface="Century Gothic" panose="020B0502020202020204" pitchFamily="34" charset="0"/>
              </a:rPr>
              <a:t>. </a:t>
            </a:r>
          </a:p>
          <a:p>
            <a:pPr marL="0" indent="0">
              <a:buNone/>
            </a:pPr>
            <a:endParaRPr lang="en-US" sz="1700" dirty="0">
              <a:solidFill>
                <a:srgbClr val="00B050"/>
              </a:solidFill>
              <a:latin typeface="Century Gothic" panose="020B0502020202020204" pitchFamily="34" charset="0"/>
            </a:endParaRPr>
          </a:p>
          <a:p>
            <a:pPr marL="0" indent="0">
              <a:buNone/>
            </a:pPr>
            <a:endParaRPr lang="en-US" sz="1700" dirty="0" smtClean="0">
              <a:solidFill>
                <a:srgbClr val="00B050"/>
              </a:solidFill>
              <a:latin typeface="Century Gothic" panose="020B0502020202020204" pitchFamily="34" charset="0"/>
            </a:endParaRPr>
          </a:p>
          <a:p>
            <a:pPr marL="0" indent="0">
              <a:buNone/>
            </a:pPr>
            <a:endParaRPr lang="en-US" sz="1700" dirty="0" smtClean="0">
              <a:latin typeface="Century Gothic" panose="020B0502020202020204" pitchFamily="34" charset="0"/>
            </a:endParaRPr>
          </a:p>
        </p:txBody>
      </p:sp>
      <p:pic>
        <p:nvPicPr>
          <p:cNvPr id="4" name="Picture 3"/>
          <p:cNvPicPr>
            <a:picLocks noChangeAspect="1"/>
          </p:cNvPicPr>
          <p:nvPr/>
        </p:nvPicPr>
        <p:blipFill>
          <a:blip r:embed="rId3"/>
          <a:stretch>
            <a:fillRect/>
          </a:stretch>
        </p:blipFill>
        <p:spPr>
          <a:xfrm>
            <a:off x="98547" y="3581400"/>
            <a:ext cx="5921253" cy="2880610"/>
          </a:xfrm>
          <a:prstGeom prst="rect">
            <a:avLst/>
          </a:prstGeom>
        </p:spPr>
      </p:pic>
      <p:sp>
        <p:nvSpPr>
          <p:cNvPr id="6" name="Content Placeholder 2"/>
          <p:cNvSpPr txBox="1">
            <a:spLocks/>
          </p:cNvSpPr>
          <p:nvPr/>
        </p:nvSpPr>
        <p:spPr>
          <a:xfrm>
            <a:off x="6019800" y="3581400"/>
            <a:ext cx="3015925" cy="25146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smtClean="0">
                <a:solidFill>
                  <a:schemeClr val="tx1">
                    <a:lumMod val="65000"/>
                    <a:lumOff val="35000"/>
                  </a:schemeClr>
                </a:solidFill>
                <a:latin typeface="Century Gothic" panose="020B0502020202020204" pitchFamily="34" charset="0"/>
              </a:rPr>
              <a:t>Example</a:t>
            </a:r>
          </a:p>
          <a:p>
            <a:pPr marL="0" indent="0">
              <a:buFont typeface="Arial" pitchFamily="34" charset="0"/>
              <a:buNone/>
            </a:pPr>
            <a:r>
              <a:rPr lang="en-US" sz="1400" dirty="0" smtClean="0">
                <a:solidFill>
                  <a:schemeClr val="tx1">
                    <a:lumMod val="65000"/>
                    <a:lumOff val="35000"/>
                  </a:schemeClr>
                </a:solidFill>
                <a:latin typeface="Century Gothic" panose="020B0502020202020204" pitchFamily="34" charset="0"/>
              </a:rPr>
              <a:t>Seaboard Finance </a:t>
            </a:r>
            <a:r>
              <a:rPr lang="en-US" sz="1400" dirty="0" err="1" smtClean="0">
                <a:solidFill>
                  <a:schemeClr val="accent1">
                    <a:lumMod val="75000"/>
                  </a:schemeClr>
                </a:solidFill>
                <a:latin typeface="Century Gothic" panose="020B0502020202020204" pitchFamily="34" charset="0"/>
              </a:rPr>
              <a:t>TreasuryNet</a:t>
            </a:r>
            <a:endParaRPr lang="en-US" sz="1400" dirty="0" smtClean="0">
              <a:solidFill>
                <a:schemeClr val="accent1">
                  <a:lumMod val="75000"/>
                </a:schemeClr>
              </a:solidFill>
              <a:latin typeface="Century Gothic" panose="020B0502020202020204" pitchFamily="34" charset="0"/>
            </a:endParaRPr>
          </a:p>
          <a:p>
            <a:pPr marL="0" indent="0">
              <a:buFont typeface="Arial" pitchFamily="34" charset="0"/>
              <a:buNone/>
            </a:pPr>
            <a:endParaRPr lang="en-US" sz="1400" dirty="0">
              <a:solidFill>
                <a:schemeClr val="tx1">
                  <a:lumMod val="65000"/>
                  <a:lumOff val="35000"/>
                </a:schemeClr>
              </a:solidFill>
              <a:latin typeface="Century Gothic" panose="020B0502020202020204" pitchFamily="34" charset="0"/>
            </a:endParaRPr>
          </a:p>
          <a:p>
            <a:r>
              <a:rPr lang="en-US" sz="1400" dirty="0" smtClean="0">
                <a:solidFill>
                  <a:schemeClr val="tx1">
                    <a:lumMod val="65000"/>
                    <a:lumOff val="35000"/>
                  </a:schemeClr>
                </a:solidFill>
                <a:latin typeface="Century Gothic" panose="020B0502020202020204" pitchFamily="34" charset="0"/>
              </a:rPr>
              <a:t>Parent site “</a:t>
            </a:r>
            <a:r>
              <a:rPr lang="en-US" sz="1400" dirty="0" err="1" smtClean="0">
                <a:solidFill>
                  <a:schemeClr val="tx1">
                    <a:lumMod val="65000"/>
                    <a:lumOff val="35000"/>
                  </a:schemeClr>
                </a:solidFill>
                <a:latin typeface="Century Gothic" panose="020B0502020202020204" pitchFamily="34" charset="0"/>
              </a:rPr>
              <a:t>treasurynet</a:t>
            </a:r>
            <a:r>
              <a:rPr lang="en-US" sz="1400" dirty="0" smtClean="0">
                <a:solidFill>
                  <a:schemeClr val="tx1">
                    <a:lumMod val="65000"/>
                    <a:lumOff val="35000"/>
                  </a:schemeClr>
                </a:solidFill>
                <a:latin typeface="Century Gothic" panose="020B0502020202020204" pitchFamily="34" charset="0"/>
              </a:rPr>
              <a:t>” </a:t>
            </a:r>
          </a:p>
          <a:p>
            <a:r>
              <a:rPr lang="en-US" sz="1400" dirty="0" smtClean="0">
                <a:solidFill>
                  <a:schemeClr val="tx1">
                    <a:lumMod val="65000"/>
                    <a:lumOff val="35000"/>
                  </a:schemeClr>
                </a:solidFill>
                <a:latin typeface="Century Gothic" panose="020B0502020202020204" pitchFamily="34" charset="0"/>
              </a:rPr>
              <a:t>Numerous </a:t>
            </a:r>
            <a:r>
              <a:rPr lang="en-US" sz="1400" dirty="0" err="1" smtClean="0">
                <a:solidFill>
                  <a:schemeClr val="tx1">
                    <a:lumMod val="65000"/>
                    <a:lumOff val="35000"/>
                  </a:schemeClr>
                </a:solidFill>
                <a:latin typeface="Century Gothic" panose="020B0502020202020204" pitchFamily="34" charset="0"/>
              </a:rPr>
              <a:t>subsites</a:t>
            </a:r>
            <a:r>
              <a:rPr lang="en-US" sz="1400" dirty="0" smtClean="0">
                <a:solidFill>
                  <a:schemeClr val="tx1">
                    <a:lumMod val="65000"/>
                    <a:lumOff val="35000"/>
                  </a:schemeClr>
                </a:solidFill>
                <a:latin typeface="Century Gothic" panose="020B0502020202020204" pitchFamily="34" charset="0"/>
              </a:rPr>
              <a:t> (~20) </a:t>
            </a:r>
          </a:p>
          <a:p>
            <a:pPr lvl="1"/>
            <a:r>
              <a:rPr lang="en-US" sz="1100" dirty="0" smtClean="0">
                <a:solidFill>
                  <a:schemeClr val="tx1">
                    <a:lumMod val="65000"/>
                    <a:lumOff val="35000"/>
                  </a:schemeClr>
                </a:solidFill>
                <a:latin typeface="Century Gothic" panose="020B0502020202020204" pitchFamily="34" charset="0"/>
              </a:rPr>
              <a:t>FX/Loans </a:t>
            </a:r>
          </a:p>
          <a:p>
            <a:pPr lvl="1"/>
            <a:r>
              <a:rPr lang="en-US" sz="1100" dirty="0" smtClean="0">
                <a:solidFill>
                  <a:schemeClr val="tx1">
                    <a:lumMod val="65000"/>
                    <a:lumOff val="35000"/>
                  </a:schemeClr>
                </a:solidFill>
                <a:latin typeface="Century Gothic" panose="020B0502020202020204" pitchFamily="34" charset="0"/>
              </a:rPr>
              <a:t>Cash Desk</a:t>
            </a:r>
          </a:p>
          <a:p>
            <a:r>
              <a:rPr lang="en-US" sz="1400" dirty="0">
                <a:solidFill>
                  <a:schemeClr val="tx1">
                    <a:lumMod val="65000"/>
                    <a:lumOff val="35000"/>
                  </a:schemeClr>
                </a:solidFill>
                <a:latin typeface="Century Gothic" panose="020B0502020202020204" pitchFamily="34" charset="0"/>
              </a:rPr>
              <a:t>Managed by Finance department </a:t>
            </a:r>
          </a:p>
          <a:p>
            <a:pPr marL="0" indent="0">
              <a:buFont typeface="Arial" pitchFamily="34" charset="0"/>
              <a:buNone/>
            </a:pPr>
            <a:endParaRPr lang="en-US" sz="1700" dirty="0" smtClean="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BAAB34BD-2C5B-46AD-B96D-033D94AA0B9C}" type="slidenum">
              <a:rPr lang="en-US" smtClean="0"/>
              <a:t>4</a:t>
            </a:fld>
            <a:endParaRPr lang="en-US"/>
          </a:p>
        </p:txBody>
      </p:sp>
    </p:spTree>
    <p:extLst>
      <p:ext uri="{BB962C8B-B14F-4D97-AF65-F5344CB8AC3E}">
        <p14:creationId xmlns:p14="http://schemas.microsoft.com/office/powerpoint/2010/main" val="364386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0070C0"/>
                </a:solidFill>
                <a:latin typeface="Century Gothic" pitchFamily="34" charset="0"/>
              </a:rPr>
              <a:t>SharePoint Best Practices</a:t>
            </a:r>
            <a:endParaRPr lang="en-US" dirty="0">
              <a:solidFill>
                <a:srgbClr val="0070C0"/>
              </a:solidFill>
              <a:latin typeface="Century Gothic" pitchFamily="34" charset="0"/>
              <a:ea typeface="+mn-ea"/>
              <a:cs typeface="+mn-cs"/>
            </a:endParaRPr>
          </a:p>
        </p:txBody>
      </p:sp>
      <p:sp>
        <p:nvSpPr>
          <p:cNvPr id="3" name="Content Placeholder 2"/>
          <p:cNvSpPr>
            <a:spLocks noGrp="1"/>
          </p:cNvSpPr>
          <p:nvPr>
            <p:ph idx="1"/>
          </p:nvPr>
        </p:nvSpPr>
        <p:spPr>
          <a:xfrm>
            <a:off x="468549" y="1828800"/>
            <a:ext cx="3810000" cy="4495800"/>
          </a:xfrm>
        </p:spPr>
        <p:txBody>
          <a:bodyPr>
            <a:normAutofit/>
          </a:bodyPr>
          <a:lstStyle/>
          <a:p>
            <a:pPr marL="0" indent="0">
              <a:buNone/>
            </a:pPr>
            <a:r>
              <a:rPr lang="en-US" sz="2400" b="1" dirty="0">
                <a:solidFill>
                  <a:schemeClr val="accent1">
                    <a:lumMod val="75000"/>
                  </a:schemeClr>
                </a:solidFill>
              </a:rPr>
              <a:t>What We’ve Learned</a:t>
            </a:r>
          </a:p>
          <a:p>
            <a:r>
              <a:rPr lang="en-US" sz="1700" dirty="0" smtClean="0">
                <a:latin typeface="Century Gothic" panose="020B0502020202020204" pitchFamily="34" charset="0"/>
              </a:rPr>
              <a:t>Map out your SharePoint architecture/structure for site collections and sub-sites before you build </a:t>
            </a:r>
          </a:p>
          <a:p>
            <a:r>
              <a:rPr lang="en-US" sz="1700" dirty="0" smtClean="0">
                <a:latin typeface="Century Gothic" panose="020B0502020202020204" pitchFamily="34" charset="0"/>
              </a:rPr>
              <a:t>Having a Change Management process in place for your critical SharePoint apps can help to identify risk areas </a:t>
            </a:r>
          </a:p>
          <a:p>
            <a:r>
              <a:rPr lang="en-US" sz="1700" dirty="0" smtClean="0">
                <a:latin typeface="Century Gothic" panose="020B0502020202020204" pitchFamily="34" charset="0"/>
              </a:rPr>
              <a:t>Train your business owners on SharePoint so they can make most changes themselves, without asking IT for help</a:t>
            </a:r>
          </a:p>
          <a:p>
            <a:endParaRPr lang="en-US" sz="1700" dirty="0">
              <a:solidFill>
                <a:srgbClr val="00B050"/>
              </a:solidFill>
              <a:latin typeface="Century Gothic" panose="020B0502020202020204" pitchFamily="34" charset="0"/>
            </a:endParaRPr>
          </a:p>
          <a:p>
            <a:pPr marL="0" indent="0">
              <a:buNone/>
            </a:pPr>
            <a:endParaRPr lang="en-US" sz="1700" dirty="0" smtClean="0">
              <a:solidFill>
                <a:srgbClr val="00B050"/>
              </a:solidFill>
              <a:latin typeface="Century Gothic" panose="020B0502020202020204" pitchFamily="34" charset="0"/>
            </a:endParaRPr>
          </a:p>
          <a:p>
            <a:pPr marL="0" indent="0">
              <a:buNone/>
            </a:pPr>
            <a:endParaRPr lang="en-US" sz="1700" dirty="0" smtClean="0">
              <a:latin typeface="Century Gothic" panose="020B0502020202020204" pitchFamily="34" charset="0"/>
            </a:endParaRPr>
          </a:p>
        </p:txBody>
      </p:sp>
      <p:sp>
        <p:nvSpPr>
          <p:cNvPr id="7" name="Content Placeholder 2"/>
          <p:cNvSpPr txBox="1">
            <a:spLocks/>
          </p:cNvSpPr>
          <p:nvPr/>
        </p:nvSpPr>
        <p:spPr>
          <a:xfrm>
            <a:off x="4876800" y="1828800"/>
            <a:ext cx="3810000" cy="4495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chemeClr val="accent6">
                    <a:lumMod val="75000"/>
                  </a:schemeClr>
                </a:solidFill>
              </a:rPr>
              <a:t>Cautions and Considerations</a:t>
            </a:r>
          </a:p>
          <a:p>
            <a:r>
              <a:rPr lang="en-US" sz="1700" dirty="0">
                <a:latin typeface="Century Gothic" panose="020B0502020202020204" pitchFamily="34" charset="0"/>
              </a:rPr>
              <a:t>Try to avoid 3</a:t>
            </a:r>
            <a:r>
              <a:rPr lang="en-US" sz="1700" baseline="30000" dirty="0">
                <a:latin typeface="Century Gothic" panose="020B0502020202020204" pitchFamily="34" charset="0"/>
              </a:rPr>
              <a:t>rd</a:t>
            </a:r>
            <a:r>
              <a:rPr lang="en-US" sz="1700" dirty="0">
                <a:latin typeface="Century Gothic" panose="020B0502020202020204" pitchFamily="34" charset="0"/>
              </a:rPr>
              <a:t> party applications that alter your Master Page</a:t>
            </a:r>
          </a:p>
          <a:p>
            <a:r>
              <a:rPr lang="en-US" sz="1700" dirty="0">
                <a:latin typeface="Century Gothic" panose="020B0502020202020204" pitchFamily="34" charset="0"/>
              </a:rPr>
              <a:t>Sites with personal identifiable information (PII) need to have compliance steps put into place </a:t>
            </a:r>
          </a:p>
          <a:p>
            <a:r>
              <a:rPr lang="en-US" sz="1700" dirty="0">
                <a:latin typeface="Century Gothic" panose="020B0502020202020204" pitchFamily="34" charset="0"/>
              </a:rPr>
              <a:t>Externally published sites need to go through a threat management server with encryption to avoid network breach</a:t>
            </a:r>
          </a:p>
          <a:p>
            <a:r>
              <a:rPr lang="en-US" sz="1700" dirty="0">
                <a:latin typeface="Century Gothic" panose="020B0502020202020204" pitchFamily="34" charset="0"/>
              </a:rPr>
              <a:t>Solutions involving SOX processes will need appropriate oversight and documentation </a:t>
            </a:r>
          </a:p>
          <a:p>
            <a:endParaRPr lang="en-US" sz="1700" dirty="0">
              <a:latin typeface="Century Gothic" panose="020B0502020202020204" pitchFamily="34" charset="0"/>
            </a:endParaRPr>
          </a:p>
          <a:p>
            <a:pPr marL="0" indent="0">
              <a:buFont typeface="Arial" pitchFamily="34" charset="0"/>
              <a:buNone/>
            </a:pPr>
            <a:endParaRPr lang="en-US" sz="1700" dirty="0">
              <a:latin typeface="Century Gothic" panose="020B0502020202020204" pitchFamily="34" charset="0"/>
            </a:endParaRPr>
          </a:p>
          <a:p>
            <a:pPr marL="0" indent="0">
              <a:buFont typeface="Arial" pitchFamily="34" charset="0"/>
              <a:buNone/>
            </a:pPr>
            <a:endParaRPr lang="en-US" sz="1700"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BAAB34BD-2C5B-46AD-B96D-033D94AA0B9C}" type="slidenum">
              <a:rPr lang="en-US" smtClean="0"/>
              <a:t>5</a:t>
            </a:fld>
            <a:endParaRPr lang="en-US"/>
          </a:p>
        </p:txBody>
      </p:sp>
    </p:spTree>
    <p:extLst>
      <p:ext uri="{BB962C8B-B14F-4D97-AF65-F5344CB8AC3E}">
        <p14:creationId xmlns:p14="http://schemas.microsoft.com/office/powerpoint/2010/main" val="382402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sz="4000" b="1" cap="all" dirty="0">
                <a:solidFill>
                  <a:srgbClr val="4F81BD">
                    <a:lumMod val="75000"/>
                  </a:srgbClr>
                </a:solidFill>
                <a:ea typeface="+mj-ea"/>
                <a:cs typeface="+mj-cs"/>
              </a:rPr>
              <a:t>SharePoint Solutions and Examples </a:t>
            </a:r>
            <a:endParaRPr lang="en-US" dirty="0"/>
          </a:p>
        </p:txBody>
      </p:sp>
      <p:cxnSp>
        <p:nvCxnSpPr>
          <p:cNvPr id="5" name="Straight Connector 4"/>
          <p:cNvCxnSpPr/>
          <p:nvPr/>
        </p:nvCxnSpPr>
        <p:spPr>
          <a:xfrm>
            <a:off x="538480" y="43434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38480" y="4713119"/>
            <a:ext cx="4572000" cy="1569660"/>
          </a:xfrm>
          <a:prstGeom prst="rect">
            <a:avLst/>
          </a:prstGeom>
        </p:spPr>
        <p:txBody>
          <a:bodyPr>
            <a:spAutoFit/>
          </a:bodyPr>
          <a:lstStyle/>
          <a:p>
            <a:pPr marL="285750" indent="-285750">
              <a:buFont typeface="Arial" panose="020B0604020202020204" pitchFamily="34" charset="0"/>
              <a:buChar char="•"/>
            </a:pPr>
            <a:r>
              <a:rPr lang="en-US" sz="1600" dirty="0">
                <a:solidFill>
                  <a:schemeClr val="tx2">
                    <a:lumMod val="60000"/>
                    <a:lumOff val="40000"/>
                  </a:schemeClr>
                </a:solidFill>
                <a:latin typeface="Century Gothic" panose="020B0502020202020204" pitchFamily="34" charset="0"/>
              </a:rPr>
              <a:t>Online document storage </a:t>
            </a:r>
          </a:p>
          <a:p>
            <a:pPr marL="285750" indent="-285750">
              <a:buFont typeface="Arial" panose="020B0604020202020204" pitchFamily="34" charset="0"/>
              <a:buChar char="•"/>
            </a:pPr>
            <a:r>
              <a:rPr lang="en-US" sz="1600" dirty="0">
                <a:solidFill>
                  <a:schemeClr val="tx2">
                    <a:lumMod val="60000"/>
                    <a:lumOff val="40000"/>
                  </a:schemeClr>
                </a:solidFill>
                <a:latin typeface="Century Gothic" panose="020B0502020202020204" pitchFamily="34" charset="0"/>
              </a:rPr>
              <a:t>Collaboration and sharing</a:t>
            </a:r>
          </a:p>
          <a:p>
            <a:pPr marL="285750" indent="-285750">
              <a:buFont typeface="Arial" panose="020B0604020202020204" pitchFamily="34" charset="0"/>
              <a:buChar char="•"/>
            </a:pPr>
            <a:r>
              <a:rPr lang="en-US" sz="1600" dirty="0">
                <a:solidFill>
                  <a:schemeClr val="tx2">
                    <a:lumMod val="60000"/>
                    <a:lumOff val="40000"/>
                  </a:schemeClr>
                </a:solidFill>
                <a:latin typeface="Century Gothic" panose="020B0502020202020204" pitchFamily="34" charset="0"/>
              </a:rPr>
              <a:t>Rapid website deployments </a:t>
            </a:r>
          </a:p>
          <a:p>
            <a:pPr marL="285750" indent="-285750">
              <a:buFont typeface="Arial" panose="020B0604020202020204" pitchFamily="34" charset="0"/>
              <a:buChar char="•"/>
            </a:pPr>
            <a:r>
              <a:rPr lang="en-US" sz="1600" dirty="0">
                <a:solidFill>
                  <a:schemeClr val="tx2">
                    <a:lumMod val="60000"/>
                    <a:lumOff val="40000"/>
                  </a:schemeClr>
                </a:solidFill>
                <a:latin typeface="Century Gothic" panose="020B0502020202020204" pitchFamily="34" charset="0"/>
              </a:rPr>
              <a:t>Workflow creation for automated processes  </a:t>
            </a:r>
          </a:p>
          <a:p>
            <a:pPr marL="285750" indent="-285750">
              <a:buFont typeface="Arial" panose="020B0604020202020204" pitchFamily="34" charset="0"/>
              <a:buChar char="•"/>
            </a:pPr>
            <a:r>
              <a:rPr lang="en-US" sz="1600" dirty="0">
                <a:solidFill>
                  <a:schemeClr val="tx2">
                    <a:lumMod val="60000"/>
                    <a:lumOff val="40000"/>
                  </a:schemeClr>
                </a:solidFill>
                <a:latin typeface="Century Gothic" panose="020B0502020202020204" pitchFamily="34" charset="0"/>
              </a:rPr>
              <a:t>Process/item tracking </a:t>
            </a:r>
          </a:p>
        </p:txBody>
      </p:sp>
      <p:sp>
        <p:nvSpPr>
          <p:cNvPr id="7" name="Slide Number Placeholder 6"/>
          <p:cNvSpPr>
            <a:spLocks noGrp="1"/>
          </p:cNvSpPr>
          <p:nvPr>
            <p:ph type="sldNum" sz="quarter" idx="12"/>
          </p:nvPr>
        </p:nvSpPr>
        <p:spPr/>
        <p:txBody>
          <a:bodyPr/>
          <a:lstStyle/>
          <a:p>
            <a:fld id="{BAAB34BD-2C5B-46AD-B96D-033D94AA0B9C}" type="slidenum">
              <a:rPr lang="en-US" smtClean="0"/>
              <a:t>6</a:t>
            </a:fld>
            <a:endParaRPr lang="en-US"/>
          </a:p>
        </p:txBody>
      </p:sp>
    </p:spTree>
    <p:extLst>
      <p:ext uri="{BB962C8B-B14F-4D97-AF65-F5344CB8AC3E}">
        <p14:creationId xmlns:p14="http://schemas.microsoft.com/office/powerpoint/2010/main" val="173087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547" b="5486"/>
          <a:stretch/>
        </p:blipFill>
        <p:spPr>
          <a:xfrm>
            <a:off x="223736" y="1676400"/>
            <a:ext cx="6019800" cy="408118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23736" y="152400"/>
            <a:ext cx="8839200" cy="800219"/>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Company Intranet</a:t>
            </a:r>
          </a:p>
          <a:p>
            <a:r>
              <a:rPr lang="en-US" sz="1100" dirty="0" smtClean="0">
                <a:solidFill>
                  <a:schemeClr val="tx2">
                    <a:lumMod val="40000"/>
                    <a:lumOff val="60000"/>
                  </a:schemeClr>
                </a:solidFill>
                <a:latin typeface="Century Gothic" panose="020B0502020202020204" pitchFamily="34" charset="0"/>
              </a:rPr>
              <a:t>The Seaboard Corporate Intranet was redesigned in SharePoint 2010 – users can access policies and procedures, online forms, and see specific content by department. Homepage is non-static and is updated often to increase traffic. </a:t>
            </a:r>
            <a:endParaRPr lang="en-US" sz="1100" dirty="0">
              <a:solidFill>
                <a:schemeClr val="tx2">
                  <a:lumMod val="40000"/>
                  <a:lumOff val="60000"/>
                </a:schemeClr>
              </a:solidFill>
              <a:latin typeface="Century Gothic" panose="020B0502020202020204" pitchFamily="34" charset="0"/>
            </a:endParaRPr>
          </a:p>
        </p:txBody>
      </p:sp>
      <p:sp>
        <p:nvSpPr>
          <p:cNvPr id="3" name="TextBox 2"/>
          <p:cNvSpPr txBox="1"/>
          <p:nvPr/>
        </p:nvSpPr>
        <p:spPr>
          <a:xfrm>
            <a:off x="6472136" y="1600200"/>
            <a:ext cx="2590800" cy="2646878"/>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a:solidFill>
                  <a:schemeClr val="accent1">
                    <a:lumMod val="75000"/>
                  </a:schemeClr>
                </a:solidFill>
                <a:latin typeface="Century Gothic" panose="020B0502020202020204" pitchFamily="34" charset="0"/>
              </a:rPr>
              <a:t>Online document storage </a:t>
            </a:r>
            <a:endParaRPr lang="en-US" sz="1400" dirty="0" smtClean="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Collaboration</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Sharing</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Website (Intranet)</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BAAB34BD-2C5B-46AD-B96D-033D94AA0B9C}" type="slidenum">
              <a:rPr lang="en-US" smtClean="0"/>
              <a:t>7</a:t>
            </a:fld>
            <a:endParaRPr lang="en-US"/>
          </a:p>
        </p:txBody>
      </p:sp>
    </p:spTree>
    <p:extLst>
      <p:ext uri="{BB962C8B-B14F-4D97-AF65-F5344CB8AC3E}">
        <p14:creationId xmlns:p14="http://schemas.microsoft.com/office/powerpoint/2010/main" val="77484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36" y="152400"/>
            <a:ext cx="8839200" cy="800219"/>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External Financial Portal</a:t>
            </a:r>
          </a:p>
          <a:p>
            <a:r>
              <a:rPr lang="en-US" sz="1100" dirty="0">
                <a:solidFill>
                  <a:schemeClr val="tx2">
                    <a:lumMod val="40000"/>
                    <a:lumOff val="60000"/>
                  </a:schemeClr>
                </a:solidFill>
                <a:latin typeface="Century Gothic" panose="020B0502020202020204" pitchFamily="34" charset="0"/>
              </a:rPr>
              <a:t>Users both internal and external (including banking institutions) can use this SharePoint solution to transfer funds, request wire transfers, bank accounts, virtual accounts, and automated loans. This portal is actually comprised of many different </a:t>
            </a:r>
            <a:r>
              <a:rPr lang="en-US" sz="1100" dirty="0" err="1">
                <a:solidFill>
                  <a:schemeClr val="tx2">
                    <a:lumMod val="40000"/>
                    <a:lumOff val="60000"/>
                  </a:schemeClr>
                </a:solidFill>
                <a:latin typeface="Century Gothic" panose="020B0502020202020204" pitchFamily="34" charset="0"/>
              </a:rPr>
              <a:t>subsites</a:t>
            </a:r>
            <a:endParaRPr lang="en-US" sz="1100" dirty="0">
              <a:solidFill>
                <a:schemeClr val="tx2">
                  <a:lumMod val="40000"/>
                  <a:lumOff val="60000"/>
                </a:schemeClr>
              </a:solidFill>
              <a:latin typeface="Century Gothic" panose="020B0502020202020204" pitchFamily="34" charset="0"/>
            </a:endParaRPr>
          </a:p>
        </p:txBody>
      </p:sp>
      <p:sp>
        <p:nvSpPr>
          <p:cNvPr id="3" name="TextBox 2"/>
          <p:cNvSpPr txBox="1"/>
          <p:nvPr/>
        </p:nvSpPr>
        <p:spPr>
          <a:xfrm>
            <a:off x="6472136" y="1600200"/>
            <a:ext cx="2590800" cy="2215991"/>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a:solidFill>
                  <a:schemeClr val="accent1">
                    <a:lumMod val="75000"/>
                  </a:schemeClr>
                </a:solidFill>
                <a:latin typeface="Century Gothic" panose="020B0502020202020204" pitchFamily="34" charset="0"/>
              </a:rPr>
              <a:t>Online document storage </a:t>
            </a:r>
            <a:endParaRPr lang="en-US" sz="1400" dirty="0" smtClean="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Sharing</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207523" y="1676400"/>
            <a:ext cx="6056479" cy="38862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AAB34BD-2C5B-46AD-B96D-033D94AA0B9C}" type="slidenum">
              <a:rPr lang="en-US" smtClean="0"/>
              <a:t>8</a:t>
            </a:fld>
            <a:endParaRPr lang="en-US"/>
          </a:p>
        </p:txBody>
      </p:sp>
    </p:spTree>
    <p:extLst>
      <p:ext uri="{BB962C8B-B14F-4D97-AF65-F5344CB8AC3E}">
        <p14:creationId xmlns:p14="http://schemas.microsoft.com/office/powerpoint/2010/main" val="1446172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3736" y="152400"/>
            <a:ext cx="8839200" cy="969496"/>
          </a:xfrm>
          <a:prstGeom prst="rect">
            <a:avLst/>
          </a:prstGeom>
          <a:noFill/>
        </p:spPr>
        <p:txBody>
          <a:bodyPr wrap="square" rtlCol="0">
            <a:spAutoFit/>
          </a:bodyPr>
          <a:lstStyle/>
          <a:p>
            <a:r>
              <a:rPr lang="en-US" sz="2400" dirty="0" smtClean="0">
                <a:solidFill>
                  <a:schemeClr val="accent1">
                    <a:lumMod val="75000"/>
                  </a:schemeClr>
                </a:solidFill>
                <a:latin typeface="Century Gothic" panose="020B0502020202020204" pitchFamily="34" charset="0"/>
              </a:rPr>
              <a:t>Appropriation Requests </a:t>
            </a:r>
          </a:p>
          <a:p>
            <a:r>
              <a:rPr lang="en-US" sz="1100" dirty="0">
                <a:solidFill>
                  <a:schemeClr val="tx2">
                    <a:lumMod val="40000"/>
                    <a:lumOff val="60000"/>
                  </a:schemeClr>
                </a:solidFill>
                <a:latin typeface="Century Gothic" panose="020B0502020202020204" pitchFamily="34" charset="0"/>
              </a:rPr>
              <a:t>The AR web application is a way for divisions to request capital purchases that require both local and Corporate approval. The AR system tracks approvals, houses documents, has a commenting and approval history section, and allows for filtered views by division, cost, and approval status. </a:t>
            </a:r>
          </a:p>
        </p:txBody>
      </p:sp>
      <p:sp>
        <p:nvSpPr>
          <p:cNvPr id="3" name="TextBox 2"/>
          <p:cNvSpPr txBox="1"/>
          <p:nvPr/>
        </p:nvSpPr>
        <p:spPr>
          <a:xfrm>
            <a:off x="6472136" y="1600200"/>
            <a:ext cx="2590800" cy="2000548"/>
          </a:xfrm>
          <a:prstGeom prst="rect">
            <a:avLst/>
          </a:prstGeom>
          <a:noFill/>
        </p:spPr>
        <p:txBody>
          <a:bodyPr wrap="square" rtlCol="0">
            <a:spAutoFit/>
          </a:bodyPr>
          <a:lstStyle/>
          <a:p>
            <a:r>
              <a:rPr lang="en-US" dirty="0" smtClean="0">
                <a:solidFill>
                  <a:schemeClr val="accent1">
                    <a:lumMod val="75000"/>
                  </a:schemeClr>
                </a:solidFill>
                <a:latin typeface="Century Gothic" panose="020B0502020202020204" pitchFamily="34" charset="0"/>
              </a:rPr>
              <a:t>Primary Uses</a:t>
            </a:r>
            <a:endParaRPr lang="en-US" dirty="0">
              <a:solidFill>
                <a:schemeClr val="accent1">
                  <a:lumMod val="75000"/>
                </a:schemeClr>
              </a:solidFill>
              <a:latin typeface="Century Gothic" panose="020B0502020202020204" pitchFamily="34" charset="0"/>
            </a:endParaRPr>
          </a:p>
          <a:p>
            <a:endParaRPr lang="en-US" sz="14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Collaboration</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Workflow and process automation </a:t>
            </a:r>
          </a:p>
          <a:p>
            <a:pPr marL="285750" indent="-285750">
              <a:buFont typeface="Arial" panose="020B0604020202020204" pitchFamily="34" charset="0"/>
              <a:buChar char="•"/>
            </a:pPr>
            <a:r>
              <a:rPr lang="en-US" sz="1400" dirty="0" smtClean="0">
                <a:solidFill>
                  <a:schemeClr val="accent1">
                    <a:lumMod val="75000"/>
                  </a:schemeClr>
                </a:solidFill>
                <a:latin typeface="Century Gothic" panose="020B0502020202020204" pitchFamily="34" charset="0"/>
              </a:rPr>
              <a:t>Process/Item tracking</a:t>
            </a:r>
            <a:endParaRPr lang="en-US" sz="1400" dirty="0">
              <a:solidFill>
                <a:schemeClr val="accent1">
                  <a:lumMod val="75000"/>
                </a:schemeClr>
              </a:solidFill>
              <a:latin typeface="Century Gothic" panose="020B0502020202020204" pitchFamily="34" charset="0"/>
            </a:endParaRPr>
          </a:p>
          <a:p>
            <a:endParaRPr lang="en-US" dirty="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3"/>
          <a:stretch>
            <a:fillRect/>
          </a:stretch>
        </p:blipFill>
        <p:spPr>
          <a:xfrm>
            <a:off x="223736" y="1676401"/>
            <a:ext cx="6018068" cy="38100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AAB34BD-2C5B-46AD-B96D-033D94AA0B9C}" type="slidenum">
              <a:rPr lang="en-US" smtClean="0"/>
              <a:t>9</a:t>
            </a:fld>
            <a:endParaRPr lang="en-US"/>
          </a:p>
        </p:txBody>
      </p:sp>
    </p:spTree>
    <p:extLst>
      <p:ext uri="{BB962C8B-B14F-4D97-AF65-F5344CB8AC3E}">
        <p14:creationId xmlns:p14="http://schemas.microsoft.com/office/powerpoint/2010/main" val="1795710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1526557-01c4-471b-ad26-b0f7363f1b9e">
      <UserInfo>
        <DisplayName>Winfield, Ivan</DisplayName>
        <AccountId>10</AccountId>
        <AccountType/>
      </UserInfo>
      <UserInfo>
        <DisplayName>Adam Jones</DisplayName>
        <AccountId>24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2FD5EAFECFB742BAEAAE6EAC20AC59" ma:contentTypeVersion="2" ma:contentTypeDescription="Create a new document." ma:contentTypeScope="" ma:versionID="db55adbb9e7fd43cc1bbde6709b0b6e9">
  <xsd:schema xmlns:xsd="http://www.w3.org/2001/XMLSchema" xmlns:xs="http://www.w3.org/2001/XMLSchema" xmlns:p="http://schemas.microsoft.com/office/2006/metadata/properties" xmlns:ns3="91526557-01c4-471b-ad26-b0f7363f1b9e" targetNamespace="http://schemas.microsoft.com/office/2006/metadata/properties" ma:root="true" ma:fieldsID="c3a15134c157c03e4a350ffc841507d2" ns3:_="">
    <xsd:import namespace="91526557-01c4-471b-ad26-b0f7363f1b9e"/>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26557-01c4-471b-ad26-b0f7363f1b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46D642-00C9-412A-BFFF-0E162CA4BEE3}">
  <ds:schemaRefs>
    <ds:schemaRef ds:uri="http://purl.org/dc/terms/"/>
    <ds:schemaRef ds:uri="91526557-01c4-471b-ad26-b0f7363f1b9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9A57D66-9095-4FDA-8A1C-A822A74E09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26557-01c4-471b-ad26-b0f7363f1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37D285-8CB6-4198-99F5-DE942EE91A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1200</TotalTime>
  <Words>1060</Words>
  <Application>Microsoft Office PowerPoint</Application>
  <PresentationFormat>On-screen Show (4:3)</PresentationFormat>
  <Paragraphs>148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Office Theme</vt:lpstr>
      <vt:lpstr>PowerPoint Presentation</vt:lpstr>
      <vt:lpstr>SharePoint Overview </vt:lpstr>
      <vt:lpstr>Overview of SharePoint</vt:lpstr>
      <vt:lpstr>Web Applications (websites)</vt:lpstr>
      <vt:lpstr>SharePoint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Corporate IT: Here to Help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Quick Overview</dc:title>
  <dc:creator>Howerton, Eric</dc:creator>
  <cp:lastModifiedBy>Winfield, Ivan</cp:lastModifiedBy>
  <cp:revision>103</cp:revision>
  <cp:lastPrinted>2013-06-14T16:09:01Z</cp:lastPrinted>
  <dcterms:created xsi:type="dcterms:W3CDTF">2013-04-12T14:46:27Z</dcterms:created>
  <dcterms:modified xsi:type="dcterms:W3CDTF">2014-08-21T21:57:59Z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0x010100802FD5EAFECFB742BAEAAE6EAC20AC59</vt:lpwstr>
  </property>
  <property fmtid="{D5CDD505-2E9C-101B-9397-08002B2CF9AE}" pid="3" name="IsMyDocuments">
    <vt:bool>true</vt:bool>
  </property>
</Properties>
</file>