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256" r:id="rId2"/>
    <p:sldId id="257" r:id="rId3"/>
    <p:sldId id="259" r:id="rId4"/>
    <p:sldId id="262" r:id="rId5"/>
    <p:sldId id="261" r:id="rId6"/>
    <p:sldId id="263" r:id="rId7"/>
    <p:sldId id="264" r:id="rId8"/>
    <p:sldId id="265" r:id="rId9"/>
    <p:sldId id="266" r:id="rId10"/>
    <p:sldId id="267" r:id="rId11"/>
    <p:sldId id="258" r:id="rId12"/>
    <p:sldId id="268"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C901"/>
    <a:srgbClr val="6C1A00"/>
    <a:srgbClr val="58004E"/>
    <a:srgbClr val="FE9202"/>
    <a:srgbClr val="800080"/>
    <a:srgbClr val="CC0099"/>
    <a:srgbClr val="1D3A00"/>
    <a:srgbClr val="5EEC3C"/>
    <a:srgbClr val="990099"/>
    <a:srgbClr val="0070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786" y="-72"/>
      </p:cViewPr>
      <p:guideLst>
        <p:guide orient="horz" pos="1620"/>
        <p:guide pos="2880"/>
      </p:guideLst>
    </p:cSldViewPr>
  </p:slideViewPr>
  <p:notesTextViewPr>
    <p:cViewPr>
      <p:scale>
        <a:sx n="1" d="1"/>
        <a:sy n="1" d="1"/>
      </p:scale>
      <p:origin x="0" y="0"/>
    </p:cViewPr>
  </p:notesTextViewPr>
  <p:gridSpacing cx="156370338" cy="15637033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6/21/2024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p14="http://schemas.microsoft.com/office/powerpoint/2010/main" xmlns=""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97655" y="1655521"/>
            <a:ext cx="5344675" cy="1679754"/>
          </a:xfrm>
          <a:noFill/>
          <a:effectLst>
            <a:outerShdw blurRad="50800" dist="38100" dir="2700000" algn="tl" rotWithShape="0">
              <a:prstClr val="black">
                <a:alpha val="40000"/>
              </a:prstClr>
            </a:outerShdw>
          </a:effectLst>
        </p:spPr>
        <p:txBody>
          <a:bodyPr>
            <a:normAutofit/>
          </a:bodyPr>
          <a:lstStyle>
            <a:lvl1pPr algn="r">
              <a:defRPr sz="3600">
                <a:solidFill>
                  <a:srgbClr val="FFC00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197655" y="3485195"/>
            <a:ext cx="5344675" cy="1100512"/>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6480"/>
            <a:ext cx="8246070" cy="763526"/>
          </a:xfrm>
        </p:spPr>
        <p:txBody>
          <a:bodyPr>
            <a:normAutofit/>
          </a:bodyPr>
          <a:lstStyle>
            <a:lvl1pPr algn="l">
              <a:defRPr sz="3600" baseline="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2"/>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3311" y="281175"/>
            <a:ext cx="6861138" cy="572644"/>
          </a:xfrm>
        </p:spPr>
        <p:txBody>
          <a:bodyPr>
            <a:normAutofit/>
          </a:bodyPr>
          <a:lstStyle>
            <a:lvl1pPr algn="l">
              <a:defRPr sz="360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823311" y="1044701"/>
            <a:ext cx="6861138" cy="3663766"/>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6879" y="281175"/>
            <a:ext cx="8093365" cy="763525"/>
          </a:xfrm>
        </p:spPr>
        <p:txBody>
          <a:bodyPr>
            <a:normAutofit/>
          </a:bodyPr>
          <a:lstStyle>
            <a:lvl1pPr algn="l">
              <a:defRPr sz="3600" baseline="0">
                <a:solidFill>
                  <a:srgbClr val="FFC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7"/>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7"/>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6/21/2024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97655" y="1655520"/>
            <a:ext cx="5946345" cy="1679754"/>
          </a:xfrm>
        </p:spPr>
        <p:txBody>
          <a:bodyPr>
            <a:noAutofit/>
          </a:bodyPr>
          <a:lstStyle/>
          <a:p>
            <a:pPr algn="ctr"/>
            <a:r>
              <a:rPr lang="en-US" b="1" u="sng" dirty="0" smtClean="0"/>
              <a:t>PREDICTING SURVIVAL IN PATIENTS WITH HEART FAILURE.</a:t>
            </a:r>
            <a:endParaRPr lang="en-US" dirty="0"/>
          </a:p>
        </p:txBody>
      </p:sp>
      <p:sp>
        <p:nvSpPr>
          <p:cNvPr id="3" name="Subtitle 2"/>
          <p:cNvSpPr>
            <a:spLocks noGrp="1"/>
          </p:cNvSpPr>
          <p:nvPr>
            <p:ph type="subTitle" idx="1"/>
          </p:nvPr>
        </p:nvSpPr>
        <p:spPr>
          <a:xfrm>
            <a:off x="7015280" y="3487980"/>
            <a:ext cx="1994314" cy="1527050"/>
          </a:xfrm>
        </p:spPr>
        <p:txBody>
          <a:bodyPr>
            <a:noAutofit/>
          </a:bodyPr>
          <a:lstStyle/>
          <a:p>
            <a:r>
              <a:rPr lang="en-US" sz="1800" b="1" u="sng" dirty="0" smtClean="0"/>
              <a:t>GROUP MEMBERS</a:t>
            </a:r>
            <a:r>
              <a:rPr lang="en-US" sz="1800" b="1" dirty="0" smtClean="0"/>
              <a:t>:</a:t>
            </a:r>
          </a:p>
          <a:p>
            <a:r>
              <a:rPr lang="en-US" sz="1800" b="1" i="1" dirty="0" smtClean="0"/>
              <a:t>UZAIR AHMED </a:t>
            </a:r>
            <a:r>
              <a:rPr lang="en-US" sz="1800" b="1" i="1" dirty="0" smtClean="0"/>
              <a:t>(CSC-21F-130</a:t>
            </a:r>
            <a:r>
              <a:rPr lang="en-US" sz="1800" b="1" i="1" dirty="0" smtClean="0"/>
              <a:t>)</a:t>
            </a:r>
          </a:p>
          <a:p>
            <a:r>
              <a:rPr lang="en-US" sz="1800" b="1" i="1" dirty="0" smtClean="0"/>
              <a:t>RANA HAMZA  </a:t>
            </a:r>
            <a:r>
              <a:rPr lang="en-US" sz="1800" b="1" i="1" dirty="0" smtClean="0"/>
              <a:t>(CSC-21F-105</a:t>
            </a:r>
            <a:r>
              <a:rPr lang="en-US" sz="1800" b="1" i="1" dirty="0" smtClean="0"/>
              <a:t>)</a:t>
            </a:r>
          </a:p>
          <a:p>
            <a:endParaRPr lang="en-US" sz="3200" dirty="0"/>
          </a:p>
        </p:txBody>
      </p:sp>
    </p:spTree>
    <p:extLst>
      <p:ext uri="{BB962C8B-B14F-4D97-AF65-F5344CB8AC3E}">
        <p14:creationId xmlns:p14="http://schemas.microsoft.com/office/powerpoint/2010/main" xmlns=""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RESULTS:</a:t>
            </a:r>
            <a:endParaRPr lang="en-US" dirty="0"/>
          </a:p>
        </p:txBody>
      </p:sp>
      <p:sp>
        <p:nvSpPr>
          <p:cNvPr id="3" name="Content Placeholder 2"/>
          <p:cNvSpPr>
            <a:spLocks noGrp="1"/>
          </p:cNvSpPr>
          <p:nvPr>
            <p:ph idx="1"/>
          </p:nvPr>
        </p:nvSpPr>
        <p:spPr/>
        <p:txBody>
          <a:bodyPr/>
          <a:lstStyle/>
          <a:p>
            <a:pPr lvl="0"/>
            <a:r>
              <a:rPr lang="en-US" sz="2000" b="1" u="sng" dirty="0" smtClean="0"/>
              <a:t>KNN Model Performance:  </a:t>
            </a:r>
          </a:p>
          <a:p>
            <a:pPr lvl="0"/>
            <a:r>
              <a:rPr lang="en-US" sz="1600" b="1" dirty="0" smtClean="0"/>
              <a:t>Optimal k:</a:t>
            </a:r>
            <a:r>
              <a:rPr lang="en-US" sz="1600" dirty="0" smtClean="0"/>
              <a:t> The optimal number of neighbors (k) was found to be 5.</a:t>
            </a:r>
          </a:p>
          <a:p>
            <a:pPr lvl="0"/>
            <a:r>
              <a:rPr lang="en-US" sz="1600" b="1" dirty="0" smtClean="0"/>
              <a:t> Accuracy:</a:t>
            </a:r>
            <a:r>
              <a:rPr lang="en-US" sz="1600" dirty="0" smtClean="0"/>
              <a:t> The model achieved an accuracy of 87%.</a:t>
            </a:r>
          </a:p>
          <a:p>
            <a:endParaRPr lang="en-US" dirty="0"/>
          </a:p>
        </p:txBody>
      </p:sp>
      <p:pic>
        <p:nvPicPr>
          <p:cNvPr id="4" name="Picture 3" descr="C:\Users\3TEE\Downloads\knn.PNG"/>
          <p:cNvPicPr/>
          <p:nvPr/>
        </p:nvPicPr>
        <p:blipFill>
          <a:blip r:embed="rId2" cstate="print"/>
          <a:srcRect/>
          <a:stretch>
            <a:fillRect/>
          </a:stretch>
        </p:blipFill>
        <p:spPr bwMode="auto">
          <a:xfrm>
            <a:off x="754375" y="2571751"/>
            <a:ext cx="7482545" cy="213787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4130" y="1197405"/>
            <a:ext cx="4275739" cy="763525"/>
          </a:xfrm>
        </p:spPr>
        <p:txBody>
          <a:bodyPr>
            <a:noAutofit/>
          </a:bodyPr>
          <a:lstStyle/>
          <a:p>
            <a:r>
              <a:rPr lang="en-US" sz="4800" b="1" u="sng" dirty="0" smtClean="0"/>
              <a:t>CONCLUSION</a:t>
            </a:r>
            <a:r>
              <a:rPr lang="en-US" sz="4800" b="1" u="sng" dirty="0" smtClean="0"/>
              <a:t>:</a:t>
            </a:r>
            <a:endParaRPr lang="en-US" sz="4800" dirty="0"/>
          </a:p>
        </p:txBody>
      </p:sp>
      <p:sp>
        <p:nvSpPr>
          <p:cNvPr id="11" name="Content Placeholder 10"/>
          <p:cNvSpPr>
            <a:spLocks noGrp="1"/>
          </p:cNvSpPr>
          <p:nvPr>
            <p:ph sz="quarter" idx="4"/>
          </p:nvPr>
        </p:nvSpPr>
        <p:spPr>
          <a:xfrm>
            <a:off x="1670605" y="2266340"/>
            <a:ext cx="5650085" cy="2595985"/>
          </a:xfrm>
        </p:spPr>
        <p:txBody>
          <a:bodyPr>
            <a:normAutofit fontScale="40000" lnSpcReduction="20000"/>
          </a:bodyPr>
          <a:lstStyle/>
          <a:p>
            <a:pPr>
              <a:buNone/>
            </a:pPr>
            <a:r>
              <a:rPr lang="en-US" sz="4500" dirty="0" smtClean="0"/>
              <a:t>This </a:t>
            </a:r>
            <a:r>
              <a:rPr lang="en-US" sz="4500" dirty="0" smtClean="0"/>
              <a:t>study demonstrates the potential of the KNN algorithm in predicting survival in patients with heart failure using clinical data. The exploratory data analysis provided valuable insights into the factors affecting patient outcomes, and the KNN model achieved a high accuracy of 87%. These findings underscore the utility of machine learning in healthcare, particularly for predictive analytics. Future research could explore more complex algorithms and larger datasets to further enhance predictive performance.</a:t>
            </a:r>
            <a:endParaRPr lang="en-US" sz="4500" b="1" u="sng" dirty="0" smtClean="0"/>
          </a:p>
          <a:p>
            <a:endParaRPr lang="en-US" dirty="0"/>
          </a:p>
        </p:txBody>
      </p:sp>
    </p:spTree>
    <p:extLst>
      <p:ext uri="{BB962C8B-B14F-4D97-AF65-F5344CB8AC3E}">
        <p14:creationId xmlns:p14="http://schemas.microsoft.com/office/powerpoint/2010/main" xmlns="" val="4170783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6835" y="2419045"/>
            <a:ext cx="4123035" cy="1221640"/>
          </a:xfrm>
        </p:spPr>
        <p:txBody>
          <a:bodyPr>
            <a:noAutofit/>
          </a:bodyPr>
          <a:lstStyle/>
          <a:p>
            <a:r>
              <a:rPr lang="en-US" sz="8000" b="1" dirty="0" smtClean="0"/>
              <a:t>THE END </a:t>
            </a:r>
            <a:endParaRPr lang="en-US" sz="8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en-US" sz="4400" b="1" u="sng"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a:p>
          <a:p>
            <a:r>
              <a:rPr lang="en-US" dirty="0" smtClean="0"/>
              <a:t>Heart failure is a serious medical condition where the heart is unable to pump blood efficiently, leading to various health complications and a high mortality rate. Predicting which patients are at higher risk of death can significantly aid in providing timely interventions and personalized treatments. This study aims to use machine learning, particularly the K-Nearest Neighbors (KNN) algorithm, to predict survival in heart failure patients based on clinical data.</a:t>
            </a:r>
            <a:endParaRPr lang="en-US" b="1" u="sng" dirty="0" smtClean="0"/>
          </a:p>
          <a:p>
            <a:endParaRPr lang="en-US" dirty="0"/>
          </a:p>
        </p:txBody>
      </p:sp>
    </p:spTree>
    <p:extLst>
      <p:ext uri="{BB962C8B-B14F-4D97-AF65-F5344CB8AC3E}">
        <p14:creationId xmlns:p14="http://schemas.microsoft.com/office/powerpoint/2010/main" xmlns=""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6015" y="281175"/>
            <a:ext cx="6558080" cy="725349"/>
          </a:xfrm>
        </p:spPr>
        <p:txBody>
          <a:bodyPr>
            <a:normAutofit fontScale="90000"/>
          </a:bodyPr>
          <a:lstStyle/>
          <a:p>
            <a:r>
              <a:rPr lang="en-US" b="1" u="sng" dirty="0" smtClean="0"/>
              <a:t/>
            </a:r>
            <a:br>
              <a:rPr lang="en-US" b="1" u="sng" dirty="0" smtClean="0"/>
            </a:br>
            <a:r>
              <a:rPr lang="en-US" sz="4400" b="1" u="sng" dirty="0" smtClean="0"/>
              <a:t>RELATED </a:t>
            </a:r>
            <a:r>
              <a:rPr lang="en-US" sz="4400" b="1" u="sng" dirty="0" smtClean="0"/>
              <a:t>WORK:</a:t>
            </a:r>
            <a:r>
              <a:rPr lang="en-US" b="1" u="sng" dirty="0" smtClean="0"/>
              <a:t/>
            </a:r>
            <a:br>
              <a:rPr lang="en-US" b="1" u="sng" dirty="0" smtClean="0"/>
            </a:b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The application of machine learning in healthcare, especially for predictive analytics, has gained significant attention. Various algorithms such as logistic regression, decision trees, and support vector machines have been employed to predict outcomes in heart failure patients. KNN, known for its simplicity and effectiveness, has been used in various medical studies to classify patients based on their proximity to other patients with similar characteristics. Its ability to handle non-linear data and its intuitive nature make it a suitable choice for this study.</a:t>
            </a:r>
            <a:endParaRPr lang="en-US" dirty="0"/>
          </a:p>
        </p:txBody>
      </p:sp>
    </p:spTree>
    <p:extLst>
      <p:ext uri="{BB962C8B-B14F-4D97-AF65-F5344CB8AC3E}">
        <p14:creationId xmlns:p14="http://schemas.microsoft.com/office/powerpoint/2010/main" xmlns=""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en-US" sz="4400" b="1" u="sng" dirty="0" smtClean="0"/>
              <a:t>METHODOLOGY:</a:t>
            </a:r>
            <a:endParaRPr lang="en-US" dirty="0"/>
          </a:p>
        </p:txBody>
      </p:sp>
      <p:sp>
        <p:nvSpPr>
          <p:cNvPr id="3" name="Content Placeholder 2"/>
          <p:cNvSpPr>
            <a:spLocks noGrp="1"/>
          </p:cNvSpPr>
          <p:nvPr>
            <p:ph idx="1"/>
          </p:nvPr>
        </p:nvSpPr>
        <p:spPr>
          <a:xfrm>
            <a:off x="448966" y="1350111"/>
            <a:ext cx="8246070" cy="3512214"/>
          </a:xfrm>
        </p:spPr>
        <p:txBody>
          <a:bodyPr>
            <a:normAutofit/>
          </a:bodyPr>
          <a:lstStyle/>
          <a:p>
            <a:pPr lvl="0">
              <a:buFont typeface="Wingdings" pitchFamily="2" charset="2"/>
              <a:buChar char="v"/>
            </a:pPr>
            <a:r>
              <a:rPr lang="en-US" b="1" dirty="0" smtClean="0"/>
              <a:t>DATASET:</a:t>
            </a:r>
            <a:endParaRPr lang="en-US" dirty="0" smtClean="0"/>
          </a:p>
          <a:p>
            <a:pPr algn="just">
              <a:buNone/>
            </a:pPr>
            <a:r>
              <a:rPr lang="en-US" sz="1800" dirty="0" smtClean="0"/>
              <a:t>       </a:t>
            </a:r>
            <a:r>
              <a:rPr lang="en-US" sz="2400" dirty="0" smtClean="0"/>
              <a:t>The </a:t>
            </a:r>
            <a:r>
              <a:rPr lang="en-US" sz="2400" dirty="0" smtClean="0"/>
              <a:t>dataset used in this study is the "Heart Failure Clinical Records" dataset available on </a:t>
            </a:r>
            <a:r>
              <a:rPr lang="en-US" sz="2400" dirty="0" err="1" smtClean="0"/>
              <a:t>Kaggle</a:t>
            </a:r>
            <a:r>
              <a:rPr lang="en-US" sz="2400" dirty="0" smtClean="0"/>
              <a:t>. It contains 299 records of patients with 13 clinical features, including age, anemia, </a:t>
            </a:r>
            <a:r>
              <a:rPr lang="en-US" sz="2400" dirty="0" err="1" smtClean="0"/>
              <a:t>creatinine_phosphokinase</a:t>
            </a:r>
            <a:r>
              <a:rPr lang="en-US" sz="2400" dirty="0" smtClean="0"/>
              <a:t>, diabetes, ejection fraction, high blood pressure, platelets, serum </a:t>
            </a:r>
            <a:r>
              <a:rPr lang="en-US" sz="2400" dirty="0" err="1" smtClean="0"/>
              <a:t>creatinine</a:t>
            </a:r>
            <a:r>
              <a:rPr lang="en-US" sz="2400" dirty="0" smtClean="0"/>
              <a:t>, serum sodium, sex, smoking, </a:t>
            </a:r>
            <a:r>
              <a:rPr lang="en-US" sz="2400" dirty="0" smtClean="0"/>
              <a:t>follow-up time</a:t>
            </a:r>
            <a:r>
              <a:rPr lang="en-US" sz="2400" dirty="0" smtClean="0"/>
              <a:t>, and the target variable, death event (DEATH_EVENT)</a:t>
            </a:r>
            <a:r>
              <a:rPr lang="en-US" sz="3600" dirty="0" smtClean="0"/>
              <a:t>.</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u="sng" dirty="0" smtClean="0"/>
              <a:t>EXPLORATORY DATA ANALYSIS (EDA</a:t>
            </a:r>
            <a:r>
              <a:rPr lang="en-US" b="1" u="sng" dirty="0" smtClean="0"/>
              <a:t>):</a:t>
            </a:r>
            <a:endParaRPr lang="en-US" u="sng" dirty="0"/>
          </a:p>
        </p:txBody>
      </p:sp>
      <p:sp>
        <p:nvSpPr>
          <p:cNvPr id="3" name="Content Placeholder 2"/>
          <p:cNvSpPr>
            <a:spLocks noGrp="1"/>
          </p:cNvSpPr>
          <p:nvPr>
            <p:ph idx="1"/>
          </p:nvPr>
        </p:nvSpPr>
        <p:spPr/>
        <p:txBody>
          <a:bodyPr>
            <a:normAutofit lnSpcReduction="10000"/>
          </a:bodyPr>
          <a:lstStyle/>
          <a:p>
            <a:r>
              <a:rPr lang="en-US" dirty="0" smtClean="0"/>
              <a:t>EDA was performed to understand the data distribution and identify significant patterns. The following steps were taken:</a:t>
            </a:r>
          </a:p>
          <a:p>
            <a:pPr lvl="0"/>
            <a:r>
              <a:rPr lang="en-US" b="1" dirty="0" smtClean="0"/>
              <a:t>Descriptive Statistics:</a:t>
            </a:r>
            <a:r>
              <a:rPr lang="en-US" dirty="0" smtClean="0"/>
              <a:t> Basic statistics for each feature were calculated.</a:t>
            </a:r>
          </a:p>
          <a:p>
            <a:pPr lvl="0"/>
            <a:r>
              <a:rPr lang="en-US" b="1" dirty="0" smtClean="0"/>
              <a:t>Visualization:</a:t>
            </a:r>
            <a:r>
              <a:rPr lang="en-US" dirty="0" smtClean="0"/>
              <a:t> Histograms, box plots, and correlation heat-maps were used to visualize the data.</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48965" y="4098800"/>
            <a:ext cx="4275740" cy="940466"/>
          </a:xfrm>
        </p:spPr>
        <p:txBody>
          <a:bodyPr>
            <a:normAutofit fontScale="90000"/>
          </a:bodyPr>
          <a:lstStyle/>
          <a:p>
            <a:r>
              <a:rPr lang="en-US" sz="1100" b="1" dirty="0" smtClean="0"/>
              <a:t/>
            </a:r>
            <a:br>
              <a:rPr lang="en-US" sz="1100" b="1" dirty="0" smtClean="0"/>
            </a:br>
            <a:r>
              <a:rPr lang="en-US" sz="1100" b="1" dirty="0" smtClean="0"/>
              <a:t/>
            </a:r>
            <a:br>
              <a:rPr lang="en-US" sz="1100" b="1" dirty="0" smtClean="0"/>
            </a:br>
            <a:r>
              <a:rPr lang="en-US" sz="1200" b="1" dirty="0" smtClean="0"/>
              <a:t>Fig</a:t>
            </a:r>
            <a:r>
              <a:rPr lang="en-US" sz="1200" b="1" dirty="0" smtClean="0"/>
              <a:t>: 1   : </a:t>
            </a:r>
            <a:r>
              <a:rPr lang="en-US" sz="1200" dirty="0" smtClean="0"/>
              <a:t>In this figure the histogram shows the statistical way of representing the distribution of data. The data in this case is likely age, but it could be anything. The horizontal axis shows the age and the vertical axis shows the count.</a:t>
            </a:r>
            <a:r>
              <a:rPr lang="en-US" dirty="0" smtClean="0"/>
              <a:t/>
            </a:r>
            <a:br>
              <a:rPr lang="en-US" dirty="0" smtClean="0"/>
            </a:br>
            <a:endParaRPr lang="en-US" dirty="0"/>
          </a:p>
        </p:txBody>
      </p:sp>
      <p:sp>
        <p:nvSpPr>
          <p:cNvPr id="3" name="Content Placeholder 2"/>
          <p:cNvSpPr>
            <a:spLocks noGrp="1"/>
          </p:cNvSpPr>
          <p:nvPr>
            <p:ph idx="1"/>
          </p:nvPr>
        </p:nvSpPr>
        <p:spPr>
          <a:xfrm>
            <a:off x="448965" y="1197405"/>
            <a:ext cx="8246070" cy="3054100"/>
          </a:xfrm>
        </p:spPr>
        <p:txBody>
          <a:bodyPr/>
          <a:lstStyle/>
          <a:p>
            <a:pPr lvl="0">
              <a:buFont typeface="Wingdings" pitchFamily="2" charset="2"/>
              <a:buChar char="q"/>
            </a:pPr>
            <a:r>
              <a:rPr lang="en-US" b="1" dirty="0" smtClean="0"/>
              <a:t>Histograms:</a:t>
            </a:r>
            <a:endParaRPr lang="en-US" dirty="0" smtClean="0"/>
          </a:p>
          <a:p>
            <a:endParaRPr lang="en-US" dirty="0"/>
          </a:p>
        </p:txBody>
      </p:sp>
      <p:pic>
        <p:nvPicPr>
          <p:cNvPr id="4" name="Picture 3"/>
          <p:cNvPicPr/>
          <p:nvPr/>
        </p:nvPicPr>
        <p:blipFill>
          <a:blip r:embed="rId2" cstate="print"/>
          <a:srcRect/>
          <a:stretch>
            <a:fillRect/>
          </a:stretch>
        </p:blipFill>
        <p:spPr bwMode="auto">
          <a:xfrm>
            <a:off x="448965" y="1808225"/>
            <a:ext cx="4275740" cy="2290575"/>
          </a:xfrm>
          <a:prstGeom prst="rect">
            <a:avLst/>
          </a:prstGeom>
          <a:noFill/>
          <a:ln w="9525">
            <a:noFill/>
            <a:miter lim="800000"/>
            <a:headEnd/>
            <a:tailEnd/>
          </a:ln>
        </p:spPr>
      </p:pic>
      <p:pic>
        <p:nvPicPr>
          <p:cNvPr id="7" name="Picture 6"/>
          <p:cNvPicPr/>
          <p:nvPr/>
        </p:nvPicPr>
        <p:blipFill>
          <a:blip r:embed="rId3" cstate="print"/>
          <a:srcRect/>
          <a:stretch>
            <a:fillRect/>
          </a:stretch>
        </p:blipFill>
        <p:spPr bwMode="auto">
          <a:xfrm>
            <a:off x="5182820" y="1808225"/>
            <a:ext cx="3664920" cy="2290574"/>
          </a:xfrm>
          <a:prstGeom prst="rect">
            <a:avLst/>
          </a:prstGeom>
          <a:noFill/>
          <a:ln w="9525">
            <a:noFill/>
            <a:miter lim="800000"/>
            <a:headEnd/>
            <a:tailEnd/>
          </a:ln>
        </p:spPr>
      </p:pic>
      <p:sp>
        <p:nvSpPr>
          <p:cNvPr id="9" name="Title 5"/>
          <p:cNvSpPr txBox="1">
            <a:spLocks/>
          </p:cNvSpPr>
          <p:nvPr/>
        </p:nvSpPr>
        <p:spPr>
          <a:xfrm>
            <a:off x="5182820" y="4098800"/>
            <a:ext cx="3664919" cy="811996"/>
          </a:xfrm>
          <a:prstGeom prst="rect">
            <a:avLst/>
          </a:prstGeom>
        </p:spPr>
        <p:txBody>
          <a:bodyPr vert="horz" lIns="91440" tIns="45720" rIns="91440" bIns="45720" rtlCol="0" anchor="ctr">
            <a:normAutofit fontScale="25000" lnSpcReduction="20000"/>
          </a:bodyPr>
          <a:lstStyle/>
          <a:p>
            <a:pPr>
              <a:spcBef>
                <a:spcPct val="0"/>
              </a:spcBef>
            </a:pPr>
            <a:r>
              <a:rPr lang="en-US" sz="4800" b="1" dirty="0" smtClean="0">
                <a:solidFill>
                  <a:srgbClr val="FFC901"/>
                </a:solidFill>
              </a:rPr>
              <a:t>Fig</a:t>
            </a:r>
            <a:r>
              <a:rPr lang="en-US" sz="4800" b="1" dirty="0" smtClean="0">
                <a:solidFill>
                  <a:srgbClr val="FFC901"/>
                </a:solidFill>
              </a:rPr>
              <a:t>: 2   : </a:t>
            </a:r>
            <a:r>
              <a:rPr lang="en-US" sz="4800" dirty="0" smtClean="0">
                <a:solidFill>
                  <a:srgbClr val="FFC901"/>
                </a:solidFill>
              </a:rPr>
              <a:t>In this figure they shows  the</a:t>
            </a:r>
            <a:r>
              <a:rPr lang="en-US" sz="4800" b="1" dirty="0" smtClean="0">
                <a:solidFill>
                  <a:srgbClr val="FFC901"/>
                </a:solidFill>
              </a:rPr>
              <a:t> </a:t>
            </a:r>
            <a:r>
              <a:rPr lang="en-US" sz="4800" dirty="0" smtClean="0">
                <a:solidFill>
                  <a:srgbClr val="FFC901"/>
                </a:solidFill>
              </a:rPr>
              <a:t>histogram of </a:t>
            </a:r>
            <a:r>
              <a:rPr lang="en-US" sz="4800" dirty="0" err="1" smtClean="0">
                <a:solidFill>
                  <a:srgbClr val="FFC901"/>
                </a:solidFill>
              </a:rPr>
              <a:t>creatinine_phosphokinase</a:t>
            </a:r>
            <a:r>
              <a:rPr lang="en-US" sz="4800" dirty="0" smtClean="0">
                <a:solidFill>
                  <a:srgbClr val="FFC901"/>
                </a:solidFill>
              </a:rPr>
              <a:t> levels. The vertical axis shows the number of cases, and the horizontal axis shows the </a:t>
            </a:r>
            <a:r>
              <a:rPr lang="en-US" sz="4800" dirty="0" err="1" smtClean="0">
                <a:solidFill>
                  <a:srgbClr val="FFC901"/>
                </a:solidFill>
              </a:rPr>
              <a:t>creatinine_phosphokinase</a:t>
            </a:r>
            <a:r>
              <a:rPr lang="en-US" sz="4800" dirty="0" smtClean="0">
                <a:solidFill>
                  <a:srgbClr val="FFC901"/>
                </a:solidFill>
              </a:rPr>
              <a:t> </a:t>
            </a:r>
            <a:r>
              <a:rPr lang="en-US" sz="4800" dirty="0" smtClean="0">
                <a:solidFill>
                  <a:srgbClr val="FFC901"/>
                </a:solidFill>
              </a:rPr>
              <a:t>level.</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3600" b="0" i="0" u="none" strike="noStrike" kern="1200" cap="none" spc="0" normalizeH="0" baseline="0" noProof="0" dirty="0">
              <a:ln>
                <a:noFill/>
              </a:ln>
              <a:solidFill>
                <a:srgbClr val="FFC000"/>
              </a:solidFill>
              <a:effectLst>
                <a:outerShdw blurRad="50800" dist="38100" dir="2700000" algn="tl" rotWithShape="0">
                  <a:prstClr val="black">
                    <a:alpha val="40000"/>
                  </a:prstClr>
                </a:outerShdw>
              </a:effectLst>
              <a:uLnTx/>
              <a:uFillTx/>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4129" y="4251505"/>
            <a:ext cx="6108201" cy="763526"/>
          </a:xfrm>
        </p:spPr>
        <p:txBody>
          <a:bodyPr>
            <a:normAutofit fontScale="90000"/>
          </a:bodyPr>
          <a:lstStyle/>
          <a:p>
            <a:r>
              <a:rPr lang="en-US" sz="1100" b="1" dirty="0" smtClean="0"/>
              <a:t/>
            </a:r>
            <a:br>
              <a:rPr lang="en-US" sz="1100" b="1" dirty="0" smtClean="0"/>
            </a:br>
            <a:r>
              <a:rPr lang="en-US" sz="1100" b="1" dirty="0" smtClean="0"/>
              <a:t/>
            </a:r>
            <a:br>
              <a:rPr lang="en-US" sz="1100" b="1" dirty="0" smtClean="0"/>
            </a:br>
            <a:r>
              <a:rPr lang="en-US" sz="1100" b="1" dirty="0" smtClean="0"/>
              <a:t/>
            </a:r>
            <a:br>
              <a:rPr lang="en-US" sz="1100" b="1" dirty="0" smtClean="0"/>
            </a:br>
            <a:r>
              <a:rPr lang="en-US" sz="1100" b="1" dirty="0" smtClean="0"/>
              <a:t>Fig</a:t>
            </a:r>
            <a:r>
              <a:rPr lang="en-US" sz="1100" b="1" dirty="0" smtClean="0"/>
              <a:t>: 1  :</a:t>
            </a:r>
            <a:r>
              <a:rPr lang="en-US" sz="1100" dirty="0" smtClean="0"/>
              <a:t> In this figure of correlation heat-map that shows how strongly various medical conditions correlate with death events. The strength of the correlation is represented by color, with red squares showing a positive correlation and blue squares showing a negative correlation. The closer the color is to red or blue, the stronger the correlation</a:t>
            </a:r>
            <a:r>
              <a:rPr lang="en-US" dirty="0" smtClean="0"/>
              <a:t/>
            </a:r>
            <a:br>
              <a:rPr lang="en-US" dirty="0" smtClean="0"/>
            </a:br>
            <a:endParaRPr lang="en-US" dirty="0"/>
          </a:p>
        </p:txBody>
      </p:sp>
      <p:sp>
        <p:nvSpPr>
          <p:cNvPr id="3" name="Content Placeholder 2"/>
          <p:cNvSpPr>
            <a:spLocks noGrp="1"/>
          </p:cNvSpPr>
          <p:nvPr>
            <p:ph idx="1"/>
          </p:nvPr>
        </p:nvSpPr>
        <p:spPr>
          <a:xfrm>
            <a:off x="448966" y="1350110"/>
            <a:ext cx="8246069" cy="2901395"/>
          </a:xfrm>
        </p:spPr>
        <p:txBody>
          <a:bodyPr/>
          <a:lstStyle/>
          <a:p>
            <a:pPr lvl="0"/>
            <a:r>
              <a:rPr lang="en-US" sz="1800" b="1" u="sng" dirty="0" smtClean="0"/>
              <a:t>Correlation Analysis: </a:t>
            </a:r>
            <a:r>
              <a:rPr lang="en-US" sz="1800" dirty="0" smtClean="0"/>
              <a:t>The relationships between different features and the target variable were analyzed.      </a:t>
            </a:r>
          </a:p>
          <a:p>
            <a:pPr lvl="0">
              <a:buFont typeface="Wingdings" pitchFamily="2" charset="2"/>
              <a:buChar char="q"/>
            </a:pPr>
            <a:r>
              <a:rPr lang="en-US" b="1" dirty="0" smtClean="0"/>
              <a:t>            </a:t>
            </a:r>
            <a:r>
              <a:rPr lang="en-US" sz="1800" b="1" dirty="0" smtClean="0"/>
              <a:t>Correlation </a:t>
            </a:r>
            <a:r>
              <a:rPr lang="en-US" sz="1800" b="1" dirty="0" smtClean="0"/>
              <a:t>heat-maps:         </a:t>
            </a:r>
            <a:endParaRPr lang="en-US" b="1" dirty="0" smtClean="0"/>
          </a:p>
          <a:p>
            <a:endParaRPr lang="en-US" dirty="0"/>
          </a:p>
        </p:txBody>
      </p:sp>
      <p:pic>
        <p:nvPicPr>
          <p:cNvPr id="4" name="Picture 3"/>
          <p:cNvPicPr/>
          <p:nvPr/>
        </p:nvPicPr>
        <p:blipFill>
          <a:blip r:embed="rId2" cstate="print"/>
          <a:srcRect/>
          <a:stretch>
            <a:fillRect/>
          </a:stretch>
        </p:blipFill>
        <p:spPr bwMode="auto">
          <a:xfrm>
            <a:off x="2434130" y="2419045"/>
            <a:ext cx="6108199" cy="183246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lvl="0">
              <a:buFont typeface="Wingdings" pitchFamily="2" charset="2"/>
              <a:buChar char="v"/>
            </a:pPr>
            <a:r>
              <a:rPr lang="en-US" b="1" u="sng" dirty="0" smtClean="0"/>
              <a:t>DATA PREPROCESSING:</a:t>
            </a:r>
            <a:endParaRPr lang="en-US" u="sng" dirty="0" smtClean="0"/>
          </a:p>
          <a:p>
            <a:pPr>
              <a:buNone/>
            </a:pPr>
            <a:r>
              <a:rPr lang="en-US" dirty="0" smtClean="0"/>
              <a:t>      The </a:t>
            </a:r>
            <a:r>
              <a:rPr lang="en-US" dirty="0" smtClean="0"/>
              <a:t>dataset was split into training and testing sets. Standardization was applied to ensure all features were on a similar scale, improving the KNN algorithm's performance.</a:t>
            </a:r>
          </a:p>
          <a:p>
            <a:pPr lvl="0">
              <a:buFont typeface="Wingdings" pitchFamily="2" charset="2"/>
              <a:buChar char="v"/>
            </a:pPr>
            <a:r>
              <a:rPr lang="en-US" b="1" u="sng" dirty="0" smtClean="0"/>
              <a:t>MODEL BUILDING</a:t>
            </a:r>
            <a:r>
              <a:rPr lang="en-US" b="1" u="sng" dirty="0" smtClean="0"/>
              <a:t>:</a:t>
            </a:r>
            <a:endParaRPr lang="en-US" u="sng" dirty="0" smtClean="0"/>
          </a:p>
          <a:p>
            <a:pPr lvl="0">
              <a:buNone/>
            </a:pPr>
            <a:r>
              <a:rPr lang="en-US" dirty="0" smtClean="0"/>
              <a:t> </a:t>
            </a:r>
            <a:r>
              <a:rPr lang="en-US" dirty="0" smtClean="0"/>
              <a:t>     The </a:t>
            </a:r>
            <a:r>
              <a:rPr lang="en-US" dirty="0" smtClean="0"/>
              <a:t>KNN algorithm was chosen for its simplicity and interpretability. The number of neighbors (k) was optimized using cross-validation to ensure the best performance.</a:t>
            </a:r>
          </a:p>
          <a:p>
            <a:pPr lvl="0">
              <a:buFont typeface="Wingdings" pitchFamily="2" charset="2"/>
              <a:buChar char="v"/>
            </a:pPr>
            <a:r>
              <a:rPr lang="en-US" b="1" u="sng" dirty="0" smtClean="0"/>
              <a:t>EVALUATION:</a:t>
            </a:r>
          </a:p>
          <a:p>
            <a:pPr>
              <a:buNone/>
            </a:pPr>
            <a:r>
              <a:rPr lang="en-US" dirty="0" smtClean="0"/>
              <a:t>       The </a:t>
            </a:r>
            <a:r>
              <a:rPr lang="en-US" dirty="0" smtClean="0"/>
              <a:t>KNN algorithm was chosen for its simplicity and interpretability. The number of neighbors (k) was optimized using cross-validation to ensure the best performance.</a:t>
            </a:r>
            <a:endParaRPr lang="en-US" b="1" u="sng"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u="sng" dirty="0" smtClean="0"/>
              <a:t/>
            </a:r>
            <a:br>
              <a:rPr lang="en-US" b="1" u="sng" dirty="0" smtClean="0"/>
            </a:br>
            <a:r>
              <a:rPr lang="en-US" b="1" u="sng" dirty="0" smtClean="0"/>
              <a:t>RESULTS</a:t>
            </a:r>
            <a:r>
              <a:rPr lang="en-US" b="1" u="sng" dirty="0" smtClean="0"/>
              <a:t>:</a:t>
            </a:r>
            <a:br>
              <a:rPr lang="en-US" b="1" u="sng" dirty="0" smtClean="0"/>
            </a:br>
            <a:endParaRPr lang="en-US" dirty="0"/>
          </a:p>
        </p:txBody>
      </p:sp>
      <p:sp>
        <p:nvSpPr>
          <p:cNvPr id="3" name="Content Placeholder 2"/>
          <p:cNvSpPr>
            <a:spLocks noGrp="1"/>
          </p:cNvSpPr>
          <p:nvPr>
            <p:ph idx="1"/>
          </p:nvPr>
        </p:nvSpPr>
        <p:spPr/>
        <p:txBody>
          <a:bodyPr/>
          <a:lstStyle/>
          <a:p>
            <a:pPr lvl="0">
              <a:buFont typeface="Wingdings" pitchFamily="2" charset="2"/>
              <a:buChar char="Ø"/>
            </a:pPr>
            <a:r>
              <a:rPr lang="en-US" sz="2000" b="1" u="sng" dirty="0" smtClean="0"/>
              <a:t>Exploratory Data Analysis (EDA):</a:t>
            </a:r>
          </a:p>
          <a:p>
            <a:pPr lvl="0"/>
            <a:r>
              <a:rPr lang="en-US" sz="1600" dirty="0" smtClean="0"/>
              <a:t>The average age of patients was 60.83 years, with a standard deviation of 11.89 years.</a:t>
            </a:r>
          </a:p>
          <a:p>
            <a:pPr lvl="0"/>
            <a:r>
              <a:rPr lang="en-US" sz="1600" dirty="0" smtClean="0"/>
              <a:t>Approximately 43.14% of patients had anemia.</a:t>
            </a:r>
          </a:p>
          <a:p>
            <a:pPr lvl="0"/>
            <a:r>
              <a:rPr lang="en-US" sz="1600" dirty="0" smtClean="0"/>
              <a:t>The death event rate was 32.11%.</a:t>
            </a:r>
          </a:p>
          <a:p>
            <a:pPr lvl="0"/>
            <a:r>
              <a:rPr lang="en-US" sz="1600" dirty="0" smtClean="0"/>
              <a:t>Higher serum </a:t>
            </a:r>
            <a:r>
              <a:rPr lang="en-US" sz="1600" dirty="0" err="1" smtClean="0"/>
              <a:t>creatinine</a:t>
            </a:r>
            <a:r>
              <a:rPr lang="en-US" sz="1600" dirty="0" smtClean="0"/>
              <a:t> levels and lower ejection fractions were associated with higher mortality.</a:t>
            </a:r>
          </a:p>
          <a:p>
            <a:endParaRPr lang="en-US" dirty="0"/>
          </a:p>
        </p:txBody>
      </p:sp>
      <p:pic>
        <p:nvPicPr>
          <p:cNvPr id="24579" name="Picture 3" descr="C:\Users\3TEE\Downloads\EDA.PNG"/>
          <p:cNvPicPr>
            <a:picLocks noChangeAspect="1" noChangeArrowheads="1"/>
          </p:cNvPicPr>
          <p:nvPr/>
        </p:nvPicPr>
        <p:blipFill>
          <a:blip r:embed="rId2" cstate="print"/>
          <a:srcRect/>
          <a:stretch>
            <a:fillRect/>
          </a:stretch>
        </p:blipFill>
        <p:spPr bwMode="auto">
          <a:xfrm>
            <a:off x="754375" y="3182570"/>
            <a:ext cx="7916863" cy="1679755"/>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635</Words>
  <Application>Microsoft Office PowerPoint</Application>
  <PresentationFormat>On-screen Show (16:9)</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PREDICTING SURVIVAL IN PATIENTS WITH HEART FAILURE.</vt:lpstr>
      <vt:lpstr> INTRODUCTION:</vt:lpstr>
      <vt:lpstr> RELATED WORK: </vt:lpstr>
      <vt:lpstr> METHODOLOGY:</vt:lpstr>
      <vt:lpstr>EXPLORATORY DATA ANALYSIS (EDA):</vt:lpstr>
      <vt:lpstr>  Fig: 1   : In this figure the histogram shows the statistical way of representing the distribution of data. The data in this case is likely age, but it could be anything. The horizontal axis shows the age and the vertical axis shows the count. </vt:lpstr>
      <vt:lpstr>   Fig: 1  : In this figure of correlation heat-map that shows how strongly various medical conditions correlate with death events. The strength of the correlation is represented by color, with red squares showing a positive correlation and blue squares showing a negative correlation. The closer the color is to red or blue, the stronger the correlation </vt:lpstr>
      <vt:lpstr>Slide 8</vt:lpstr>
      <vt:lpstr> RESULTS: </vt:lpstr>
      <vt:lpstr>RESULTS:</vt:lpstr>
      <vt:lpstr>CONCLUSION:</vt:lpstr>
      <vt:lpstr>THE END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2024-06-21T17:31:15Z</dcterms:modified>
</cp:coreProperties>
</file>