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74" r:id="rId3"/>
    <p:sldId id="275" r:id="rId4"/>
    <p:sldId id="276" r:id="rId5"/>
    <p:sldId id="294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B9F1-0770-4BED-9EB2-CE1FA11656DC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A3FD9-7076-44DF-9E6E-BAE6A7DA7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57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A9E-AE38-4404-9B17-5CAAF64981A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7D87-502C-43DF-94E0-DA202C7A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39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A9E-AE38-4404-9B17-5CAAF64981A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7D87-502C-43DF-94E0-DA202C7A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06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A9E-AE38-4404-9B17-5CAAF64981A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7D87-502C-43DF-94E0-DA202C7A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03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A9E-AE38-4404-9B17-5CAAF64981A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7D87-502C-43DF-94E0-DA202C7A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95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A9E-AE38-4404-9B17-5CAAF64981A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7D87-502C-43DF-94E0-DA202C7A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62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A9E-AE38-4404-9B17-5CAAF64981A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7D87-502C-43DF-94E0-DA202C7A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2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A9E-AE38-4404-9B17-5CAAF64981A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7D87-502C-43DF-94E0-DA202C7A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6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A9E-AE38-4404-9B17-5CAAF64981A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7D87-502C-43DF-94E0-DA202C7A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69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A9E-AE38-4404-9B17-5CAAF64981A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7D87-502C-43DF-94E0-DA202C7A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4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A9E-AE38-4404-9B17-5CAAF64981A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7D87-502C-43DF-94E0-DA202C7A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08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A9E-AE38-4404-9B17-5CAAF64981A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7D87-502C-43DF-94E0-DA202C7A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9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DA9E-AE38-4404-9B17-5CAAF64981A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77D87-502C-43DF-94E0-DA202C7A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01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alf Frame 14"/>
          <p:cNvSpPr/>
          <p:nvPr/>
        </p:nvSpPr>
        <p:spPr>
          <a:xfrm rot="10800000">
            <a:off x="299294" y="302286"/>
            <a:ext cx="1331495" cy="1524000"/>
          </a:xfrm>
          <a:prstGeom prst="halfFrame">
            <a:avLst>
              <a:gd name="adj1" fmla="val 32128"/>
              <a:gd name="adj2" fmla="val 1947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>
            <a:off x="10579768" y="5005138"/>
            <a:ext cx="1331495" cy="1524000"/>
          </a:xfrm>
          <a:prstGeom prst="halfFrame">
            <a:avLst>
              <a:gd name="adj1" fmla="val 32128"/>
              <a:gd name="adj2" fmla="val 1947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1564105" y="1764632"/>
            <a:ext cx="9071811" cy="3312694"/>
          </a:xfrm>
          <a:prstGeom prst="snip2DiagRect">
            <a:avLst>
              <a:gd name="adj1" fmla="val 0"/>
              <a:gd name="adj2" fmla="val 3193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97505" y="3318781"/>
            <a:ext cx="7411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AE" sz="5400" b="1" dirty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ٱلسَّلَامُ عَلَيْكُمْ وَرَحْمَةُ ٱللَّٰهِ وَبَرَكَاتُهُ</a:t>
            </a:r>
            <a:endParaRPr lang="en-US" sz="16600" b="1" dirty="0">
              <a:ln w="12700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0931" y="1910244"/>
            <a:ext cx="52597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AE" sz="5400" b="1" dirty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بِسْمِ اللهِ الرَّحْمٰنِ الرَّحِيْمِ</a:t>
            </a:r>
            <a:endParaRPr lang="en-US" sz="16600" b="1" dirty="0">
              <a:ln w="12700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Half Frame 11"/>
          <p:cNvSpPr/>
          <p:nvPr/>
        </p:nvSpPr>
        <p:spPr>
          <a:xfrm rot="10800000">
            <a:off x="10291011" y="4729428"/>
            <a:ext cx="1900989" cy="2128572"/>
          </a:xfrm>
          <a:prstGeom prst="halfFram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>
            <a:off x="14548" y="0"/>
            <a:ext cx="1900989" cy="2128572"/>
          </a:xfrm>
          <a:prstGeom prst="halfFram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38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0" grpId="0" animBg="1"/>
      <p:bldP spid="6" grpId="0"/>
      <p:bldP spid="7" grpId="0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1977" y="1114927"/>
            <a:ext cx="3589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Brush Script MT" panose="03060802040406070304" pitchFamily="66" charset="0"/>
              </a:rPr>
              <a:t>Pascal imitation</a:t>
            </a:r>
          </a:p>
          <a:p>
            <a:pPr algn="ctr"/>
            <a:r>
              <a:rPr lang="en-US" sz="3600" dirty="0" err="1" smtClean="0">
                <a:latin typeface="Brush Script MT" panose="03060802040406070304" pitchFamily="66" charset="0"/>
              </a:rPr>
              <a:t>jewellery</a:t>
            </a:r>
            <a:endParaRPr lang="en-US" sz="3600" dirty="0">
              <a:latin typeface="Brush Script MT" panose="03060802040406070304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01978" y="1114927"/>
            <a:ext cx="34731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01977" y="1745217"/>
            <a:ext cx="34731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708358" y="649705"/>
            <a:ext cx="24063" cy="1732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62925" y="649705"/>
            <a:ext cx="24063" cy="1732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423610" y="649705"/>
            <a:ext cx="24063" cy="1732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563225" y="649705"/>
            <a:ext cx="24063" cy="1732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282488" y="649705"/>
            <a:ext cx="24063" cy="1732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47971" y="649705"/>
            <a:ext cx="24063" cy="1732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376" y="1253426"/>
            <a:ext cx="2245895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Title:-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81764" y="2715655"/>
            <a:ext cx="2245895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 Members:-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5547"/>
              </p:ext>
            </p:extLst>
          </p:nvPr>
        </p:nvGraphicFramePr>
        <p:xfrm>
          <a:off x="2612857" y="3942874"/>
          <a:ext cx="6304948" cy="1262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717">
                  <a:extLst>
                    <a:ext uri="{9D8B030D-6E8A-4147-A177-3AD203B41FA5}">
                      <a16:colId xmlns:a16="http://schemas.microsoft.com/office/drawing/2014/main" val="3105597758"/>
                    </a:ext>
                  </a:extLst>
                </a:gridCol>
                <a:gridCol w="1996274">
                  <a:extLst>
                    <a:ext uri="{9D8B030D-6E8A-4147-A177-3AD203B41FA5}">
                      <a16:colId xmlns:a16="http://schemas.microsoft.com/office/drawing/2014/main" val="2729114399"/>
                    </a:ext>
                  </a:extLst>
                </a:gridCol>
                <a:gridCol w="3644957">
                  <a:extLst>
                    <a:ext uri="{9D8B030D-6E8A-4147-A177-3AD203B41FA5}">
                      <a16:colId xmlns:a16="http://schemas.microsoft.com/office/drawing/2014/main" val="1527665990"/>
                    </a:ext>
                  </a:extLst>
                </a:gridCol>
              </a:tblGrid>
              <a:tr h="413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S.no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Student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Student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714173"/>
                  </a:ext>
                </a:extLst>
              </a:tr>
              <a:tr h="413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Student1288373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Rana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Baber Iqbal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363902"/>
                  </a:ext>
                </a:extLst>
              </a:tr>
              <a:tr h="435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Student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1288017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Rana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Haris Iqbal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162170"/>
                  </a:ext>
                </a:extLst>
              </a:tr>
            </a:tbl>
          </a:graphicData>
        </a:graphic>
      </p:graphicFrame>
      <p:sp>
        <p:nvSpPr>
          <p:cNvPr id="24" name="Half Frame 23"/>
          <p:cNvSpPr/>
          <p:nvPr/>
        </p:nvSpPr>
        <p:spPr>
          <a:xfrm rot="10800000">
            <a:off x="7114674" y="2342147"/>
            <a:ext cx="5077326" cy="4515853"/>
          </a:xfrm>
          <a:prstGeom prst="halfFrame">
            <a:avLst>
              <a:gd name="adj1" fmla="val 6714"/>
              <a:gd name="adj2" fmla="val 738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Half Frame 24"/>
          <p:cNvSpPr/>
          <p:nvPr/>
        </p:nvSpPr>
        <p:spPr>
          <a:xfrm>
            <a:off x="0" y="-1"/>
            <a:ext cx="5077326" cy="4515853"/>
          </a:xfrm>
          <a:prstGeom prst="halfFrame">
            <a:avLst>
              <a:gd name="adj1" fmla="val 6714"/>
              <a:gd name="adj2" fmla="val 738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2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644" y="882316"/>
            <a:ext cx="2085472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Introduction:-</a:t>
            </a:r>
            <a:endParaRPr lang="en-US" sz="2400" b="1" dirty="0">
              <a:ln w="12700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1116" y="2061411"/>
            <a:ext cx="6481010" cy="3320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“PASCAL IMITATION JEWELLERY” is one of the leading manufacturers and suppliers</a:t>
            </a:r>
          </a:p>
          <a:p>
            <a:pPr algn="ctr"/>
            <a:r>
              <a:rPr lang="en-US" sz="2000" dirty="0"/>
              <a:t>of Precious, Semi precious and Artificial Jewelry. They sell them under different</a:t>
            </a:r>
          </a:p>
          <a:p>
            <a:pPr algn="ctr"/>
            <a:r>
              <a:rPr lang="en-US" sz="2000" dirty="0"/>
              <a:t>brand names. The Quality of the products are renowned for striking features such as</a:t>
            </a:r>
          </a:p>
          <a:p>
            <a:pPr algn="ctr"/>
            <a:r>
              <a:rPr lang="en-US" sz="2000" dirty="0"/>
              <a:t>smooth polish, stunning design and excelling clarity, look and feature, luster. The</a:t>
            </a:r>
          </a:p>
          <a:p>
            <a:pPr algn="ctr"/>
            <a:r>
              <a:rPr lang="en-US" sz="2000" dirty="0"/>
              <a:t>shop owner wishes to have the website of the jeweler shop where in they want to</a:t>
            </a:r>
          </a:p>
          <a:p>
            <a:pPr algn="ctr"/>
            <a:r>
              <a:rPr lang="en-US" sz="2000" dirty="0"/>
              <a:t>describe all the type, brands of the product.</a:t>
            </a:r>
          </a:p>
        </p:txBody>
      </p:sp>
      <p:sp>
        <p:nvSpPr>
          <p:cNvPr id="5" name="Half Frame 4"/>
          <p:cNvSpPr/>
          <p:nvPr/>
        </p:nvSpPr>
        <p:spPr>
          <a:xfrm>
            <a:off x="0" y="-1"/>
            <a:ext cx="5077326" cy="4515853"/>
          </a:xfrm>
          <a:prstGeom prst="halfFrame">
            <a:avLst>
              <a:gd name="adj1" fmla="val 6714"/>
              <a:gd name="adj2" fmla="val 738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/>
          <p:cNvSpPr/>
          <p:nvPr/>
        </p:nvSpPr>
        <p:spPr>
          <a:xfrm rot="10800000">
            <a:off x="7114674" y="2342147"/>
            <a:ext cx="5077326" cy="4515853"/>
          </a:xfrm>
          <a:prstGeom prst="halfFrame">
            <a:avLst>
              <a:gd name="adj1" fmla="val 6714"/>
              <a:gd name="adj2" fmla="val 738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10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/>
          <p:cNvSpPr/>
          <p:nvPr/>
        </p:nvSpPr>
        <p:spPr>
          <a:xfrm>
            <a:off x="0" y="-1"/>
            <a:ext cx="5077326" cy="4515853"/>
          </a:xfrm>
          <a:prstGeom prst="halfFrame">
            <a:avLst>
              <a:gd name="adj1" fmla="val 6714"/>
              <a:gd name="adj2" fmla="val 738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Half Frame 2"/>
          <p:cNvSpPr/>
          <p:nvPr/>
        </p:nvSpPr>
        <p:spPr>
          <a:xfrm rot="10800000">
            <a:off x="7114674" y="2342147"/>
            <a:ext cx="5077326" cy="4515853"/>
          </a:xfrm>
          <a:prstGeom prst="halfFrame">
            <a:avLst>
              <a:gd name="adj1" fmla="val 6714"/>
              <a:gd name="adj2" fmla="val 738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025" y="642026"/>
            <a:ext cx="3528921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Project Requirements:-</a:t>
            </a:r>
            <a:endParaRPr lang="en-US" sz="2400" b="1" dirty="0">
              <a:ln w="12700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4316" y="1206231"/>
            <a:ext cx="8646695" cy="52918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Requirement Specification:</a:t>
            </a:r>
          </a:p>
          <a:p>
            <a:pPr lvl="0"/>
            <a:r>
              <a:rPr lang="en-US" dirty="0"/>
              <a:t>The Web site is to be created based on the following requirements.</a:t>
            </a:r>
          </a:p>
          <a:p>
            <a:pPr lvl="0"/>
            <a:r>
              <a:rPr lang="en-US" dirty="0"/>
              <a:t>1) The home page must describe the keywords or highlight of the shop along</a:t>
            </a:r>
          </a:p>
          <a:p>
            <a:pPr lvl="0"/>
            <a:r>
              <a:rPr lang="en-US" dirty="0"/>
              <a:t>with all navigation link defined.</a:t>
            </a:r>
          </a:p>
          <a:p>
            <a:pPr lvl="0"/>
            <a:r>
              <a:rPr lang="en-US" dirty="0"/>
              <a:t>2) The product must be categorized as per the “Brand”.</a:t>
            </a:r>
          </a:p>
          <a:p>
            <a:pPr lvl="0"/>
            <a:r>
              <a:rPr lang="en-US" dirty="0"/>
              <a:t>3) It should be followed by sub-category with the type (Original, Semi Precious,</a:t>
            </a:r>
          </a:p>
          <a:p>
            <a:pPr lvl="0"/>
            <a:r>
              <a:rPr lang="en-US" dirty="0"/>
              <a:t>and Artificial).</a:t>
            </a:r>
          </a:p>
          <a:p>
            <a:pPr lvl="0"/>
            <a:r>
              <a:rPr lang="en-US" dirty="0"/>
              <a:t>4) Proper description of the product along with the image must be added in the</a:t>
            </a:r>
          </a:p>
          <a:p>
            <a:pPr lvl="0"/>
            <a:r>
              <a:rPr lang="en-US" dirty="0"/>
              <a:t>website.</a:t>
            </a:r>
          </a:p>
          <a:p>
            <a:pPr lvl="0"/>
            <a:r>
              <a:rPr lang="en-US" dirty="0"/>
              <a:t>5) Comparison of the product must be included in the website. (like comparison</a:t>
            </a:r>
          </a:p>
          <a:p>
            <a:pPr lvl="0"/>
            <a:r>
              <a:rPr lang="en-US" dirty="0"/>
              <a:t>between product designing same but one will be semi-Precious and other</a:t>
            </a:r>
          </a:p>
          <a:p>
            <a:pPr lvl="0"/>
            <a:r>
              <a:rPr lang="en-US" dirty="0"/>
              <a:t>Artificial and so on).</a:t>
            </a:r>
          </a:p>
          <a:p>
            <a:pPr lvl="0"/>
            <a:r>
              <a:rPr lang="en-US" dirty="0"/>
              <a:t>6) Contact Us</a:t>
            </a:r>
          </a:p>
          <a:p>
            <a:pPr lvl="0"/>
            <a:r>
              <a:rPr lang="en-US" dirty="0"/>
              <a:t>7) About Us</a:t>
            </a:r>
          </a:p>
          <a:p>
            <a:pPr lvl="0"/>
            <a:r>
              <a:rPr lang="en-US" dirty="0"/>
              <a:t>8) Feedback form</a:t>
            </a:r>
          </a:p>
          <a:p>
            <a:pPr lvl="0"/>
            <a:r>
              <a:rPr lang="en-US" dirty="0"/>
              <a:t>9) Gallery section should be added.</a:t>
            </a:r>
          </a:p>
          <a:p>
            <a:pPr lvl="0"/>
            <a:r>
              <a:rPr lang="en-US" dirty="0"/>
              <a:t>10) Color combination must be uniform throughout the project.</a:t>
            </a:r>
          </a:p>
          <a:p>
            <a:pPr lvl="0"/>
            <a:r>
              <a:rPr lang="en-US" dirty="0"/>
              <a:t>11) Navigation must be smooth.</a:t>
            </a:r>
          </a:p>
        </p:txBody>
      </p:sp>
    </p:spTree>
    <p:extLst>
      <p:ext uri="{BB962C8B-B14F-4D97-AF65-F5344CB8AC3E}">
        <p14:creationId xmlns:p14="http://schemas.microsoft.com/office/powerpoint/2010/main" val="71825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/>
          <p:cNvSpPr/>
          <p:nvPr/>
        </p:nvSpPr>
        <p:spPr>
          <a:xfrm>
            <a:off x="0" y="-1"/>
            <a:ext cx="5077326" cy="4515853"/>
          </a:xfrm>
          <a:prstGeom prst="halfFrame">
            <a:avLst>
              <a:gd name="adj1" fmla="val 6714"/>
              <a:gd name="adj2" fmla="val 738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Half Frame 2"/>
          <p:cNvSpPr/>
          <p:nvPr/>
        </p:nvSpPr>
        <p:spPr>
          <a:xfrm rot="10800000">
            <a:off x="7114674" y="2342147"/>
            <a:ext cx="5077326" cy="4515853"/>
          </a:xfrm>
          <a:prstGeom prst="halfFrame">
            <a:avLst>
              <a:gd name="adj1" fmla="val 6714"/>
              <a:gd name="adj2" fmla="val 738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5643" y="882316"/>
            <a:ext cx="3545303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Conclusion:-</a:t>
            </a:r>
            <a:endParaRPr lang="en-US" sz="2400" b="1" dirty="0">
              <a:ln w="12700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4316" y="2202235"/>
            <a:ext cx="8646695" cy="3890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/>
              <a:t>To sum it up, I have used different </a:t>
            </a:r>
            <a:r>
              <a:rPr lang="en-US" sz="2800" dirty="0" smtClean="0"/>
              <a:t> </a:t>
            </a:r>
            <a:r>
              <a:rPr lang="en-US" sz="2800" dirty="0"/>
              <a:t>languages such as HTML, CSS, and Bootstrap to make this website related to festivals. My main goal was to keep it user-friendly to maximum</a:t>
            </a:r>
            <a:r>
              <a:rPr lang="en-US" sz="280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890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alf Frame 14"/>
          <p:cNvSpPr/>
          <p:nvPr/>
        </p:nvSpPr>
        <p:spPr>
          <a:xfrm rot="10800000">
            <a:off x="299294" y="302286"/>
            <a:ext cx="1331495" cy="1524000"/>
          </a:xfrm>
          <a:prstGeom prst="halfFrame">
            <a:avLst>
              <a:gd name="adj1" fmla="val 32128"/>
              <a:gd name="adj2" fmla="val 1947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>
            <a:off x="10579768" y="5005138"/>
            <a:ext cx="1331495" cy="1524000"/>
          </a:xfrm>
          <a:prstGeom prst="halfFrame">
            <a:avLst>
              <a:gd name="adj1" fmla="val 32128"/>
              <a:gd name="adj2" fmla="val 1947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1564105" y="1764632"/>
            <a:ext cx="9071811" cy="3312694"/>
          </a:xfrm>
          <a:prstGeom prst="snip2DiagRect">
            <a:avLst>
              <a:gd name="adj1" fmla="val 0"/>
              <a:gd name="adj2" fmla="val 3193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76995" y="3232175"/>
            <a:ext cx="744603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lang="en-US" sz="8800" b="1" dirty="0">
              <a:ln w="12700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7633" y="2128572"/>
            <a:ext cx="80920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I Hope You all Like It </a:t>
            </a:r>
            <a:endParaRPr lang="en-US" sz="7200" b="1" dirty="0">
              <a:ln w="12700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Half Frame 11"/>
          <p:cNvSpPr/>
          <p:nvPr/>
        </p:nvSpPr>
        <p:spPr>
          <a:xfrm rot="10800000">
            <a:off x="10291011" y="4729428"/>
            <a:ext cx="1900989" cy="2128572"/>
          </a:xfrm>
          <a:prstGeom prst="halfFram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>
            <a:off x="14548" y="0"/>
            <a:ext cx="1900989" cy="2128572"/>
          </a:xfrm>
          <a:prstGeom prst="halfFram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042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324</TotalTime>
  <Words>328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Vegeta</dc:creator>
  <cp:lastModifiedBy>haris iqbal</cp:lastModifiedBy>
  <cp:revision>59</cp:revision>
  <dcterms:created xsi:type="dcterms:W3CDTF">2019-08-27T19:35:20Z</dcterms:created>
  <dcterms:modified xsi:type="dcterms:W3CDTF">2021-04-27T17:18:07Z</dcterms:modified>
</cp:coreProperties>
</file>