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sldIdLst>
    <p:sldId id="256" r:id="rId2"/>
    <p:sldId id="260" r:id="rId3"/>
    <p:sldId id="281" r:id="rId4"/>
    <p:sldId id="257" r:id="rId5"/>
    <p:sldId id="271" r:id="rId6"/>
    <p:sldId id="276" r:id="rId7"/>
    <p:sldId id="258" r:id="rId8"/>
    <p:sldId id="285" r:id="rId9"/>
    <p:sldId id="259" r:id="rId10"/>
    <p:sldId id="286" r:id="rId11"/>
    <p:sldId id="287" r:id="rId12"/>
    <p:sldId id="288" r:id="rId13"/>
    <p:sldId id="289" r:id="rId14"/>
    <p:sldId id="261" r:id="rId15"/>
    <p:sldId id="262" r:id="rId16"/>
    <p:sldId id="277" r:id="rId17"/>
    <p:sldId id="282" r:id="rId18"/>
    <p:sldId id="283" r:id="rId19"/>
    <p:sldId id="279" r:id="rId20"/>
    <p:sldId id="280" r:id="rId21"/>
    <p:sldId id="284" r:id="rId22"/>
    <p:sldId id="272" r:id="rId23"/>
    <p:sldId id="270" r:id="rId24"/>
    <p:sldId id="274" r:id="rId25"/>
    <p:sldId id="27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820BAA-BFC8-432B-84A7-9DE518674D4B}">
          <p14:sldIdLst>
            <p14:sldId id="256"/>
            <p14:sldId id="260"/>
            <p14:sldId id="281"/>
            <p14:sldId id="257"/>
            <p14:sldId id="271"/>
            <p14:sldId id="276"/>
            <p14:sldId id="258"/>
            <p14:sldId id="285"/>
            <p14:sldId id="259"/>
            <p14:sldId id="286"/>
            <p14:sldId id="287"/>
            <p14:sldId id="288"/>
            <p14:sldId id="289"/>
            <p14:sldId id="261"/>
            <p14:sldId id="262"/>
            <p14:sldId id="277"/>
            <p14:sldId id="282"/>
            <p14:sldId id="283"/>
            <p14:sldId id="279"/>
            <p14:sldId id="280"/>
            <p14:sldId id="284"/>
          </p14:sldIdLst>
        </p14:section>
        <p14:section name="Insights" id="{9A26DF55-E314-4B4C-9F76-442B0992F99B}">
          <p14:sldIdLst>
            <p14:sldId id="272"/>
            <p14:sldId id="270"/>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56550-75A7-42E1-B63B-4D5E275D9091}" v="89" dt="2024-08-20T23:03:27.5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eel%20Kamal%20Rana\Desktop\Abhishek\Project%20Zomato\Excel_Zomato_Expansion_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eel%20Kamal%20Rana\Desktop\Abhishek\Project%20Zomato\Excel_Zomato_Expansion_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eel%20Kamal%20Rana\Desktop\Abhishek\Project%20Zomato\Excel_Zomato_Expansion_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eel%20Kamal%20Rana\Desktop\Abhishek\Project%20Zomato\Excel_Zomato_Expansion_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eel%20Kamal%20Rana\Desktop\Abhishek\Project%20Zomato\Excel_Zomato_Expansion_Dashboard.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[Excel_Zomato_Expansion_Dashboard.xlsx]QNa!PivotTable4</c:name>
    <c:fmtId val="18"/>
  </c:pivotSource>
  <c:chart>
    <c:autoTitleDeleted val="1"/>
    <c:pivotFmts>
      <c:pivotFmt>
        <c:idx val="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3091E-3"/>
              <c:y val="-0.2023366226540104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2878E-3"/>
              <c:y val="-0.2302451223304256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3299E-3"/>
              <c:y val="-0.1465196233011799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2041E-3"/>
              <c:y val="-0.19535949773490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4.5833037102745756E-3"/>
              <c:y val="-0.1814052478966990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4.5833037102744924E-3"/>
              <c:y val="-0.1465196233011800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4.5833037102745756E-3"/>
              <c:y val="-0.1674509980584914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1.6805252801959029E-16"/>
              <c:y val="-0.2162908724922180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6.8749555654116961E-3"/>
              <c:y val="-0.230245122330425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3091E-3"/>
              <c:y val="-0.2023366226540104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2878E-3"/>
              <c:y val="-0.2302451223304256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3299E-3"/>
              <c:y val="-0.1465196233011799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2041E-3"/>
              <c:y val="-0.19535949773490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4.5833037102745756E-3"/>
              <c:y val="-0.1814052478966990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4.5833037102744924E-3"/>
              <c:y val="-0.1465196233011800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4.5833037102745756E-3"/>
              <c:y val="-0.1674509980584914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1.6805252801959029E-16"/>
              <c:y val="-0.2162908724922180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6.8749555654116961E-3"/>
              <c:y val="-0.230245122330425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3091E-3"/>
              <c:y val="-0.2023366226540104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2878E-3"/>
              <c:y val="-0.2302451223304256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3299E-3"/>
              <c:y val="-0.1465196233011799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2041E-3"/>
              <c:y val="-0.19535949773490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4.5833037102745756E-3"/>
              <c:y val="-0.1814052478966990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4.5833037102744924E-3"/>
              <c:y val="-0.1465196233011800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4.5833037102745756E-3"/>
              <c:y val="-0.1674509980584914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1.6805252801959029E-16"/>
              <c:y val="-0.2162908724922180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6.8749555654116961E-3"/>
              <c:y val="-0.230245122330425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w="19050" cap="flat" cmpd="sng" algn="ctr">
          <a:solidFill>
            <a:schemeClr val="tx1">
              <a:lumMod val="25000"/>
              <a:lumOff val="75000"/>
            </a:schemeClr>
          </a:solidFill>
          <a:round/>
        </a:ln>
        <a:effectLst/>
        <a:sp3d contourW="19050">
          <a:contourClr>
            <a:schemeClr val="tx1">
              <a:lumMod val="25000"/>
              <a:lumOff val="75000"/>
            </a:schemeClr>
          </a:contourClr>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QNa!$B$51</c:f>
              <c:strCache>
                <c:ptCount val="1"/>
                <c:pt idx="0">
                  <c:v>Total</c:v>
                </c:pt>
              </c:strCache>
            </c:strRef>
          </c:tx>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invertIfNegative val="0"/>
          <c:dPt>
            <c:idx val="0"/>
            <c:invertIfNegative val="0"/>
            <c:bubble3D val="0"/>
            <c:extLst>
              <c:ext xmlns:c16="http://schemas.microsoft.com/office/drawing/2014/chart" uri="{C3380CC4-5D6E-409C-BE32-E72D297353CC}">
                <c16:uniqueId val="{00000000-CDE4-4FBF-9C3B-CE0FF0590C5C}"/>
              </c:ext>
            </c:extLst>
          </c:dPt>
          <c:dPt>
            <c:idx val="1"/>
            <c:invertIfNegative val="0"/>
            <c:bubble3D val="0"/>
            <c:extLst>
              <c:ext xmlns:c16="http://schemas.microsoft.com/office/drawing/2014/chart" uri="{C3380CC4-5D6E-409C-BE32-E72D297353CC}">
                <c16:uniqueId val="{00000001-CDE4-4FBF-9C3B-CE0FF0590C5C}"/>
              </c:ext>
            </c:extLst>
          </c:dPt>
          <c:dPt>
            <c:idx val="2"/>
            <c:invertIfNegative val="0"/>
            <c:bubble3D val="0"/>
            <c:extLst>
              <c:ext xmlns:c16="http://schemas.microsoft.com/office/drawing/2014/chart" uri="{C3380CC4-5D6E-409C-BE32-E72D297353CC}">
                <c16:uniqueId val="{00000002-CDE4-4FBF-9C3B-CE0FF0590C5C}"/>
              </c:ext>
            </c:extLst>
          </c:dPt>
          <c:dPt>
            <c:idx val="3"/>
            <c:invertIfNegative val="0"/>
            <c:bubble3D val="0"/>
            <c:extLst>
              <c:ext xmlns:c16="http://schemas.microsoft.com/office/drawing/2014/chart" uri="{C3380CC4-5D6E-409C-BE32-E72D297353CC}">
                <c16:uniqueId val="{00000003-CDE4-4FBF-9C3B-CE0FF0590C5C}"/>
              </c:ext>
            </c:extLst>
          </c:dPt>
          <c:dPt>
            <c:idx val="4"/>
            <c:invertIfNegative val="0"/>
            <c:bubble3D val="0"/>
            <c:extLst>
              <c:ext xmlns:c16="http://schemas.microsoft.com/office/drawing/2014/chart" uri="{C3380CC4-5D6E-409C-BE32-E72D297353CC}">
                <c16:uniqueId val="{00000004-CDE4-4FBF-9C3B-CE0FF0590C5C}"/>
              </c:ext>
            </c:extLst>
          </c:dPt>
          <c:dPt>
            <c:idx val="5"/>
            <c:invertIfNegative val="0"/>
            <c:bubble3D val="0"/>
            <c:extLst>
              <c:ext xmlns:c16="http://schemas.microsoft.com/office/drawing/2014/chart" uri="{C3380CC4-5D6E-409C-BE32-E72D297353CC}">
                <c16:uniqueId val="{00000005-CDE4-4FBF-9C3B-CE0FF0590C5C}"/>
              </c:ext>
            </c:extLst>
          </c:dPt>
          <c:dPt>
            <c:idx val="6"/>
            <c:invertIfNegative val="0"/>
            <c:bubble3D val="0"/>
            <c:extLst>
              <c:ext xmlns:c16="http://schemas.microsoft.com/office/drawing/2014/chart" uri="{C3380CC4-5D6E-409C-BE32-E72D297353CC}">
                <c16:uniqueId val="{00000006-CDE4-4FBF-9C3B-CE0FF0590C5C}"/>
              </c:ext>
            </c:extLst>
          </c:dPt>
          <c:dPt>
            <c:idx val="7"/>
            <c:invertIfNegative val="0"/>
            <c:bubble3D val="0"/>
            <c:extLst>
              <c:ext xmlns:c16="http://schemas.microsoft.com/office/drawing/2014/chart" uri="{C3380CC4-5D6E-409C-BE32-E72D297353CC}">
                <c16:uniqueId val="{00000007-CDE4-4FBF-9C3B-CE0FF0590C5C}"/>
              </c:ext>
            </c:extLst>
          </c:dPt>
          <c:dPt>
            <c:idx val="8"/>
            <c:invertIfNegative val="0"/>
            <c:bubble3D val="0"/>
            <c:extLst>
              <c:ext xmlns:c16="http://schemas.microsoft.com/office/drawing/2014/chart" uri="{C3380CC4-5D6E-409C-BE32-E72D297353CC}">
                <c16:uniqueId val="{00000008-CDE4-4FBF-9C3B-CE0FF0590C5C}"/>
              </c:ext>
            </c:extLst>
          </c:dPt>
          <c:dLbls>
            <c:dLbl>
              <c:idx val="0"/>
              <c:layout>
                <c:manualLayout>
                  <c:x val="5.5371219079131968E-3"/>
                  <c:y val="-0.3330082738685058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DE4-4FBF-9C3B-CE0FF0590C5C}"/>
                </c:ext>
              </c:extLst>
            </c:dLbl>
            <c:dLbl>
              <c:idx val="1"/>
              <c:layout>
                <c:manualLayout>
                  <c:x val="5.5371219079131968E-3"/>
                  <c:y val="-0.3754356792394751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DE4-4FBF-9C3B-CE0FF0590C5C}"/>
                </c:ext>
              </c:extLst>
            </c:dLbl>
            <c:dLbl>
              <c:idx val="2"/>
              <c:layout>
                <c:manualLayout>
                  <c:x val="3.9143816695262675E-3"/>
                  <c:y val="-0.1755578337663808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DE4-4FBF-9C3B-CE0FF0590C5C}"/>
                </c:ext>
              </c:extLst>
            </c:dLbl>
            <c:dLbl>
              <c:idx val="3"/>
              <c:layout>
                <c:manualLayout>
                  <c:x val="2.291641431139278E-3"/>
                  <c:y val="-0.2643250762322559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DE4-4FBF-9C3B-CE0FF0590C5C}"/>
                </c:ext>
              </c:extLst>
            </c:dLbl>
            <c:dLbl>
              <c:idx val="4"/>
              <c:layout>
                <c:manualLayout>
                  <c:x val="4.5832828622786748E-3"/>
                  <c:y val="-0.2467409978201390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DE4-4FBF-9C3B-CE0FF0590C5C}"/>
                </c:ext>
              </c:extLst>
            </c:dLbl>
            <c:dLbl>
              <c:idx val="5"/>
              <c:layout>
                <c:manualLayout>
                  <c:x val="4.5832828622786748E-3"/>
                  <c:y val="-0.1682982994112060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DE4-4FBF-9C3B-CE0FF0590C5C}"/>
                </c:ext>
              </c:extLst>
            </c:dLbl>
            <c:dLbl>
              <c:idx val="6"/>
              <c:layout>
                <c:manualLayout>
                  <c:x val="4.5833037102745756E-3"/>
                  <c:y val="-0.1674509980584914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CDE4-4FBF-9C3B-CE0FF0590C5C}"/>
                </c:ext>
              </c:extLst>
            </c:dLbl>
            <c:dLbl>
              <c:idx val="7"/>
              <c:layout>
                <c:manualLayout>
                  <c:x val="3.2454804767737405E-3"/>
                  <c:y val="-0.3360732835702732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CDE4-4FBF-9C3B-CE0FF0590C5C}"/>
                </c:ext>
              </c:extLst>
            </c:dLbl>
            <c:dLbl>
              <c:idx val="8"/>
              <c:layout>
                <c:manualLayout>
                  <c:x val="6.8749242934180122E-3"/>
                  <c:y val="-0.3863249807722372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CDE4-4FBF-9C3B-CE0FF0590C5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QNa!$A$52:$A$61</c:f>
              <c:strCache>
                <c:ptCount val="9"/>
                <c:pt idx="0">
                  <c:v>2010</c:v>
                </c:pt>
                <c:pt idx="1">
                  <c:v>2011</c:v>
                </c:pt>
                <c:pt idx="2">
                  <c:v>2012</c:v>
                </c:pt>
                <c:pt idx="3">
                  <c:v>2013</c:v>
                </c:pt>
                <c:pt idx="4">
                  <c:v>2014</c:v>
                </c:pt>
                <c:pt idx="5">
                  <c:v>2015</c:v>
                </c:pt>
                <c:pt idx="6">
                  <c:v>2016</c:v>
                </c:pt>
                <c:pt idx="7">
                  <c:v>2017</c:v>
                </c:pt>
                <c:pt idx="8">
                  <c:v>2018</c:v>
                </c:pt>
              </c:strCache>
            </c:strRef>
          </c:cat>
          <c:val>
            <c:numRef>
              <c:f>QNa!$B$52:$B$61</c:f>
              <c:numCache>
                <c:formatCode>General</c:formatCode>
                <c:ptCount val="9"/>
                <c:pt idx="0">
                  <c:v>1080</c:v>
                </c:pt>
                <c:pt idx="1">
                  <c:v>1098</c:v>
                </c:pt>
                <c:pt idx="2">
                  <c:v>1022</c:v>
                </c:pt>
                <c:pt idx="3">
                  <c:v>1061</c:v>
                </c:pt>
                <c:pt idx="4">
                  <c:v>1051</c:v>
                </c:pt>
                <c:pt idx="5">
                  <c:v>1024</c:v>
                </c:pt>
                <c:pt idx="6">
                  <c:v>1027</c:v>
                </c:pt>
                <c:pt idx="7">
                  <c:v>1086</c:v>
                </c:pt>
                <c:pt idx="8">
                  <c:v>1102</c:v>
                </c:pt>
              </c:numCache>
            </c:numRef>
          </c:val>
          <c:extLst>
            <c:ext xmlns:c16="http://schemas.microsoft.com/office/drawing/2014/chart" uri="{C3380CC4-5D6E-409C-BE32-E72D297353CC}">
              <c16:uniqueId val="{00000009-CDE4-4FBF-9C3B-CE0FF0590C5C}"/>
            </c:ext>
          </c:extLst>
        </c:ser>
        <c:dLbls>
          <c:showLegendKey val="0"/>
          <c:showVal val="1"/>
          <c:showCatName val="0"/>
          <c:showSerName val="0"/>
          <c:showPercent val="0"/>
          <c:showBubbleSize val="0"/>
        </c:dLbls>
        <c:gapWidth val="150"/>
        <c:shape val="box"/>
        <c:axId val="2061116528"/>
        <c:axId val="1690546704"/>
        <c:axId val="0"/>
      </c:bar3DChart>
      <c:catAx>
        <c:axId val="206111652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Opening 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0546704"/>
        <c:crosses val="autoZero"/>
        <c:auto val="1"/>
        <c:lblAlgn val="ctr"/>
        <c:lblOffset val="100"/>
        <c:noMultiLvlLbl val="0"/>
      </c:catAx>
      <c:valAx>
        <c:axId val="1690546704"/>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Count of Restaurants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1116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[Excel_Zomato_Expansion_Dashboard.xlsx]QNa!PivotTable18</c:name>
    <c:fmtId val="1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dLbl>
          <c:idx val="0"/>
          <c:layout>
            <c:manualLayout>
              <c:x val="2.4554456381414274E-2"/>
              <c:y val="-2.493393488905393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dLbl>
          <c:idx val="0"/>
          <c:layout>
            <c:manualLayout>
              <c:x val="2.4554456381414274E-2"/>
              <c:y val="-2.493393488905393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dLbl>
          <c:idx val="0"/>
          <c:layout>
            <c:manualLayout>
              <c:x val="2.4554456381414274E-2"/>
              <c:y val="-2.493393488905393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QNa!$B$314</c:f>
              <c:strCache>
                <c:ptCount val="1"/>
                <c:pt idx="0">
                  <c:v>Count of RestaurantID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QNa!$A$315:$A$322</c:f>
              <c:strCache>
                <c:ptCount val="7"/>
                <c:pt idx="0">
                  <c:v>Australia</c:v>
                </c:pt>
                <c:pt idx="1">
                  <c:v>Canada</c:v>
                </c:pt>
                <c:pt idx="2">
                  <c:v>India</c:v>
                </c:pt>
                <c:pt idx="3">
                  <c:v>Indonesia</c:v>
                </c:pt>
                <c:pt idx="4">
                  <c:v>Singapore</c:v>
                </c:pt>
                <c:pt idx="5">
                  <c:v>Sri Lanka</c:v>
                </c:pt>
                <c:pt idx="6">
                  <c:v>United Arab Emirates</c:v>
                </c:pt>
              </c:strCache>
            </c:strRef>
          </c:cat>
          <c:val>
            <c:numRef>
              <c:f>QNa!$B$315:$B$322</c:f>
              <c:numCache>
                <c:formatCode>General</c:formatCode>
                <c:ptCount val="7"/>
                <c:pt idx="0">
                  <c:v>24</c:v>
                </c:pt>
                <c:pt idx="1">
                  <c:v>4</c:v>
                </c:pt>
                <c:pt idx="2">
                  <c:v>8652</c:v>
                </c:pt>
                <c:pt idx="3">
                  <c:v>21</c:v>
                </c:pt>
                <c:pt idx="4">
                  <c:v>20</c:v>
                </c:pt>
                <c:pt idx="5">
                  <c:v>20</c:v>
                </c:pt>
                <c:pt idx="6">
                  <c:v>60</c:v>
                </c:pt>
              </c:numCache>
            </c:numRef>
          </c:val>
          <c:extLst>
            <c:ext xmlns:c16="http://schemas.microsoft.com/office/drawing/2014/chart" uri="{C3380CC4-5D6E-409C-BE32-E72D297353CC}">
              <c16:uniqueId val="{00000000-CACA-4C42-AD17-78D4FC976D6F}"/>
            </c:ext>
          </c:extLst>
        </c:ser>
        <c:ser>
          <c:idx val="1"/>
          <c:order val="1"/>
          <c:tx>
            <c:strRef>
              <c:f>QNa!$C$314</c:f>
              <c:strCache>
                <c:ptCount val="1"/>
                <c:pt idx="0">
                  <c:v>Average of Average_cost_for_one(Rs)</c:v>
                </c:pt>
              </c:strCache>
            </c:strRef>
          </c:tx>
          <c:spPr>
            <a:solidFill>
              <a:schemeClr val="accent2"/>
            </a:solidFill>
            <a:ln>
              <a:noFill/>
            </a:ln>
            <a:effectLst/>
          </c:spPr>
          <c:invertIfNegative val="0"/>
          <c:dPt>
            <c:idx val="2"/>
            <c:invertIfNegative val="0"/>
            <c:bubble3D val="0"/>
            <c:extLst>
              <c:ext xmlns:c16="http://schemas.microsoft.com/office/drawing/2014/chart" uri="{C3380CC4-5D6E-409C-BE32-E72D297353CC}">
                <c16:uniqueId val="{00000001-CACA-4C42-AD17-78D4FC976D6F}"/>
              </c:ext>
            </c:extLst>
          </c:dPt>
          <c:dLbls>
            <c:dLbl>
              <c:idx val="2"/>
              <c:layout>
                <c:manualLayout>
                  <c:x val="2.4554456381414274E-2"/>
                  <c:y val="-2.493393488905393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ACA-4C42-AD17-78D4FC976D6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QNa!$A$315:$A$322</c:f>
              <c:strCache>
                <c:ptCount val="7"/>
                <c:pt idx="0">
                  <c:v>Australia</c:v>
                </c:pt>
                <c:pt idx="1">
                  <c:v>Canada</c:v>
                </c:pt>
                <c:pt idx="2">
                  <c:v>India</c:v>
                </c:pt>
                <c:pt idx="3">
                  <c:v>Indonesia</c:v>
                </c:pt>
                <c:pt idx="4">
                  <c:v>Singapore</c:v>
                </c:pt>
                <c:pt idx="5">
                  <c:v>Sri Lanka</c:v>
                </c:pt>
                <c:pt idx="6">
                  <c:v>United Arab Emirates</c:v>
                </c:pt>
              </c:strCache>
            </c:strRef>
          </c:cat>
          <c:val>
            <c:numRef>
              <c:f>QNa!$C$315:$C$322</c:f>
              <c:numCache>
                <c:formatCode>General</c:formatCode>
                <c:ptCount val="7"/>
                <c:pt idx="0">
                  <c:v>1003.7933333333331</c:v>
                </c:pt>
                <c:pt idx="1">
                  <c:v>1510.9</c:v>
                </c:pt>
                <c:pt idx="2">
                  <c:v>311.68515950069349</c:v>
                </c:pt>
                <c:pt idx="3">
                  <c:v>717.03571428571433</c:v>
                </c:pt>
                <c:pt idx="4">
                  <c:v>6491.6599999999989</c:v>
                </c:pt>
                <c:pt idx="5">
                  <c:v>320.625</c:v>
                </c:pt>
                <c:pt idx="6">
                  <c:v>1888.8291666666667</c:v>
                </c:pt>
              </c:numCache>
            </c:numRef>
          </c:val>
          <c:extLst>
            <c:ext xmlns:c16="http://schemas.microsoft.com/office/drawing/2014/chart" uri="{C3380CC4-5D6E-409C-BE32-E72D297353CC}">
              <c16:uniqueId val="{00000002-CACA-4C42-AD17-78D4FC976D6F}"/>
            </c:ext>
          </c:extLst>
        </c:ser>
        <c:dLbls>
          <c:showLegendKey val="0"/>
          <c:showVal val="1"/>
          <c:showCatName val="0"/>
          <c:showSerName val="0"/>
          <c:showPercent val="0"/>
          <c:showBubbleSize val="0"/>
        </c:dLbls>
        <c:gapWidth val="150"/>
        <c:axId val="997981152"/>
        <c:axId val="997982592"/>
      </c:barChart>
      <c:catAx>
        <c:axId val="9979811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7982592"/>
        <c:crosses val="autoZero"/>
        <c:auto val="1"/>
        <c:lblAlgn val="ctr"/>
        <c:lblOffset val="100"/>
        <c:noMultiLvlLbl val="0"/>
      </c:catAx>
      <c:valAx>
        <c:axId val="997982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7981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[Excel_Zomato_Expansion_Dashboard.xlsx]DASHBOARD HELP!dashboard 11</c:name>
    <c:fmtId val="8"/>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Cuisines</a:t>
            </a:r>
            <a:r>
              <a:rPr lang="en-US" baseline="0"/>
              <a:t> Range</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'DASHBOARD HELP'!$B$173</c:f>
              <c:strCache>
                <c:ptCount val="1"/>
                <c:pt idx="0">
                  <c:v>Total</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'DASHBOARD HELP'!$A$174:$A$184</c:f>
              <c:strCache>
                <c:ptCount val="10"/>
                <c:pt idx="0">
                  <c:v>North Indian</c:v>
                </c:pt>
                <c:pt idx="1">
                  <c:v>North Indian, Chinese</c:v>
                </c:pt>
                <c:pt idx="2">
                  <c:v>Chinese</c:v>
                </c:pt>
                <c:pt idx="3">
                  <c:v>Fast Food</c:v>
                </c:pt>
                <c:pt idx="4">
                  <c:v>North Indian, Mughlai</c:v>
                </c:pt>
                <c:pt idx="5">
                  <c:v>Cafe</c:v>
                </c:pt>
                <c:pt idx="6">
                  <c:v>Bakery</c:v>
                </c:pt>
                <c:pt idx="7">
                  <c:v>North Indian, Mughlai, Chinese</c:v>
                </c:pt>
                <c:pt idx="8">
                  <c:v>Bakery, Desserts</c:v>
                </c:pt>
                <c:pt idx="9">
                  <c:v>Street Food</c:v>
                </c:pt>
              </c:strCache>
            </c:strRef>
          </c:cat>
          <c:val>
            <c:numRef>
              <c:f>'DASHBOARD HELP'!$B$174:$B$184</c:f>
              <c:numCache>
                <c:formatCode>General</c:formatCode>
                <c:ptCount val="10"/>
                <c:pt idx="0">
                  <c:v>936</c:v>
                </c:pt>
                <c:pt idx="1">
                  <c:v>511</c:v>
                </c:pt>
                <c:pt idx="2">
                  <c:v>354</c:v>
                </c:pt>
                <c:pt idx="3">
                  <c:v>354</c:v>
                </c:pt>
                <c:pt idx="4">
                  <c:v>334</c:v>
                </c:pt>
                <c:pt idx="5">
                  <c:v>299</c:v>
                </c:pt>
                <c:pt idx="6">
                  <c:v>218</c:v>
                </c:pt>
                <c:pt idx="7">
                  <c:v>197</c:v>
                </c:pt>
                <c:pt idx="8">
                  <c:v>170</c:v>
                </c:pt>
                <c:pt idx="9">
                  <c:v>149</c:v>
                </c:pt>
              </c:numCache>
            </c:numRef>
          </c:val>
          <c:smooth val="0"/>
          <c:extLst>
            <c:ext xmlns:c16="http://schemas.microsoft.com/office/drawing/2014/chart" uri="{C3380CC4-5D6E-409C-BE32-E72D297353CC}">
              <c16:uniqueId val="{00000000-3AB8-4B64-ACFE-003B12754DDB}"/>
            </c:ext>
          </c:extLst>
        </c:ser>
        <c:dLbls>
          <c:dLblPos val="ctr"/>
          <c:showLegendKey val="0"/>
          <c:showVal val="1"/>
          <c:showCatName val="0"/>
          <c:showSerName val="0"/>
          <c:showPercent val="0"/>
          <c:showBubbleSize val="0"/>
        </c:dLbls>
        <c:marker val="1"/>
        <c:smooth val="0"/>
        <c:axId val="168238848"/>
        <c:axId val="168240768"/>
      </c:lineChart>
      <c:catAx>
        <c:axId val="16823884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Cuisines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68240768"/>
        <c:crosses val="autoZero"/>
        <c:auto val="1"/>
        <c:lblAlgn val="ctr"/>
        <c:lblOffset val="100"/>
        <c:noMultiLvlLbl val="0"/>
      </c:catAx>
      <c:valAx>
        <c:axId val="16824076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Counts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68238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[Excel_Zomato_Expansion_Dashboard.xlsx]DASHBOARD HELP!DASHBOARD8</c:name>
    <c:fmtId val="32"/>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600">
                <a:solidFill>
                  <a:schemeClr val="tx2"/>
                </a:solidFill>
                <a:latin typeface="Times New Roman" panose="02020603050405020304" pitchFamily="18" charset="0"/>
                <a:cs typeface="Times New Roman" panose="02020603050405020304" pitchFamily="18" charset="0"/>
              </a:rPr>
              <a:t>TABLE BOOKING</a:t>
            </a:r>
            <a:r>
              <a:rPr lang="en-US" sz="1600" baseline="0">
                <a:solidFill>
                  <a:schemeClr val="tx2"/>
                </a:solidFill>
                <a:latin typeface="Times New Roman" panose="02020603050405020304" pitchFamily="18" charset="0"/>
                <a:cs typeface="Times New Roman" panose="02020603050405020304" pitchFamily="18" charset="0"/>
              </a:rPr>
              <a:t> AVAILABILITY</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a:sp3d/>
        </c:spP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2"/>
        <c:spPr>
          <a:solidFill>
            <a:schemeClr val="accent1">
              <a:lumMod val="60000"/>
              <a:lumOff val="40000"/>
            </a:schemeClr>
          </a:solidFill>
          <a:ln>
            <a:noFill/>
          </a:ln>
          <a:effectLst>
            <a:outerShdw blurRad="254000" sx="102000" sy="102000" algn="ctr" rotWithShape="0">
              <a:prstClr val="black">
                <a:alpha val="20000"/>
              </a:prstClr>
            </a:outerShdw>
          </a:effectLst>
          <a:sp3d/>
        </c:spPr>
      </c:pivotFmt>
      <c:pivotFmt>
        <c:idx val="3"/>
        <c:spPr>
          <a:solidFill>
            <a:schemeClr val="accent1"/>
          </a:solidFill>
          <a:ln>
            <a:noFill/>
          </a:ln>
          <a:effectLst>
            <a:outerShdw blurRad="254000" sx="102000" sy="102000" algn="ctr" rotWithShape="0">
              <a:prstClr val="black">
                <a:alpha val="20000"/>
              </a:prstClr>
            </a:outerShdw>
          </a:effectLst>
          <a:sp3d/>
        </c:spP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4"/>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5"/>
        <c:spPr>
          <a:solidFill>
            <a:schemeClr val="accent1">
              <a:lumMod val="60000"/>
              <a:lumOff val="40000"/>
            </a:schemeClr>
          </a:solidFill>
          <a:ln>
            <a:noFill/>
          </a:ln>
          <a:effectLst>
            <a:outerShdw blurRad="254000" sx="102000" sy="102000" algn="ctr" rotWithShape="0">
              <a:prstClr val="black">
                <a:alpha val="20000"/>
              </a:prstClr>
            </a:outerShdw>
          </a:effectLst>
          <a:sp3d/>
        </c:spPr>
      </c:pivotFmt>
      <c:pivotFmt>
        <c:idx val="6"/>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8"/>
        <c:spPr>
          <a:solidFill>
            <a:schemeClr val="accent1">
              <a:lumMod val="60000"/>
              <a:lumOff val="40000"/>
            </a:schemeClr>
          </a:solidFill>
          <a:ln>
            <a:noFill/>
          </a:ln>
          <a:effectLst>
            <a:outerShdw blurRad="254000" sx="102000" sy="102000" algn="ctr" rotWithShape="0">
              <a:prstClr val="black">
                <a:alpha val="20000"/>
              </a:prstClr>
            </a:outerShdw>
          </a:effectLst>
          <a:sp3d/>
        </c:spPr>
      </c:pivotFmt>
      <c:pivotFmt>
        <c:idx val="9"/>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11"/>
        <c:spPr>
          <a:solidFill>
            <a:schemeClr val="accent1">
              <a:lumMod val="60000"/>
              <a:lumOff val="40000"/>
            </a:schemeClr>
          </a:solidFill>
          <a:ln>
            <a:noFill/>
          </a:ln>
          <a:effectLst>
            <a:outerShdw blurRad="254000" sx="102000" sy="102000" algn="ctr" rotWithShape="0">
              <a:prstClr val="black">
                <a:alpha val="20000"/>
              </a:prstClr>
            </a:outerShdw>
          </a:effectLst>
          <a:sp3d/>
        </c:spPr>
      </c:pivotFmt>
      <c:pivotFmt>
        <c:idx val="12"/>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3"/>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14"/>
        <c:spPr>
          <a:solidFill>
            <a:schemeClr val="accent1">
              <a:lumMod val="60000"/>
              <a:lumOff val="40000"/>
            </a:schemeClr>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8733006147063953E-2"/>
          <c:y val="0.2352373229412176"/>
          <c:w val="0.77420737715868704"/>
          <c:h val="0.68604152568081578"/>
        </c:manualLayout>
      </c:layout>
      <c:pie3DChart>
        <c:varyColors val="1"/>
        <c:ser>
          <c:idx val="0"/>
          <c:order val="0"/>
          <c:tx>
            <c:strRef>
              <c:f>'DASHBOARD HELP'!$B$133</c:f>
              <c:strCache>
                <c:ptCount val="1"/>
                <c:pt idx="0">
                  <c:v>Total</c:v>
                </c:pt>
              </c:strCache>
            </c:strRef>
          </c:tx>
          <c:dPt>
            <c:idx val="0"/>
            <c:bubble3D val="0"/>
            <c:spPr>
              <a:solidFill>
                <a:schemeClr val="accent6">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B975-4D9A-9425-026D1261594D}"/>
              </c:ext>
            </c:extLst>
          </c:dPt>
          <c:dPt>
            <c:idx val="1"/>
            <c:bubble3D val="0"/>
            <c:spPr>
              <a:solidFill>
                <a:schemeClr val="accent1">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B975-4D9A-9425-026D1261594D}"/>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'DASHBOARD HELP'!$A$134:$A$136</c:f>
              <c:strCache>
                <c:ptCount val="2"/>
                <c:pt idx="0">
                  <c:v>No</c:v>
                </c:pt>
                <c:pt idx="1">
                  <c:v>Yes</c:v>
                </c:pt>
              </c:strCache>
            </c:strRef>
          </c:cat>
          <c:val>
            <c:numRef>
              <c:f>'DASHBOARD HELP'!$B$134:$B$136</c:f>
              <c:numCache>
                <c:formatCode>General</c:formatCode>
                <c:ptCount val="2"/>
                <c:pt idx="0">
                  <c:v>8384</c:v>
                </c:pt>
                <c:pt idx="1">
                  <c:v>1158</c:v>
                </c:pt>
              </c:numCache>
            </c:numRef>
          </c:val>
          <c:extLst>
            <c:ext xmlns:c16="http://schemas.microsoft.com/office/drawing/2014/chart" uri="{C3380CC4-5D6E-409C-BE32-E72D297353CC}">
              <c16:uniqueId val="{00000004-B975-4D9A-9425-026D1261594D}"/>
            </c:ext>
          </c:extLst>
        </c:ser>
        <c:dLbls>
          <c:dLblPos val="ctr"/>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[Excel_Zomato_Expansion_Dashboard.xlsx]DASHBOARD HELP!DASHBOARD7</c:name>
    <c:fmtId val="3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600">
                <a:solidFill>
                  <a:schemeClr val="tx2"/>
                </a:solidFill>
                <a:latin typeface="Times New Roman" panose="02020603050405020304" pitchFamily="18" charset="0"/>
                <a:cs typeface="Times New Roman" panose="02020603050405020304" pitchFamily="18" charset="0"/>
              </a:rPr>
              <a:t>ONLINE DELIVERY AVAILABILITY</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a:sp3d/>
        </c:spPr>
        <c:marker>
          <c:symbol val="circle"/>
          <c:size val="6"/>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lumMod val="60000"/>
              <a:lumOff val="40000"/>
            </a:schemeClr>
          </a:solidFill>
          <a:ln>
            <a:noFill/>
          </a:ln>
          <a:effectLst>
            <a:outerShdw blurRad="254000" sx="102000" sy="102000" algn="ctr" rotWithShape="0">
              <a:prstClr val="black">
                <a:alpha val="20000"/>
              </a:prstClr>
            </a:outerShdw>
          </a:effectLst>
          <a:sp3d/>
        </c:spPr>
      </c:pivotFmt>
      <c:pivotFmt>
        <c:idx val="2"/>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3"/>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5"/>
        <c:spPr>
          <a:solidFill>
            <a:schemeClr val="accent1">
              <a:lumMod val="60000"/>
              <a:lumOff val="40000"/>
            </a:schemeClr>
          </a:solidFill>
          <a:ln>
            <a:noFill/>
          </a:ln>
          <a:effectLst>
            <a:outerShdw blurRad="254000" sx="102000" sy="102000" algn="ctr" rotWithShape="0">
              <a:prstClr val="black">
                <a:alpha val="20000"/>
              </a:prstClr>
            </a:outerShdw>
          </a:effectLst>
          <a:sp3d/>
        </c:spPr>
      </c:pivotFmt>
      <c:pivotFmt>
        <c:idx val="6"/>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8"/>
        <c:spPr>
          <a:solidFill>
            <a:schemeClr val="accent1">
              <a:lumMod val="60000"/>
              <a:lumOff val="40000"/>
            </a:schemeClr>
          </a:solidFill>
          <a:ln>
            <a:noFill/>
          </a:ln>
          <a:effectLst>
            <a:outerShdw blurRad="254000" sx="102000" sy="102000" algn="ctr" rotWithShape="0">
              <a:prstClr val="black">
                <a:alpha val="20000"/>
              </a:prstClr>
            </a:outerShdw>
          </a:effectLst>
          <a:sp3d/>
        </c:spPr>
      </c:pivotFmt>
      <c:pivotFmt>
        <c:idx val="9"/>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11"/>
        <c:spPr>
          <a:solidFill>
            <a:schemeClr val="accent1">
              <a:lumMod val="60000"/>
              <a:lumOff val="40000"/>
            </a:schemeClr>
          </a:solidFill>
          <a:ln>
            <a:noFill/>
          </a:ln>
          <a:effectLst>
            <a:outerShdw blurRad="254000" sx="102000" sy="102000" algn="ctr" rotWithShape="0">
              <a:prstClr val="black">
                <a:alpha val="20000"/>
              </a:prstClr>
            </a:outerShdw>
          </a:effectLst>
          <a:sp3d/>
        </c:spPr>
      </c:pivotFmt>
      <c:pivotFmt>
        <c:idx val="12"/>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3"/>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14"/>
        <c:spPr>
          <a:solidFill>
            <a:schemeClr val="accent1">
              <a:lumMod val="60000"/>
              <a:lumOff val="40000"/>
            </a:schemeClr>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2986404917651159E-2"/>
          <c:y val="0.25665465866132975"/>
          <c:w val="0.77420737715868704"/>
          <c:h val="0.69364109406270846"/>
        </c:manualLayout>
      </c:layout>
      <c:pie3DChart>
        <c:varyColors val="1"/>
        <c:ser>
          <c:idx val="0"/>
          <c:order val="0"/>
          <c:tx>
            <c:strRef>
              <c:f>'DASHBOARD HELP'!$B$125</c:f>
              <c:strCache>
                <c:ptCount val="1"/>
                <c:pt idx="0">
                  <c:v>Total</c:v>
                </c:pt>
              </c:strCache>
            </c:strRef>
          </c:tx>
          <c:dPt>
            <c:idx val="0"/>
            <c:bubble3D val="0"/>
            <c:spPr>
              <a:solidFill>
                <a:schemeClr val="accent6">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6A23-47A5-AD9A-8B7933AB6E9A}"/>
              </c:ext>
            </c:extLst>
          </c:dPt>
          <c:dPt>
            <c:idx val="1"/>
            <c:bubble3D val="0"/>
            <c:spPr>
              <a:solidFill>
                <a:schemeClr val="accent1">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6A23-47A5-AD9A-8B7933AB6E9A}"/>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'DASHBOARD HELP'!$A$126:$A$128</c:f>
              <c:strCache>
                <c:ptCount val="2"/>
                <c:pt idx="0">
                  <c:v>No</c:v>
                </c:pt>
                <c:pt idx="1">
                  <c:v>Yes</c:v>
                </c:pt>
              </c:strCache>
            </c:strRef>
          </c:cat>
          <c:val>
            <c:numRef>
              <c:f>'DASHBOARD HELP'!$B$126:$B$128</c:f>
              <c:numCache>
                <c:formatCode>General</c:formatCode>
                <c:ptCount val="2"/>
                <c:pt idx="0">
                  <c:v>7091</c:v>
                </c:pt>
                <c:pt idx="1">
                  <c:v>2451</c:v>
                </c:pt>
              </c:numCache>
            </c:numRef>
          </c:val>
          <c:extLst>
            <c:ext xmlns:c16="http://schemas.microsoft.com/office/drawing/2014/chart" uri="{C3380CC4-5D6E-409C-BE32-E72D297353CC}">
              <c16:uniqueId val="{00000004-6A23-47A5-AD9A-8B7933AB6E9A}"/>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3C723C-9692-4304-9C34-7F5C62B541BE}" type="doc">
      <dgm:prSet loTypeId="urn:microsoft.com/office/officeart/2008/layout/AlternatingHexagons" loCatId="list" qsTypeId="urn:microsoft.com/office/officeart/2005/8/quickstyle/simple1" qsCatId="simple" csTypeId="urn:microsoft.com/office/officeart/2005/8/colors/colorful5" csCatId="colorful" phldr="1"/>
      <dgm:spPr/>
      <dgm:t>
        <a:bodyPr/>
        <a:lstStyle/>
        <a:p>
          <a:endParaRPr lang="en-US"/>
        </a:p>
      </dgm:t>
    </dgm:pt>
    <dgm:pt modelId="{98750FED-F024-4FA3-B9DB-FFB62FE87419}">
      <dgm:prSet phldrT="[Text]"/>
      <dgm:spPr/>
      <dgm:t>
        <a:bodyPr/>
        <a:lstStyle/>
        <a:p>
          <a:pPr>
            <a:buClrTx/>
            <a:buSzTx/>
            <a:buFontTx/>
            <a:buNone/>
          </a:pPr>
          <a:r>
            <a:rPr kumimoji="0" lang="en-US" b="1" i="0" u="none" strike="noStrike" cap="none" normalizeH="0" baseline="0">
              <a:ln/>
              <a:effectLst/>
              <a:latin typeface="Arial" panose="020B0604020202020204" pitchFamily="34" charset="0"/>
              <a:ea typeface="SimSun" panose="02010600030101010101" pitchFamily="2" charset="-122"/>
            </a:rPr>
            <a:t>Extracting the imp column</a:t>
          </a:r>
          <a:endParaRPr lang="en-US" dirty="0"/>
        </a:p>
      </dgm:t>
    </dgm:pt>
    <dgm:pt modelId="{72F1BE6D-D228-48D8-AA21-28D3A628F75D}" type="parTrans" cxnId="{E438752D-5756-43B2-99FB-A6DEEAB32727}">
      <dgm:prSet/>
      <dgm:spPr/>
      <dgm:t>
        <a:bodyPr/>
        <a:lstStyle/>
        <a:p>
          <a:endParaRPr lang="en-US"/>
        </a:p>
      </dgm:t>
    </dgm:pt>
    <dgm:pt modelId="{49B8839F-2642-4980-8D64-06C039A5B572}" type="sibTrans" cxnId="{E438752D-5756-43B2-99FB-A6DEEAB32727}">
      <dgm:prSet/>
      <dgm:spPr/>
      <dgm:t>
        <a:bodyPr/>
        <a:lstStyle/>
        <a:p>
          <a:endParaRPr lang="en-US"/>
        </a:p>
      </dgm:t>
    </dgm:pt>
    <dgm:pt modelId="{8960E91D-48C6-46A4-8B10-2773FDFB36A0}">
      <dgm:prSet phldrT="[Text]"/>
      <dgm:spPr/>
      <dgm:t>
        <a:bodyPr/>
        <a:lstStyle/>
        <a:p>
          <a:r>
            <a:rPr lang="en-US"/>
            <a:t> </a:t>
          </a:r>
          <a:endParaRPr lang="en-US" dirty="0"/>
        </a:p>
      </dgm:t>
    </dgm:pt>
    <dgm:pt modelId="{06F3A93B-FFAD-4CD4-81DF-A6791A2637A4}" type="parTrans" cxnId="{5272C851-EB81-4802-AAC0-6C1EC32B97BE}">
      <dgm:prSet/>
      <dgm:spPr/>
      <dgm:t>
        <a:bodyPr/>
        <a:lstStyle/>
        <a:p>
          <a:endParaRPr lang="en-US"/>
        </a:p>
      </dgm:t>
    </dgm:pt>
    <dgm:pt modelId="{06E8A5B3-D4E0-4938-80AD-252C45BBC086}" type="sibTrans" cxnId="{5272C851-EB81-4802-AAC0-6C1EC32B97BE}">
      <dgm:prSet/>
      <dgm:spPr/>
      <dgm:t>
        <a:bodyPr/>
        <a:lstStyle/>
        <a:p>
          <a:endParaRPr lang="en-US"/>
        </a:p>
      </dgm:t>
    </dgm:pt>
    <dgm:pt modelId="{BF5A608F-DA4A-47E8-9FD1-AA552D3E1604}">
      <dgm:prSet phldrT="[Text]"/>
      <dgm:spPr/>
      <dgm:t>
        <a:bodyPr/>
        <a:lstStyle/>
        <a:p>
          <a:pPr>
            <a:buClrTx/>
            <a:buSzTx/>
            <a:buFontTx/>
            <a:buNone/>
          </a:pPr>
          <a:r>
            <a:rPr kumimoji="0" lang="en-US" b="1" i="0" u="none" strike="noStrike" cap="none" normalizeH="0" baseline="0">
              <a:ln/>
              <a:effectLst/>
              <a:latin typeface="Arial" panose="020B0604020202020204" pitchFamily="34" charset="0"/>
              <a:ea typeface="SimSun" panose="02010600030101010101" pitchFamily="2" charset="-122"/>
            </a:rPr>
            <a:t>Cleaning the data</a:t>
          </a:r>
          <a:endParaRPr lang="en-US" b="1" dirty="0"/>
        </a:p>
      </dgm:t>
    </dgm:pt>
    <dgm:pt modelId="{A77564E1-1B59-460F-81BE-CE5DD29FFA17}" type="parTrans" cxnId="{491DFAAD-E7F0-4AB4-A432-96580EC3EB0B}">
      <dgm:prSet/>
      <dgm:spPr/>
      <dgm:t>
        <a:bodyPr/>
        <a:lstStyle/>
        <a:p>
          <a:endParaRPr lang="en-US"/>
        </a:p>
      </dgm:t>
    </dgm:pt>
    <dgm:pt modelId="{2B621CDC-0CCF-4A61-93A4-30EBC7FD46A3}" type="sibTrans" cxnId="{491DFAAD-E7F0-4AB4-A432-96580EC3EB0B}">
      <dgm:prSet/>
      <dgm:spPr/>
      <dgm:t>
        <a:bodyPr/>
        <a:lstStyle/>
        <a:p>
          <a:endParaRPr lang="en-US"/>
        </a:p>
      </dgm:t>
    </dgm:pt>
    <dgm:pt modelId="{B86307FE-6AAD-4C07-ABE1-D004F45C2A0D}">
      <dgm:prSet phldrT="[Text]"/>
      <dgm:spPr/>
      <dgm:t>
        <a:bodyPr/>
        <a:lstStyle/>
        <a:p>
          <a:r>
            <a:rPr lang="en-US"/>
            <a:t> </a:t>
          </a:r>
          <a:endParaRPr lang="en-US" dirty="0"/>
        </a:p>
      </dgm:t>
    </dgm:pt>
    <dgm:pt modelId="{FC8558EA-6EB6-4E1F-82A6-452880AB2287}" type="parTrans" cxnId="{E8168000-4BB6-4235-92EF-4C14577F5A02}">
      <dgm:prSet/>
      <dgm:spPr/>
      <dgm:t>
        <a:bodyPr/>
        <a:lstStyle/>
        <a:p>
          <a:endParaRPr lang="en-US"/>
        </a:p>
      </dgm:t>
    </dgm:pt>
    <dgm:pt modelId="{0E4CC606-AC60-4E62-8930-414E3A49AF39}" type="sibTrans" cxnId="{E8168000-4BB6-4235-92EF-4C14577F5A02}">
      <dgm:prSet/>
      <dgm:spPr/>
      <dgm:t>
        <a:bodyPr/>
        <a:lstStyle/>
        <a:p>
          <a:endParaRPr lang="en-US"/>
        </a:p>
      </dgm:t>
    </dgm:pt>
    <dgm:pt modelId="{D4E05E9A-C89E-4C5E-BC14-BB541893EC59}">
      <dgm:prSet phldrT="[Text]"/>
      <dgm:spPr/>
      <dgm:t>
        <a:bodyPr/>
        <a:lstStyle/>
        <a:p>
          <a:pPr>
            <a:buClrTx/>
            <a:buSzTx/>
            <a:buFontTx/>
            <a:buNone/>
          </a:pPr>
          <a:r>
            <a:rPr kumimoji="0" lang="en-US" b="1" i="0" u="none" strike="noStrike" cap="none" normalizeH="0" baseline="0">
              <a:ln/>
              <a:effectLst/>
              <a:latin typeface="Arial" panose="020B0604020202020204" pitchFamily="34" charset="0"/>
              <a:ea typeface="SimSun" panose="02010600030101010101" pitchFamily="2" charset="-122"/>
            </a:rPr>
            <a:t>Formatting the table</a:t>
          </a:r>
          <a:endParaRPr lang="en-US" b="1" dirty="0"/>
        </a:p>
      </dgm:t>
    </dgm:pt>
    <dgm:pt modelId="{F2DB9FA6-507C-484E-981E-000CAD611C02}" type="parTrans" cxnId="{025F282F-0E57-43CA-981E-1D319CCCE9F6}">
      <dgm:prSet/>
      <dgm:spPr/>
      <dgm:t>
        <a:bodyPr/>
        <a:lstStyle/>
        <a:p>
          <a:endParaRPr lang="en-US"/>
        </a:p>
      </dgm:t>
    </dgm:pt>
    <dgm:pt modelId="{C18A3895-C74C-4B32-BC41-E7D61C37651C}" type="sibTrans" cxnId="{025F282F-0E57-43CA-981E-1D319CCCE9F6}">
      <dgm:prSet/>
      <dgm:spPr/>
      <dgm:t>
        <a:bodyPr/>
        <a:lstStyle/>
        <a:p>
          <a:endParaRPr lang="en-US"/>
        </a:p>
      </dgm:t>
    </dgm:pt>
    <dgm:pt modelId="{A1CBFB0F-CE81-4C19-A924-2C2EE396B05E}">
      <dgm:prSet phldrT="[Text]"/>
      <dgm:spPr/>
      <dgm:t>
        <a:bodyPr/>
        <a:lstStyle/>
        <a:p>
          <a:r>
            <a:rPr lang="en-US"/>
            <a:t> </a:t>
          </a:r>
          <a:endParaRPr lang="en-US" dirty="0"/>
        </a:p>
      </dgm:t>
    </dgm:pt>
    <dgm:pt modelId="{CA6BB48C-3DA9-4B73-8607-0C43AA2DA187}" type="parTrans" cxnId="{9C2A31B8-B81E-476F-8C34-C83F5EE3EDB9}">
      <dgm:prSet/>
      <dgm:spPr/>
      <dgm:t>
        <a:bodyPr/>
        <a:lstStyle/>
        <a:p>
          <a:endParaRPr lang="en-US"/>
        </a:p>
      </dgm:t>
    </dgm:pt>
    <dgm:pt modelId="{6341E1CC-9D53-4F51-A736-28C3DC9A4C29}" type="sibTrans" cxnId="{9C2A31B8-B81E-476F-8C34-C83F5EE3EDB9}">
      <dgm:prSet/>
      <dgm:spPr/>
      <dgm:t>
        <a:bodyPr/>
        <a:lstStyle/>
        <a:p>
          <a:endParaRPr lang="en-US"/>
        </a:p>
      </dgm:t>
    </dgm:pt>
    <dgm:pt modelId="{6315195A-9324-42B8-91A9-221B70AA083D}">
      <dgm:prSet phldrT="[Text]"/>
      <dgm:spPr/>
      <dgm:t>
        <a:bodyPr/>
        <a:lstStyle/>
        <a:p>
          <a:pPr>
            <a:buClrTx/>
            <a:buSzTx/>
            <a:buFontTx/>
            <a:buNone/>
          </a:pPr>
          <a:r>
            <a:rPr kumimoji="0" lang="en-US" b="0" i="0" u="none" strike="noStrike" cap="none" normalizeH="0" baseline="0" dirty="0">
              <a:ln/>
              <a:effectLst/>
              <a:latin typeface="Arial" panose="020B0604020202020204" pitchFamily="34" charset="0"/>
              <a:ea typeface="SimSun" panose="02010600030101010101" pitchFamily="2" charset="-122"/>
            </a:rPr>
            <a:t>Apply filtering</a:t>
          </a:r>
          <a:endParaRPr lang="en-US" dirty="0"/>
        </a:p>
      </dgm:t>
    </dgm:pt>
    <dgm:pt modelId="{BD7C4ECE-A47E-46B7-97C2-87927AC0AA22}" type="parTrans" cxnId="{25D7B2EA-9DDB-4864-8A19-5F3677A73611}">
      <dgm:prSet/>
      <dgm:spPr/>
      <dgm:t>
        <a:bodyPr/>
        <a:lstStyle/>
        <a:p>
          <a:endParaRPr lang="en-US"/>
        </a:p>
      </dgm:t>
    </dgm:pt>
    <dgm:pt modelId="{DBADBE12-6928-4046-A22F-BB502FCC142F}" type="sibTrans" cxnId="{25D7B2EA-9DDB-4864-8A19-5F3677A73611}">
      <dgm:prSet/>
      <dgm:spPr/>
      <dgm:t>
        <a:bodyPr/>
        <a:lstStyle/>
        <a:p>
          <a:endParaRPr lang="en-US"/>
        </a:p>
      </dgm:t>
    </dgm:pt>
    <dgm:pt modelId="{98390A08-1E95-4E91-AC6C-5F6AF88EB347}" type="pres">
      <dgm:prSet presAssocID="{1D3C723C-9692-4304-9C34-7F5C62B541BE}" presName="Name0" presStyleCnt="0">
        <dgm:presLayoutVars>
          <dgm:chMax/>
          <dgm:chPref/>
          <dgm:dir/>
          <dgm:animLvl val="lvl"/>
        </dgm:presLayoutVars>
      </dgm:prSet>
      <dgm:spPr/>
    </dgm:pt>
    <dgm:pt modelId="{D4F43ABB-059D-4104-9897-DF51AE4463A6}" type="pres">
      <dgm:prSet presAssocID="{98750FED-F024-4FA3-B9DB-FFB62FE87419}" presName="composite" presStyleCnt="0"/>
      <dgm:spPr/>
    </dgm:pt>
    <dgm:pt modelId="{97C03874-258D-489C-86D3-96E353AE38C2}" type="pres">
      <dgm:prSet presAssocID="{98750FED-F024-4FA3-B9DB-FFB62FE87419}" presName="Parent1" presStyleLbl="node1" presStyleIdx="0" presStyleCnt="8">
        <dgm:presLayoutVars>
          <dgm:chMax val="1"/>
          <dgm:chPref val="1"/>
          <dgm:bulletEnabled val="1"/>
        </dgm:presLayoutVars>
      </dgm:prSet>
      <dgm:spPr/>
    </dgm:pt>
    <dgm:pt modelId="{B11781CB-7F8E-4996-97AB-A1984406C77D}" type="pres">
      <dgm:prSet presAssocID="{98750FED-F024-4FA3-B9DB-FFB62FE87419}" presName="Childtext1" presStyleLbl="revTx" presStyleIdx="0" presStyleCnt="4">
        <dgm:presLayoutVars>
          <dgm:chMax val="0"/>
          <dgm:chPref val="0"/>
          <dgm:bulletEnabled val="1"/>
        </dgm:presLayoutVars>
      </dgm:prSet>
      <dgm:spPr/>
    </dgm:pt>
    <dgm:pt modelId="{E04B4546-B540-45C4-8E9C-86941D1E1D39}" type="pres">
      <dgm:prSet presAssocID="{98750FED-F024-4FA3-B9DB-FFB62FE87419}" presName="BalanceSpacing" presStyleCnt="0"/>
      <dgm:spPr/>
    </dgm:pt>
    <dgm:pt modelId="{2A2A1D4A-2380-45E4-8C17-DBFB3BA31C8C}" type="pres">
      <dgm:prSet presAssocID="{98750FED-F024-4FA3-B9DB-FFB62FE87419}" presName="BalanceSpacing1" presStyleCnt="0"/>
      <dgm:spPr/>
    </dgm:pt>
    <dgm:pt modelId="{0FB80678-EEEF-4B2D-9372-9A8E292476A2}" type="pres">
      <dgm:prSet presAssocID="{49B8839F-2642-4980-8D64-06C039A5B572}" presName="Accent1Text" presStyleLbl="node1" presStyleIdx="1" presStyleCnt="8"/>
      <dgm:spPr/>
    </dgm:pt>
    <dgm:pt modelId="{57DEAABA-219A-46F4-AE4F-91E4F4399A42}" type="pres">
      <dgm:prSet presAssocID="{49B8839F-2642-4980-8D64-06C039A5B572}" presName="spaceBetweenRectangles" presStyleCnt="0"/>
      <dgm:spPr/>
    </dgm:pt>
    <dgm:pt modelId="{F4D6AA54-0A53-4D3F-97E6-5B00293065B3}" type="pres">
      <dgm:prSet presAssocID="{BF5A608F-DA4A-47E8-9FD1-AA552D3E1604}" presName="composite" presStyleCnt="0"/>
      <dgm:spPr/>
    </dgm:pt>
    <dgm:pt modelId="{4CF45AAE-3516-42C6-8466-B667D57F597E}" type="pres">
      <dgm:prSet presAssocID="{BF5A608F-DA4A-47E8-9FD1-AA552D3E1604}" presName="Parent1" presStyleLbl="node1" presStyleIdx="2" presStyleCnt="8">
        <dgm:presLayoutVars>
          <dgm:chMax val="1"/>
          <dgm:chPref val="1"/>
          <dgm:bulletEnabled val="1"/>
        </dgm:presLayoutVars>
      </dgm:prSet>
      <dgm:spPr/>
    </dgm:pt>
    <dgm:pt modelId="{CBD0E6E9-5931-4626-AA7F-D1695D21ECBE}" type="pres">
      <dgm:prSet presAssocID="{BF5A608F-DA4A-47E8-9FD1-AA552D3E1604}" presName="Childtext1" presStyleLbl="revTx" presStyleIdx="1" presStyleCnt="4">
        <dgm:presLayoutVars>
          <dgm:chMax val="0"/>
          <dgm:chPref val="0"/>
          <dgm:bulletEnabled val="1"/>
        </dgm:presLayoutVars>
      </dgm:prSet>
      <dgm:spPr/>
    </dgm:pt>
    <dgm:pt modelId="{81F5A2DF-C96F-4907-BE55-8F0E47EBA0C0}" type="pres">
      <dgm:prSet presAssocID="{BF5A608F-DA4A-47E8-9FD1-AA552D3E1604}" presName="BalanceSpacing" presStyleCnt="0"/>
      <dgm:spPr/>
    </dgm:pt>
    <dgm:pt modelId="{6486C280-289D-4441-AA57-2871F9DB2211}" type="pres">
      <dgm:prSet presAssocID="{BF5A608F-DA4A-47E8-9FD1-AA552D3E1604}" presName="BalanceSpacing1" presStyleCnt="0"/>
      <dgm:spPr/>
    </dgm:pt>
    <dgm:pt modelId="{D3AD2C71-B97E-45CB-B09A-45A827F17EFD}" type="pres">
      <dgm:prSet presAssocID="{2B621CDC-0CCF-4A61-93A4-30EBC7FD46A3}" presName="Accent1Text" presStyleLbl="node1" presStyleIdx="3" presStyleCnt="8"/>
      <dgm:spPr/>
    </dgm:pt>
    <dgm:pt modelId="{6A15B788-686E-48EB-AEEB-1027DE6A25B7}" type="pres">
      <dgm:prSet presAssocID="{2B621CDC-0CCF-4A61-93A4-30EBC7FD46A3}" presName="spaceBetweenRectangles" presStyleCnt="0"/>
      <dgm:spPr/>
    </dgm:pt>
    <dgm:pt modelId="{993641A2-AF31-43BF-B8DA-4D566276F453}" type="pres">
      <dgm:prSet presAssocID="{D4E05E9A-C89E-4C5E-BC14-BB541893EC59}" presName="composite" presStyleCnt="0"/>
      <dgm:spPr/>
    </dgm:pt>
    <dgm:pt modelId="{E1093975-61F3-4C37-895F-D6CAB67415DC}" type="pres">
      <dgm:prSet presAssocID="{D4E05E9A-C89E-4C5E-BC14-BB541893EC59}" presName="Parent1" presStyleLbl="node1" presStyleIdx="4" presStyleCnt="8">
        <dgm:presLayoutVars>
          <dgm:chMax val="1"/>
          <dgm:chPref val="1"/>
          <dgm:bulletEnabled val="1"/>
        </dgm:presLayoutVars>
      </dgm:prSet>
      <dgm:spPr/>
    </dgm:pt>
    <dgm:pt modelId="{D1BD513A-9ADE-4B87-9618-0BE6FD7E5E74}" type="pres">
      <dgm:prSet presAssocID="{D4E05E9A-C89E-4C5E-BC14-BB541893EC59}" presName="Childtext1" presStyleLbl="revTx" presStyleIdx="2" presStyleCnt="4">
        <dgm:presLayoutVars>
          <dgm:chMax val="0"/>
          <dgm:chPref val="0"/>
          <dgm:bulletEnabled val="1"/>
        </dgm:presLayoutVars>
      </dgm:prSet>
      <dgm:spPr/>
    </dgm:pt>
    <dgm:pt modelId="{209D3E11-A41E-4073-9125-1A30183A8651}" type="pres">
      <dgm:prSet presAssocID="{D4E05E9A-C89E-4C5E-BC14-BB541893EC59}" presName="BalanceSpacing" presStyleCnt="0"/>
      <dgm:spPr/>
    </dgm:pt>
    <dgm:pt modelId="{0BB4D025-C84C-43D9-910B-FB5DDC179FDA}" type="pres">
      <dgm:prSet presAssocID="{D4E05E9A-C89E-4C5E-BC14-BB541893EC59}" presName="BalanceSpacing1" presStyleCnt="0"/>
      <dgm:spPr/>
    </dgm:pt>
    <dgm:pt modelId="{472D3516-F467-4195-959B-44669A0730C0}" type="pres">
      <dgm:prSet presAssocID="{C18A3895-C74C-4B32-BC41-E7D61C37651C}" presName="Accent1Text" presStyleLbl="node1" presStyleIdx="5" presStyleCnt="8"/>
      <dgm:spPr/>
    </dgm:pt>
    <dgm:pt modelId="{8BAC4511-4E5B-490A-B5C0-336A45F734C9}" type="pres">
      <dgm:prSet presAssocID="{C18A3895-C74C-4B32-BC41-E7D61C37651C}" presName="spaceBetweenRectangles" presStyleCnt="0"/>
      <dgm:spPr/>
    </dgm:pt>
    <dgm:pt modelId="{20FE558A-84F6-4433-ABEE-A6D59D8ABA08}" type="pres">
      <dgm:prSet presAssocID="{6315195A-9324-42B8-91A9-221B70AA083D}" presName="composite" presStyleCnt="0"/>
      <dgm:spPr/>
    </dgm:pt>
    <dgm:pt modelId="{F0B056B9-3CA6-4AB2-8DBA-73CD1E6EB014}" type="pres">
      <dgm:prSet presAssocID="{6315195A-9324-42B8-91A9-221B70AA083D}" presName="Parent1" presStyleLbl="node1" presStyleIdx="6" presStyleCnt="8">
        <dgm:presLayoutVars>
          <dgm:chMax val="1"/>
          <dgm:chPref val="1"/>
          <dgm:bulletEnabled val="1"/>
        </dgm:presLayoutVars>
      </dgm:prSet>
      <dgm:spPr/>
    </dgm:pt>
    <dgm:pt modelId="{F433B0F1-940B-4C1C-A694-FFBE065DEF1E}" type="pres">
      <dgm:prSet presAssocID="{6315195A-9324-42B8-91A9-221B70AA083D}" presName="Childtext1" presStyleLbl="revTx" presStyleIdx="3" presStyleCnt="4">
        <dgm:presLayoutVars>
          <dgm:chMax val="0"/>
          <dgm:chPref val="0"/>
          <dgm:bulletEnabled val="1"/>
        </dgm:presLayoutVars>
      </dgm:prSet>
      <dgm:spPr/>
    </dgm:pt>
    <dgm:pt modelId="{E9A30414-1645-47B1-AD9F-B1AE853D3DB7}" type="pres">
      <dgm:prSet presAssocID="{6315195A-9324-42B8-91A9-221B70AA083D}" presName="BalanceSpacing" presStyleCnt="0"/>
      <dgm:spPr/>
    </dgm:pt>
    <dgm:pt modelId="{E6040E60-9208-46B5-BB7C-7E6E88EE68C8}" type="pres">
      <dgm:prSet presAssocID="{6315195A-9324-42B8-91A9-221B70AA083D}" presName="BalanceSpacing1" presStyleCnt="0"/>
      <dgm:spPr/>
    </dgm:pt>
    <dgm:pt modelId="{AF4927D6-CF86-4663-A14A-13B7D442A658}" type="pres">
      <dgm:prSet presAssocID="{DBADBE12-6928-4046-A22F-BB502FCC142F}" presName="Accent1Text" presStyleLbl="node1" presStyleIdx="7" presStyleCnt="8"/>
      <dgm:spPr/>
    </dgm:pt>
  </dgm:ptLst>
  <dgm:cxnLst>
    <dgm:cxn modelId="{4F365900-C955-4EDB-947F-73BD6D9EED21}" type="presOf" srcId="{8960E91D-48C6-46A4-8B10-2773FDFB36A0}" destId="{B11781CB-7F8E-4996-97AB-A1984406C77D}" srcOrd="0" destOrd="0" presId="urn:microsoft.com/office/officeart/2008/layout/AlternatingHexagons"/>
    <dgm:cxn modelId="{E8168000-4BB6-4235-92EF-4C14577F5A02}" srcId="{BF5A608F-DA4A-47E8-9FD1-AA552D3E1604}" destId="{B86307FE-6AAD-4C07-ABE1-D004F45C2A0D}" srcOrd="0" destOrd="0" parTransId="{FC8558EA-6EB6-4E1F-82A6-452880AB2287}" sibTransId="{0E4CC606-AC60-4E62-8930-414E3A49AF39}"/>
    <dgm:cxn modelId="{DE54CA14-D8AE-49AD-8428-6D8811C31DB2}" type="presOf" srcId="{1D3C723C-9692-4304-9C34-7F5C62B541BE}" destId="{98390A08-1E95-4E91-AC6C-5F6AF88EB347}" srcOrd="0" destOrd="0" presId="urn:microsoft.com/office/officeart/2008/layout/AlternatingHexagons"/>
    <dgm:cxn modelId="{E438752D-5756-43B2-99FB-A6DEEAB32727}" srcId="{1D3C723C-9692-4304-9C34-7F5C62B541BE}" destId="{98750FED-F024-4FA3-B9DB-FFB62FE87419}" srcOrd="0" destOrd="0" parTransId="{72F1BE6D-D228-48D8-AA21-28D3A628F75D}" sibTransId="{49B8839F-2642-4980-8D64-06C039A5B572}"/>
    <dgm:cxn modelId="{025F282F-0E57-43CA-981E-1D319CCCE9F6}" srcId="{1D3C723C-9692-4304-9C34-7F5C62B541BE}" destId="{D4E05E9A-C89E-4C5E-BC14-BB541893EC59}" srcOrd="2" destOrd="0" parTransId="{F2DB9FA6-507C-484E-981E-000CAD611C02}" sibTransId="{C18A3895-C74C-4B32-BC41-E7D61C37651C}"/>
    <dgm:cxn modelId="{16B19F5C-7B64-4B49-8F62-863466A8090F}" type="presOf" srcId="{DBADBE12-6928-4046-A22F-BB502FCC142F}" destId="{AF4927D6-CF86-4663-A14A-13B7D442A658}" srcOrd="0" destOrd="0" presId="urn:microsoft.com/office/officeart/2008/layout/AlternatingHexagons"/>
    <dgm:cxn modelId="{61408C5F-BE98-4402-8A5A-FF7D61CED11F}" type="presOf" srcId="{2B621CDC-0CCF-4A61-93A4-30EBC7FD46A3}" destId="{D3AD2C71-B97E-45CB-B09A-45A827F17EFD}" srcOrd="0" destOrd="0" presId="urn:microsoft.com/office/officeart/2008/layout/AlternatingHexagons"/>
    <dgm:cxn modelId="{CF94B068-6368-4855-AD1A-646C99B5006C}" type="presOf" srcId="{6315195A-9324-42B8-91A9-221B70AA083D}" destId="{F0B056B9-3CA6-4AB2-8DBA-73CD1E6EB014}" srcOrd="0" destOrd="0" presId="urn:microsoft.com/office/officeart/2008/layout/AlternatingHexagons"/>
    <dgm:cxn modelId="{5272C851-EB81-4802-AAC0-6C1EC32B97BE}" srcId="{98750FED-F024-4FA3-B9DB-FFB62FE87419}" destId="{8960E91D-48C6-46A4-8B10-2773FDFB36A0}" srcOrd="0" destOrd="0" parTransId="{06F3A93B-FFAD-4CD4-81DF-A6791A2637A4}" sibTransId="{06E8A5B3-D4E0-4938-80AD-252C45BBC086}"/>
    <dgm:cxn modelId="{2905BA56-1AED-4556-9AAB-3CB00EEB1FB8}" type="presOf" srcId="{B86307FE-6AAD-4C07-ABE1-D004F45C2A0D}" destId="{CBD0E6E9-5931-4626-AA7F-D1695D21ECBE}" srcOrd="0" destOrd="0" presId="urn:microsoft.com/office/officeart/2008/layout/AlternatingHexagons"/>
    <dgm:cxn modelId="{6ADBEB9A-43CB-47DE-BD4A-FF8638E92A7C}" type="presOf" srcId="{98750FED-F024-4FA3-B9DB-FFB62FE87419}" destId="{97C03874-258D-489C-86D3-96E353AE38C2}" srcOrd="0" destOrd="0" presId="urn:microsoft.com/office/officeart/2008/layout/AlternatingHexagons"/>
    <dgm:cxn modelId="{279C1B9E-8B2D-46AA-BC89-9212B377811D}" type="presOf" srcId="{C18A3895-C74C-4B32-BC41-E7D61C37651C}" destId="{472D3516-F467-4195-959B-44669A0730C0}" srcOrd="0" destOrd="0" presId="urn:microsoft.com/office/officeart/2008/layout/AlternatingHexagons"/>
    <dgm:cxn modelId="{4C72AAAA-312C-4715-84E2-47037483D3E1}" type="presOf" srcId="{BF5A608F-DA4A-47E8-9FD1-AA552D3E1604}" destId="{4CF45AAE-3516-42C6-8466-B667D57F597E}" srcOrd="0" destOrd="0" presId="urn:microsoft.com/office/officeart/2008/layout/AlternatingHexagons"/>
    <dgm:cxn modelId="{491DFAAD-E7F0-4AB4-A432-96580EC3EB0B}" srcId="{1D3C723C-9692-4304-9C34-7F5C62B541BE}" destId="{BF5A608F-DA4A-47E8-9FD1-AA552D3E1604}" srcOrd="1" destOrd="0" parTransId="{A77564E1-1B59-460F-81BE-CE5DD29FFA17}" sibTransId="{2B621CDC-0CCF-4A61-93A4-30EBC7FD46A3}"/>
    <dgm:cxn modelId="{9C2A31B8-B81E-476F-8C34-C83F5EE3EDB9}" srcId="{D4E05E9A-C89E-4C5E-BC14-BB541893EC59}" destId="{A1CBFB0F-CE81-4C19-A924-2C2EE396B05E}" srcOrd="0" destOrd="0" parTransId="{CA6BB48C-3DA9-4B73-8607-0C43AA2DA187}" sibTransId="{6341E1CC-9D53-4F51-A736-28C3DC9A4C29}"/>
    <dgm:cxn modelId="{19EEAFD1-811C-4E24-9C47-4851C021A33E}" type="presOf" srcId="{49B8839F-2642-4980-8D64-06C039A5B572}" destId="{0FB80678-EEEF-4B2D-9372-9A8E292476A2}" srcOrd="0" destOrd="0" presId="urn:microsoft.com/office/officeart/2008/layout/AlternatingHexagons"/>
    <dgm:cxn modelId="{B91493E7-2D44-450B-908F-69A77A6DB9FA}" type="presOf" srcId="{A1CBFB0F-CE81-4C19-A924-2C2EE396B05E}" destId="{D1BD513A-9ADE-4B87-9618-0BE6FD7E5E74}" srcOrd="0" destOrd="0" presId="urn:microsoft.com/office/officeart/2008/layout/AlternatingHexagons"/>
    <dgm:cxn modelId="{25D7B2EA-9DDB-4864-8A19-5F3677A73611}" srcId="{1D3C723C-9692-4304-9C34-7F5C62B541BE}" destId="{6315195A-9324-42B8-91A9-221B70AA083D}" srcOrd="3" destOrd="0" parTransId="{BD7C4ECE-A47E-46B7-97C2-87927AC0AA22}" sibTransId="{DBADBE12-6928-4046-A22F-BB502FCC142F}"/>
    <dgm:cxn modelId="{F642B6F1-9E65-4719-9F53-D549A313C462}" type="presOf" srcId="{D4E05E9A-C89E-4C5E-BC14-BB541893EC59}" destId="{E1093975-61F3-4C37-895F-D6CAB67415DC}" srcOrd="0" destOrd="0" presId="urn:microsoft.com/office/officeart/2008/layout/AlternatingHexagons"/>
    <dgm:cxn modelId="{A62BE702-8BC3-4B83-A8CC-7AC9DEF75816}" type="presParOf" srcId="{98390A08-1E95-4E91-AC6C-5F6AF88EB347}" destId="{D4F43ABB-059D-4104-9897-DF51AE4463A6}" srcOrd="0" destOrd="0" presId="urn:microsoft.com/office/officeart/2008/layout/AlternatingHexagons"/>
    <dgm:cxn modelId="{C649FF43-A5FF-43FA-B5C8-B86E222108C1}" type="presParOf" srcId="{D4F43ABB-059D-4104-9897-DF51AE4463A6}" destId="{97C03874-258D-489C-86D3-96E353AE38C2}" srcOrd="0" destOrd="0" presId="urn:microsoft.com/office/officeart/2008/layout/AlternatingHexagons"/>
    <dgm:cxn modelId="{C0372F60-7F28-4F89-A7AB-91F451C39850}" type="presParOf" srcId="{D4F43ABB-059D-4104-9897-DF51AE4463A6}" destId="{B11781CB-7F8E-4996-97AB-A1984406C77D}" srcOrd="1" destOrd="0" presId="urn:microsoft.com/office/officeart/2008/layout/AlternatingHexagons"/>
    <dgm:cxn modelId="{EC861D04-6E29-4A4B-866D-5C4AAFDA14C7}" type="presParOf" srcId="{D4F43ABB-059D-4104-9897-DF51AE4463A6}" destId="{E04B4546-B540-45C4-8E9C-86941D1E1D39}" srcOrd="2" destOrd="0" presId="urn:microsoft.com/office/officeart/2008/layout/AlternatingHexagons"/>
    <dgm:cxn modelId="{6C22CE84-0EBB-4636-AFD1-9895ED459856}" type="presParOf" srcId="{D4F43ABB-059D-4104-9897-DF51AE4463A6}" destId="{2A2A1D4A-2380-45E4-8C17-DBFB3BA31C8C}" srcOrd="3" destOrd="0" presId="urn:microsoft.com/office/officeart/2008/layout/AlternatingHexagons"/>
    <dgm:cxn modelId="{9F6ACED4-2C70-41FE-BB3E-46C503947DBD}" type="presParOf" srcId="{D4F43ABB-059D-4104-9897-DF51AE4463A6}" destId="{0FB80678-EEEF-4B2D-9372-9A8E292476A2}" srcOrd="4" destOrd="0" presId="urn:microsoft.com/office/officeart/2008/layout/AlternatingHexagons"/>
    <dgm:cxn modelId="{8E8FEBC9-0840-4AF1-A5F7-BA0E1D2E166F}" type="presParOf" srcId="{98390A08-1E95-4E91-AC6C-5F6AF88EB347}" destId="{57DEAABA-219A-46F4-AE4F-91E4F4399A42}" srcOrd="1" destOrd="0" presId="urn:microsoft.com/office/officeart/2008/layout/AlternatingHexagons"/>
    <dgm:cxn modelId="{B9D762F5-1D7C-4EA7-A133-7427F0B79651}" type="presParOf" srcId="{98390A08-1E95-4E91-AC6C-5F6AF88EB347}" destId="{F4D6AA54-0A53-4D3F-97E6-5B00293065B3}" srcOrd="2" destOrd="0" presId="urn:microsoft.com/office/officeart/2008/layout/AlternatingHexagons"/>
    <dgm:cxn modelId="{90A267C8-C938-4006-93C4-8B624D0D1210}" type="presParOf" srcId="{F4D6AA54-0A53-4D3F-97E6-5B00293065B3}" destId="{4CF45AAE-3516-42C6-8466-B667D57F597E}" srcOrd="0" destOrd="0" presId="urn:microsoft.com/office/officeart/2008/layout/AlternatingHexagons"/>
    <dgm:cxn modelId="{0ED2F101-DF00-4970-AA4E-079BF0CB1556}" type="presParOf" srcId="{F4D6AA54-0A53-4D3F-97E6-5B00293065B3}" destId="{CBD0E6E9-5931-4626-AA7F-D1695D21ECBE}" srcOrd="1" destOrd="0" presId="urn:microsoft.com/office/officeart/2008/layout/AlternatingHexagons"/>
    <dgm:cxn modelId="{AD2350C9-18A6-4272-972E-6E06389C91D4}" type="presParOf" srcId="{F4D6AA54-0A53-4D3F-97E6-5B00293065B3}" destId="{81F5A2DF-C96F-4907-BE55-8F0E47EBA0C0}" srcOrd="2" destOrd="0" presId="urn:microsoft.com/office/officeart/2008/layout/AlternatingHexagons"/>
    <dgm:cxn modelId="{3E5CDFEE-3C7E-4429-AE27-9CC328DB7C41}" type="presParOf" srcId="{F4D6AA54-0A53-4D3F-97E6-5B00293065B3}" destId="{6486C280-289D-4441-AA57-2871F9DB2211}" srcOrd="3" destOrd="0" presId="urn:microsoft.com/office/officeart/2008/layout/AlternatingHexagons"/>
    <dgm:cxn modelId="{3820EF95-24D1-4CAA-AB89-7EF059922828}" type="presParOf" srcId="{F4D6AA54-0A53-4D3F-97E6-5B00293065B3}" destId="{D3AD2C71-B97E-45CB-B09A-45A827F17EFD}" srcOrd="4" destOrd="0" presId="urn:microsoft.com/office/officeart/2008/layout/AlternatingHexagons"/>
    <dgm:cxn modelId="{D31E2CAC-A0FC-4C69-8474-FC635A39BBEF}" type="presParOf" srcId="{98390A08-1E95-4E91-AC6C-5F6AF88EB347}" destId="{6A15B788-686E-48EB-AEEB-1027DE6A25B7}" srcOrd="3" destOrd="0" presId="urn:microsoft.com/office/officeart/2008/layout/AlternatingHexagons"/>
    <dgm:cxn modelId="{08D53B8F-B3B9-49DB-8860-CBB688FC9D0F}" type="presParOf" srcId="{98390A08-1E95-4E91-AC6C-5F6AF88EB347}" destId="{993641A2-AF31-43BF-B8DA-4D566276F453}" srcOrd="4" destOrd="0" presId="urn:microsoft.com/office/officeart/2008/layout/AlternatingHexagons"/>
    <dgm:cxn modelId="{3E05CFD6-1FF5-4DA1-AA1A-BA91FD2C5F20}" type="presParOf" srcId="{993641A2-AF31-43BF-B8DA-4D566276F453}" destId="{E1093975-61F3-4C37-895F-D6CAB67415DC}" srcOrd="0" destOrd="0" presId="urn:microsoft.com/office/officeart/2008/layout/AlternatingHexagons"/>
    <dgm:cxn modelId="{B4FC8EF3-E86C-497C-B182-861CB7FE0E70}" type="presParOf" srcId="{993641A2-AF31-43BF-B8DA-4D566276F453}" destId="{D1BD513A-9ADE-4B87-9618-0BE6FD7E5E74}" srcOrd="1" destOrd="0" presId="urn:microsoft.com/office/officeart/2008/layout/AlternatingHexagons"/>
    <dgm:cxn modelId="{17C62242-6753-4EBB-B6BB-A0B97DBB0C43}" type="presParOf" srcId="{993641A2-AF31-43BF-B8DA-4D566276F453}" destId="{209D3E11-A41E-4073-9125-1A30183A8651}" srcOrd="2" destOrd="0" presId="urn:microsoft.com/office/officeart/2008/layout/AlternatingHexagons"/>
    <dgm:cxn modelId="{86395353-D0FB-44B1-AC05-8F9231D90F20}" type="presParOf" srcId="{993641A2-AF31-43BF-B8DA-4D566276F453}" destId="{0BB4D025-C84C-43D9-910B-FB5DDC179FDA}" srcOrd="3" destOrd="0" presId="urn:microsoft.com/office/officeart/2008/layout/AlternatingHexagons"/>
    <dgm:cxn modelId="{EC676C33-BC4A-4200-A398-B14E4536C6F0}" type="presParOf" srcId="{993641A2-AF31-43BF-B8DA-4D566276F453}" destId="{472D3516-F467-4195-959B-44669A0730C0}" srcOrd="4" destOrd="0" presId="urn:microsoft.com/office/officeart/2008/layout/AlternatingHexagons"/>
    <dgm:cxn modelId="{FAD7216D-5C03-48A2-B087-66855933BADE}" type="presParOf" srcId="{98390A08-1E95-4E91-AC6C-5F6AF88EB347}" destId="{8BAC4511-4E5B-490A-B5C0-336A45F734C9}" srcOrd="5" destOrd="0" presId="urn:microsoft.com/office/officeart/2008/layout/AlternatingHexagons"/>
    <dgm:cxn modelId="{012253AF-F8CD-49D2-B535-D4DBE3362C95}" type="presParOf" srcId="{98390A08-1E95-4E91-AC6C-5F6AF88EB347}" destId="{20FE558A-84F6-4433-ABEE-A6D59D8ABA08}" srcOrd="6" destOrd="0" presId="urn:microsoft.com/office/officeart/2008/layout/AlternatingHexagons"/>
    <dgm:cxn modelId="{AD79BAC2-FE22-4D99-BEF6-2E1E0C74A3BB}" type="presParOf" srcId="{20FE558A-84F6-4433-ABEE-A6D59D8ABA08}" destId="{F0B056B9-3CA6-4AB2-8DBA-73CD1E6EB014}" srcOrd="0" destOrd="0" presId="urn:microsoft.com/office/officeart/2008/layout/AlternatingHexagons"/>
    <dgm:cxn modelId="{95736194-828C-4A89-B556-D5B126DD7C92}" type="presParOf" srcId="{20FE558A-84F6-4433-ABEE-A6D59D8ABA08}" destId="{F433B0F1-940B-4C1C-A694-FFBE065DEF1E}" srcOrd="1" destOrd="0" presId="urn:microsoft.com/office/officeart/2008/layout/AlternatingHexagons"/>
    <dgm:cxn modelId="{2EF449FE-04CE-4FEC-9EB0-0C6D580A4AA5}" type="presParOf" srcId="{20FE558A-84F6-4433-ABEE-A6D59D8ABA08}" destId="{E9A30414-1645-47B1-AD9F-B1AE853D3DB7}" srcOrd="2" destOrd="0" presId="urn:microsoft.com/office/officeart/2008/layout/AlternatingHexagons"/>
    <dgm:cxn modelId="{5BB45B8C-CB2A-4FF2-B4E3-FA7684F7D5CE}" type="presParOf" srcId="{20FE558A-84F6-4433-ABEE-A6D59D8ABA08}" destId="{E6040E60-9208-46B5-BB7C-7E6E88EE68C8}" srcOrd="3" destOrd="0" presId="urn:microsoft.com/office/officeart/2008/layout/AlternatingHexagons"/>
    <dgm:cxn modelId="{F0E07C96-AB09-4331-B174-B49D497C4E20}" type="presParOf" srcId="{20FE558A-84F6-4433-ABEE-A6D59D8ABA08}" destId="{AF4927D6-CF86-4663-A14A-13B7D442A658}"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03874-258D-489C-86D3-96E353AE38C2}">
      <dsp:nvSpPr>
        <dsp:cNvPr id="0" name=""/>
        <dsp:cNvSpPr/>
      </dsp:nvSpPr>
      <dsp:spPr>
        <a:xfrm rot="5400000">
          <a:off x="1974042" y="1456319"/>
          <a:ext cx="1296494" cy="1127949"/>
        </a:xfrm>
        <a:prstGeom prst="hexagon">
          <a:avLst>
            <a:gd name="adj" fmla="val 25000"/>
            <a:gd name="vf" fmla="val 11547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ClrTx/>
            <a:buSzTx/>
            <a:buFontTx/>
            <a:buNone/>
          </a:pPr>
          <a:r>
            <a:rPr kumimoji="0" lang="en-US" sz="1000" b="1" i="0" u="none" strike="noStrike" kern="1200" cap="none" normalizeH="0" baseline="0">
              <a:ln/>
              <a:effectLst/>
              <a:latin typeface="Arial" panose="020B0604020202020204" pitchFamily="34" charset="0"/>
              <a:ea typeface="SimSun" panose="02010600030101010101" pitchFamily="2" charset="-122"/>
            </a:rPr>
            <a:t>Extracting the imp column</a:t>
          </a:r>
          <a:endParaRPr lang="en-US" sz="1000" kern="1200" dirty="0"/>
        </a:p>
      </dsp:txBody>
      <dsp:txXfrm rot="-5400000">
        <a:off x="2234086" y="1574084"/>
        <a:ext cx="776405" cy="892420"/>
      </dsp:txXfrm>
    </dsp:sp>
    <dsp:sp modelId="{B11781CB-7F8E-4996-97AB-A1984406C77D}">
      <dsp:nvSpPr>
        <dsp:cNvPr id="0" name=""/>
        <dsp:cNvSpPr/>
      </dsp:nvSpPr>
      <dsp:spPr>
        <a:xfrm>
          <a:off x="3220491" y="1631346"/>
          <a:ext cx="1446887" cy="777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 </a:t>
          </a:r>
          <a:endParaRPr lang="en-US" sz="1000" kern="1200" dirty="0"/>
        </a:p>
      </dsp:txBody>
      <dsp:txXfrm>
        <a:off x="3220491" y="1631346"/>
        <a:ext cx="1446887" cy="777896"/>
      </dsp:txXfrm>
    </dsp:sp>
    <dsp:sp modelId="{0FB80678-EEEF-4B2D-9372-9A8E292476A2}">
      <dsp:nvSpPr>
        <dsp:cNvPr id="0" name=""/>
        <dsp:cNvSpPr/>
      </dsp:nvSpPr>
      <dsp:spPr>
        <a:xfrm rot="5400000">
          <a:off x="755856" y="1456319"/>
          <a:ext cx="1296494" cy="1127949"/>
        </a:xfrm>
        <a:prstGeom prst="hexagon">
          <a:avLst>
            <a:gd name="adj" fmla="val 25000"/>
            <a:gd name="vf" fmla="val 115470"/>
          </a:avLst>
        </a:prstGeom>
        <a:solidFill>
          <a:schemeClr val="accent5">
            <a:hueOff val="1553573"/>
            <a:satOff val="-9069"/>
            <a:lumOff val="-72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015900" y="1574084"/>
        <a:ext cx="776405" cy="892420"/>
      </dsp:txXfrm>
    </dsp:sp>
    <dsp:sp modelId="{4CF45AAE-3516-42C6-8466-B667D57F597E}">
      <dsp:nvSpPr>
        <dsp:cNvPr id="0" name=""/>
        <dsp:cNvSpPr/>
      </dsp:nvSpPr>
      <dsp:spPr>
        <a:xfrm rot="5400000">
          <a:off x="1362615" y="2556783"/>
          <a:ext cx="1296494" cy="1127949"/>
        </a:xfrm>
        <a:prstGeom prst="hexagon">
          <a:avLst>
            <a:gd name="adj" fmla="val 25000"/>
            <a:gd name="vf" fmla="val 115470"/>
          </a:avLst>
        </a:prstGeom>
        <a:solidFill>
          <a:schemeClr val="accent5">
            <a:hueOff val="3107145"/>
            <a:satOff val="-18139"/>
            <a:lumOff val="-145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ClrTx/>
            <a:buSzTx/>
            <a:buFontTx/>
            <a:buNone/>
          </a:pPr>
          <a:r>
            <a:rPr kumimoji="0" lang="en-US" sz="1000" b="1" i="0" u="none" strike="noStrike" kern="1200" cap="none" normalizeH="0" baseline="0">
              <a:ln/>
              <a:effectLst/>
              <a:latin typeface="Arial" panose="020B0604020202020204" pitchFamily="34" charset="0"/>
              <a:ea typeface="SimSun" panose="02010600030101010101" pitchFamily="2" charset="-122"/>
            </a:rPr>
            <a:t>Cleaning the data</a:t>
          </a:r>
          <a:endParaRPr lang="en-US" sz="1000" b="1" kern="1200" dirty="0"/>
        </a:p>
      </dsp:txBody>
      <dsp:txXfrm rot="-5400000">
        <a:off x="1622659" y="2674548"/>
        <a:ext cx="776405" cy="892420"/>
      </dsp:txXfrm>
    </dsp:sp>
    <dsp:sp modelId="{CBD0E6E9-5931-4626-AA7F-D1695D21ECBE}">
      <dsp:nvSpPr>
        <dsp:cNvPr id="0" name=""/>
        <dsp:cNvSpPr/>
      </dsp:nvSpPr>
      <dsp:spPr>
        <a:xfrm>
          <a:off x="0" y="2731810"/>
          <a:ext cx="1400213" cy="777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r" defTabSz="444500">
            <a:lnSpc>
              <a:spcPct val="90000"/>
            </a:lnSpc>
            <a:spcBef>
              <a:spcPct val="0"/>
            </a:spcBef>
            <a:spcAft>
              <a:spcPct val="35000"/>
            </a:spcAft>
            <a:buNone/>
          </a:pPr>
          <a:r>
            <a:rPr lang="en-US" sz="1000" kern="1200"/>
            <a:t> </a:t>
          </a:r>
          <a:endParaRPr lang="en-US" sz="1000" kern="1200" dirty="0"/>
        </a:p>
      </dsp:txBody>
      <dsp:txXfrm>
        <a:off x="0" y="2731810"/>
        <a:ext cx="1400213" cy="777896"/>
      </dsp:txXfrm>
    </dsp:sp>
    <dsp:sp modelId="{D3AD2C71-B97E-45CB-B09A-45A827F17EFD}">
      <dsp:nvSpPr>
        <dsp:cNvPr id="0" name=""/>
        <dsp:cNvSpPr/>
      </dsp:nvSpPr>
      <dsp:spPr>
        <a:xfrm rot="5400000">
          <a:off x="2580801" y="2556783"/>
          <a:ext cx="1296494" cy="1127949"/>
        </a:xfrm>
        <a:prstGeom prst="hexagon">
          <a:avLst>
            <a:gd name="adj" fmla="val 25000"/>
            <a:gd name="vf" fmla="val 115470"/>
          </a:avLst>
        </a:prstGeom>
        <a:solidFill>
          <a:schemeClr val="accent5">
            <a:hueOff val="4660718"/>
            <a:satOff val="-27208"/>
            <a:lumOff val="-21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840845" y="2674548"/>
        <a:ext cx="776405" cy="892420"/>
      </dsp:txXfrm>
    </dsp:sp>
    <dsp:sp modelId="{E1093975-61F3-4C37-895F-D6CAB67415DC}">
      <dsp:nvSpPr>
        <dsp:cNvPr id="0" name=""/>
        <dsp:cNvSpPr/>
      </dsp:nvSpPr>
      <dsp:spPr>
        <a:xfrm rot="5400000">
          <a:off x="1974042" y="3657248"/>
          <a:ext cx="1296494" cy="1127949"/>
        </a:xfrm>
        <a:prstGeom prst="hexagon">
          <a:avLst>
            <a:gd name="adj" fmla="val 25000"/>
            <a:gd name="vf" fmla="val 115470"/>
          </a:avLst>
        </a:prstGeom>
        <a:solidFill>
          <a:schemeClr val="accent5">
            <a:hueOff val="6214291"/>
            <a:satOff val="-36277"/>
            <a:lumOff val="-291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ClrTx/>
            <a:buSzTx/>
            <a:buFontTx/>
            <a:buNone/>
          </a:pPr>
          <a:r>
            <a:rPr kumimoji="0" lang="en-US" sz="1000" b="1" i="0" u="none" strike="noStrike" kern="1200" cap="none" normalizeH="0" baseline="0">
              <a:ln/>
              <a:effectLst/>
              <a:latin typeface="Arial" panose="020B0604020202020204" pitchFamily="34" charset="0"/>
              <a:ea typeface="SimSun" panose="02010600030101010101" pitchFamily="2" charset="-122"/>
            </a:rPr>
            <a:t>Formatting the table</a:t>
          </a:r>
          <a:endParaRPr lang="en-US" sz="1000" b="1" kern="1200" dirty="0"/>
        </a:p>
      </dsp:txBody>
      <dsp:txXfrm rot="-5400000">
        <a:off x="2234086" y="3775013"/>
        <a:ext cx="776405" cy="892420"/>
      </dsp:txXfrm>
    </dsp:sp>
    <dsp:sp modelId="{D1BD513A-9ADE-4B87-9618-0BE6FD7E5E74}">
      <dsp:nvSpPr>
        <dsp:cNvPr id="0" name=""/>
        <dsp:cNvSpPr/>
      </dsp:nvSpPr>
      <dsp:spPr>
        <a:xfrm>
          <a:off x="3220491" y="3832274"/>
          <a:ext cx="1446887" cy="777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 </a:t>
          </a:r>
          <a:endParaRPr lang="en-US" sz="1000" kern="1200" dirty="0"/>
        </a:p>
      </dsp:txBody>
      <dsp:txXfrm>
        <a:off x="3220491" y="3832274"/>
        <a:ext cx="1446887" cy="777896"/>
      </dsp:txXfrm>
    </dsp:sp>
    <dsp:sp modelId="{472D3516-F467-4195-959B-44669A0730C0}">
      <dsp:nvSpPr>
        <dsp:cNvPr id="0" name=""/>
        <dsp:cNvSpPr/>
      </dsp:nvSpPr>
      <dsp:spPr>
        <a:xfrm rot="5400000">
          <a:off x="755856" y="3657248"/>
          <a:ext cx="1296494" cy="1127949"/>
        </a:xfrm>
        <a:prstGeom prst="hexagon">
          <a:avLst>
            <a:gd name="adj" fmla="val 25000"/>
            <a:gd name="vf" fmla="val 115470"/>
          </a:avLst>
        </a:prstGeom>
        <a:solidFill>
          <a:schemeClr val="accent5">
            <a:hueOff val="7767863"/>
            <a:satOff val="-45346"/>
            <a:lumOff val="-364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015900" y="3775013"/>
        <a:ext cx="776405" cy="892420"/>
      </dsp:txXfrm>
    </dsp:sp>
    <dsp:sp modelId="{F0B056B9-3CA6-4AB2-8DBA-73CD1E6EB014}">
      <dsp:nvSpPr>
        <dsp:cNvPr id="0" name=""/>
        <dsp:cNvSpPr/>
      </dsp:nvSpPr>
      <dsp:spPr>
        <a:xfrm rot="5400000">
          <a:off x="1362615" y="4757712"/>
          <a:ext cx="1296494" cy="1127949"/>
        </a:xfrm>
        <a:prstGeom prst="hexagon">
          <a:avLst>
            <a:gd name="adj" fmla="val 25000"/>
            <a:gd name="vf" fmla="val 115470"/>
          </a:avLst>
        </a:prstGeom>
        <a:solidFill>
          <a:schemeClr val="accent5">
            <a:hueOff val="9321436"/>
            <a:satOff val="-54416"/>
            <a:lumOff val="-43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ClrTx/>
            <a:buSzTx/>
            <a:buFontTx/>
            <a:buNone/>
          </a:pPr>
          <a:r>
            <a:rPr kumimoji="0" lang="en-US" sz="1000" b="0" i="0" u="none" strike="noStrike" kern="1200" cap="none" normalizeH="0" baseline="0" dirty="0">
              <a:ln/>
              <a:effectLst/>
              <a:latin typeface="Arial" panose="020B0604020202020204" pitchFamily="34" charset="0"/>
              <a:ea typeface="SimSun" panose="02010600030101010101" pitchFamily="2" charset="-122"/>
            </a:rPr>
            <a:t>Apply filtering</a:t>
          </a:r>
          <a:endParaRPr lang="en-US" sz="1000" kern="1200" dirty="0"/>
        </a:p>
      </dsp:txBody>
      <dsp:txXfrm rot="-5400000">
        <a:off x="1622659" y="4875477"/>
        <a:ext cx="776405" cy="892420"/>
      </dsp:txXfrm>
    </dsp:sp>
    <dsp:sp modelId="{F433B0F1-940B-4C1C-A694-FFBE065DEF1E}">
      <dsp:nvSpPr>
        <dsp:cNvPr id="0" name=""/>
        <dsp:cNvSpPr/>
      </dsp:nvSpPr>
      <dsp:spPr>
        <a:xfrm>
          <a:off x="0" y="4932739"/>
          <a:ext cx="1400213" cy="777896"/>
        </a:xfrm>
        <a:prstGeom prst="rect">
          <a:avLst/>
        </a:prstGeom>
        <a:noFill/>
        <a:ln>
          <a:noFill/>
        </a:ln>
        <a:effectLst/>
      </dsp:spPr>
      <dsp:style>
        <a:lnRef idx="0">
          <a:scrgbClr r="0" g="0" b="0"/>
        </a:lnRef>
        <a:fillRef idx="0">
          <a:scrgbClr r="0" g="0" b="0"/>
        </a:fillRef>
        <a:effectRef idx="0">
          <a:scrgbClr r="0" g="0" b="0"/>
        </a:effectRef>
        <a:fontRef idx="minor"/>
      </dsp:style>
    </dsp:sp>
    <dsp:sp modelId="{AF4927D6-CF86-4663-A14A-13B7D442A658}">
      <dsp:nvSpPr>
        <dsp:cNvPr id="0" name=""/>
        <dsp:cNvSpPr/>
      </dsp:nvSpPr>
      <dsp:spPr>
        <a:xfrm rot="5400000">
          <a:off x="2580801" y="4757712"/>
          <a:ext cx="1296494" cy="1127949"/>
        </a:xfrm>
        <a:prstGeom prst="hexagon">
          <a:avLst>
            <a:gd name="adj" fmla="val 25000"/>
            <a:gd name="vf" fmla="val 115470"/>
          </a:avLst>
        </a:prstGeom>
        <a:solidFill>
          <a:schemeClr val="accent5">
            <a:hueOff val="10875008"/>
            <a:satOff val="-63485"/>
            <a:lumOff val="-509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840845" y="4875477"/>
        <a:ext cx="776405" cy="89242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3A1C593-65D0-4073-BCC9-577B9352EA97}" type="datetimeFigureOut">
              <a:rPr lang="en-US" smtClean="0"/>
              <a:t>9/4/2024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B618960-8005-486C-9A75-10CB2AAC16F9}"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970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485155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462649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845549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43029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576005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571790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5296296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407503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590805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06658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3A1C593-65D0-4073-BCC9-577B9352EA97}" type="datetimeFigureOut">
              <a:rPr lang="en-US" smtClean="0"/>
              <a:t>9/4/2024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3531194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logo spoon"/>
          <p:cNvPicPr>
            <a:picLocks noGrp="1" noChangeAspect="1"/>
          </p:cNvPicPr>
          <p:nvPr>
            <p:ph idx="1"/>
          </p:nvPr>
        </p:nvPicPr>
        <p:blipFill>
          <a:blip r:embed="rId2"/>
          <a:stretch>
            <a:fillRect/>
          </a:stretch>
        </p:blipFill>
        <p:spPr>
          <a:xfrm>
            <a:off x="9070975" y="1941830"/>
            <a:ext cx="2750820" cy="2811780"/>
          </a:xfrm>
          <a:prstGeom prst="rect">
            <a:avLst/>
          </a:prstGeom>
        </p:spPr>
      </p:pic>
      <p:sp>
        <p:nvSpPr>
          <p:cNvPr id="13" name="Text Box 12"/>
          <p:cNvSpPr txBox="1"/>
          <p:nvPr/>
        </p:nvSpPr>
        <p:spPr>
          <a:xfrm>
            <a:off x="1163955" y="5677535"/>
            <a:ext cx="4064000" cy="398780"/>
          </a:xfrm>
          <a:prstGeom prst="rect">
            <a:avLst/>
          </a:prstGeom>
          <a:noFill/>
        </p:spPr>
        <p:txBody>
          <a:bodyPr wrap="square" rtlCol="0">
            <a:spAutoFit/>
          </a:bodyPr>
          <a:lstStyle/>
          <a:p>
            <a:r>
              <a:rPr lang="en-US" sz="2000" b="1" u="sng" dirty="0">
                <a:solidFill>
                  <a:schemeClr val="accent6">
                    <a:lumMod val="50000"/>
                  </a:schemeClr>
                </a:solidFill>
              </a:rPr>
              <a:t>NAME- Kumar Abhishek Rana</a:t>
            </a:r>
          </a:p>
        </p:txBody>
      </p:sp>
      <p:sp>
        <p:nvSpPr>
          <p:cNvPr id="16" name="Text Box 15"/>
          <p:cNvSpPr txBox="1"/>
          <p:nvPr/>
        </p:nvSpPr>
        <p:spPr>
          <a:xfrm>
            <a:off x="8976995" y="5614670"/>
            <a:ext cx="4064000" cy="368300"/>
          </a:xfrm>
          <a:prstGeom prst="rect">
            <a:avLst/>
          </a:prstGeom>
          <a:noFill/>
        </p:spPr>
        <p:txBody>
          <a:bodyPr wrap="square" rtlCol="0">
            <a:spAutoFit/>
          </a:bodyPr>
          <a:lstStyle/>
          <a:p>
            <a:r>
              <a:rPr lang="en-US" b="1" u="sng" dirty="0">
                <a:solidFill>
                  <a:schemeClr val="accent6">
                    <a:lumMod val="50000"/>
                  </a:schemeClr>
                </a:solidFill>
              </a:rPr>
              <a:t>Date: 01 August-2024</a:t>
            </a:r>
          </a:p>
        </p:txBody>
      </p:sp>
      <p:pic>
        <p:nvPicPr>
          <p:cNvPr id="23" name="Picture 22" descr="zom-small"/>
          <p:cNvPicPr>
            <a:picLocks noChangeAspect="1"/>
          </p:cNvPicPr>
          <p:nvPr/>
        </p:nvPicPr>
        <p:blipFill>
          <a:blip r:embed="rId3"/>
          <a:stretch>
            <a:fillRect/>
          </a:stretch>
        </p:blipFill>
        <p:spPr>
          <a:xfrm>
            <a:off x="11210290" y="6626225"/>
            <a:ext cx="981710" cy="231775"/>
          </a:xfrm>
          <a:prstGeom prst="rect">
            <a:avLst/>
          </a:prstGeom>
        </p:spPr>
      </p:pic>
      <p:sp>
        <p:nvSpPr>
          <p:cNvPr id="4" name="TextBox 3">
            <a:extLst>
              <a:ext uri="{FF2B5EF4-FFF2-40B4-BE49-F238E27FC236}">
                <a16:creationId xmlns:a16="http://schemas.microsoft.com/office/drawing/2014/main" id="{60109535-0EFA-E0E6-72B0-D15D14C1ABF3}"/>
              </a:ext>
            </a:extLst>
          </p:cNvPr>
          <p:cNvSpPr txBox="1"/>
          <p:nvPr/>
        </p:nvSpPr>
        <p:spPr>
          <a:xfrm>
            <a:off x="1367045" y="419050"/>
            <a:ext cx="9457910" cy="1323439"/>
          </a:xfrm>
          <a:prstGeom prst="rect">
            <a:avLst/>
          </a:prstGeom>
          <a:noFill/>
        </p:spPr>
        <p:txBody>
          <a:bodyPr wrap="none" rtlCol="0">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SPREADSHEET: </a:t>
            </a:r>
            <a:br>
              <a:rPr lang="en-US" sz="40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br>
            <a:r>
              <a:rPr lang="en-US" sz="40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ZOMATO RESTAURANTS EXPANSION</a:t>
            </a:r>
          </a:p>
        </p:txBody>
      </p:sp>
      <p:pic>
        <p:nvPicPr>
          <p:cNvPr id="3" name="Picture 2">
            <a:extLst>
              <a:ext uri="{FF2B5EF4-FFF2-40B4-BE49-F238E27FC236}">
                <a16:creationId xmlns:a16="http://schemas.microsoft.com/office/drawing/2014/main" id="{EB5572D9-F44E-9021-AFAD-67A0842906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6185" y="1903100"/>
            <a:ext cx="6050346" cy="355095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8801-32C5-298E-C460-A53426422715}"/>
              </a:ext>
            </a:extLst>
          </p:cNvPr>
          <p:cNvSpPr>
            <a:spLocks noGrp="1"/>
          </p:cNvSpPr>
          <p:nvPr>
            <p:ph type="title"/>
          </p:nvPr>
        </p:nvSpPr>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Market Trends</a:t>
            </a:r>
          </a:p>
        </p:txBody>
      </p:sp>
      <p:sp>
        <p:nvSpPr>
          <p:cNvPr id="3" name="Content Placeholder 2">
            <a:extLst>
              <a:ext uri="{FF2B5EF4-FFF2-40B4-BE49-F238E27FC236}">
                <a16:creationId xmlns:a16="http://schemas.microsoft.com/office/drawing/2014/main" id="{9FA2EE2B-FE10-C8CD-D415-6458C73A0907}"/>
              </a:ext>
            </a:extLst>
          </p:cNvPr>
          <p:cNvSpPr>
            <a:spLocks noGrp="1"/>
          </p:cNvSpPr>
          <p:nvPr>
            <p:ph idx="1"/>
          </p:nvPr>
        </p:nvSpPr>
        <p:spPr>
          <a:xfrm>
            <a:off x="1254968" y="5915608"/>
            <a:ext cx="9872871" cy="516294"/>
          </a:xfrm>
        </p:spPr>
        <p:txBody>
          <a:bodyPr anchor="b"/>
          <a:lstStyle/>
          <a:p>
            <a:pPr algn="ctr"/>
            <a:r>
              <a:rPr lang="en-US" dirty="0">
                <a:solidFill>
                  <a:schemeClr val="tx1"/>
                </a:solidFill>
                <a:latin typeface="Times New Roman" panose="02020603050405020304" pitchFamily="18" charset="0"/>
                <a:cs typeface="Times New Roman" panose="02020603050405020304" pitchFamily="18" charset="0"/>
              </a:rPr>
              <a:t>More than 1000 restaurants opened each year.</a:t>
            </a:r>
          </a:p>
        </p:txBody>
      </p:sp>
      <p:graphicFrame>
        <p:nvGraphicFramePr>
          <p:cNvPr id="5" name="Chart 4">
            <a:extLst>
              <a:ext uri="{FF2B5EF4-FFF2-40B4-BE49-F238E27FC236}">
                <a16:creationId xmlns:a16="http://schemas.microsoft.com/office/drawing/2014/main" id="{34A6096D-2097-78BE-249C-87448CDA01F5}"/>
              </a:ext>
            </a:extLst>
          </p:cNvPr>
          <p:cNvGraphicFramePr>
            <a:graphicFrameLocks/>
          </p:cNvGraphicFramePr>
          <p:nvPr>
            <p:extLst>
              <p:ext uri="{D42A27DB-BD31-4B8C-83A1-F6EECF244321}">
                <p14:modId xmlns:p14="http://schemas.microsoft.com/office/powerpoint/2010/main" val="2231952609"/>
              </p:ext>
            </p:extLst>
          </p:nvPr>
        </p:nvGraphicFramePr>
        <p:xfrm>
          <a:off x="2026859" y="2071527"/>
          <a:ext cx="7826268" cy="3498847"/>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descr="zom-small">
            <a:extLst>
              <a:ext uri="{FF2B5EF4-FFF2-40B4-BE49-F238E27FC236}">
                <a16:creationId xmlns:a16="http://schemas.microsoft.com/office/drawing/2014/main" id="{D08F8883-E69E-EF33-C8DC-6C7593198636}"/>
              </a:ext>
            </a:extLst>
          </p:cNvPr>
          <p:cNvPicPr>
            <a:picLocks noChangeAspect="1"/>
          </p:cNvPicPr>
          <p:nvPr/>
        </p:nvPicPr>
        <p:blipFill>
          <a:blip r:embed="rId3"/>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4282283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4DF95-3315-6914-F2D3-44CEA4C0F182}"/>
              </a:ext>
            </a:extLst>
          </p:cNvPr>
          <p:cNvSpPr>
            <a:spLocks noGrp="1"/>
          </p:cNvSpPr>
          <p:nvPr>
            <p:ph type="title"/>
          </p:nvPr>
        </p:nvSpPr>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Food Expenditure</a:t>
            </a:r>
          </a:p>
        </p:txBody>
      </p:sp>
      <p:sp>
        <p:nvSpPr>
          <p:cNvPr id="3" name="Content Placeholder 2">
            <a:extLst>
              <a:ext uri="{FF2B5EF4-FFF2-40B4-BE49-F238E27FC236}">
                <a16:creationId xmlns:a16="http://schemas.microsoft.com/office/drawing/2014/main" id="{D0A381F4-5A29-B51E-A59A-667E2DF30DE4}"/>
              </a:ext>
            </a:extLst>
          </p:cNvPr>
          <p:cNvSpPr>
            <a:spLocks noGrp="1"/>
          </p:cNvSpPr>
          <p:nvPr>
            <p:ph idx="1"/>
          </p:nvPr>
        </p:nvSpPr>
        <p:spPr>
          <a:xfrm>
            <a:off x="1143000" y="5458408"/>
            <a:ext cx="9872871" cy="637592"/>
          </a:xfrm>
        </p:spPr>
        <p:txBody>
          <a:bodyPr anchor="b"/>
          <a:lstStyle/>
          <a:p>
            <a:pPr algn="ctr"/>
            <a:r>
              <a:rPr lang="en-US" dirty="0">
                <a:solidFill>
                  <a:schemeClr val="tx1"/>
                </a:solidFill>
                <a:latin typeface="Times New Roman" panose="02020603050405020304" pitchFamily="18" charset="0"/>
                <a:cs typeface="Times New Roman" panose="02020603050405020304" pitchFamily="18" charset="0"/>
              </a:rPr>
              <a:t>We must have a balanced expenditure on food.</a:t>
            </a:r>
          </a:p>
        </p:txBody>
      </p:sp>
      <p:graphicFrame>
        <p:nvGraphicFramePr>
          <p:cNvPr id="4" name="Chart 3">
            <a:extLst>
              <a:ext uri="{FF2B5EF4-FFF2-40B4-BE49-F238E27FC236}">
                <a16:creationId xmlns:a16="http://schemas.microsoft.com/office/drawing/2014/main" id="{E3423A77-7EB1-96A1-9F59-9CB7B93319BE}"/>
              </a:ext>
            </a:extLst>
          </p:cNvPr>
          <p:cNvGraphicFramePr>
            <a:graphicFrameLocks/>
          </p:cNvGraphicFramePr>
          <p:nvPr>
            <p:extLst>
              <p:ext uri="{D42A27DB-BD31-4B8C-83A1-F6EECF244321}">
                <p14:modId xmlns:p14="http://schemas.microsoft.com/office/powerpoint/2010/main" val="2477847755"/>
              </p:ext>
            </p:extLst>
          </p:nvPr>
        </p:nvGraphicFramePr>
        <p:xfrm>
          <a:off x="1748178" y="1881492"/>
          <a:ext cx="9162173" cy="3449579"/>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descr="zom-small">
            <a:extLst>
              <a:ext uri="{FF2B5EF4-FFF2-40B4-BE49-F238E27FC236}">
                <a16:creationId xmlns:a16="http://schemas.microsoft.com/office/drawing/2014/main" id="{199C649B-2C65-2BBA-FAD1-94EAD9AF09D7}"/>
              </a:ext>
            </a:extLst>
          </p:cNvPr>
          <p:cNvPicPr>
            <a:picLocks noChangeAspect="1"/>
          </p:cNvPicPr>
          <p:nvPr/>
        </p:nvPicPr>
        <p:blipFill>
          <a:blip r:embed="rId3"/>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2692082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FF0B-3C36-8EF8-E49B-C8B8535A4805}"/>
              </a:ext>
            </a:extLst>
          </p:cNvPr>
          <p:cNvSpPr>
            <a:spLocks noGrp="1"/>
          </p:cNvSpPr>
          <p:nvPr>
            <p:ph type="title"/>
          </p:nvPr>
        </p:nvSpPr>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Cuisines:</a:t>
            </a:r>
          </a:p>
        </p:txBody>
      </p:sp>
      <p:sp>
        <p:nvSpPr>
          <p:cNvPr id="3" name="Content Placeholder 2">
            <a:extLst>
              <a:ext uri="{FF2B5EF4-FFF2-40B4-BE49-F238E27FC236}">
                <a16:creationId xmlns:a16="http://schemas.microsoft.com/office/drawing/2014/main" id="{876618B4-F4AA-4893-A559-93D630680CE1}"/>
              </a:ext>
            </a:extLst>
          </p:cNvPr>
          <p:cNvSpPr>
            <a:spLocks noGrp="1"/>
          </p:cNvSpPr>
          <p:nvPr>
            <p:ph idx="1"/>
          </p:nvPr>
        </p:nvSpPr>
        <p:spPr>
          <a:xfrm>
            <a:off x="785788" y="2100793"/>
            <a:ext cx="3636921" cy="2651132"/>
          </a:xfrm>
        </p:spPr>
        <p:txBody>
          <a:bodyPr anchor="b">
            <a:noAutofit/>
          </a:bodyPr>
          <a:lstStyle/>
          <a:p>
            <a:pPr marL="45720" indent="0">
              <a:buNone/>
            </a:pPr>
            <a:r>
              <a:rPr lang="en-US" sz="2400" b="1" dirty="0">
                <a:solidFill>
                  <a:schemeClr val="tx1"/>
                </a:solidFill>
                <a:latin typeface="Times New Roman" panose="02020603050405020304" pitchFamily="18" charset="0"/>
                <a:cs typeface="Times New Roman" panose="02020603050405020304" pitchFamily="18" charset="0"/>
              </a:rPr>
              <a:t>Recommended Cuisines:</a:t>
            </a:r>
          </a:p>
          <a:p>
            <a:r>
              <a:rPr lang="en-US" sz="2000" dirty="0">
                <a:solidFill>
                  <a:schemeClr val="tx1"/>
                </a:solidFill>
                <a:latin typeface="Times New Roman" panose="02020603050405020304" pitchFamily="18" charset="0"/>
                <a:cs typeface="Times New Roman" panose="02020603050405020304" pitchFamily="18" charset="0"/>
              </a:rPr>
              <a:t>North Indian</a:t>
            </a:r>
          </a:p>
          <a:p>
            <a:r>
              <a:rPr lang="en-US" sz="2000" dirty="0">
                <a:solidFill>
                  <a:schemeClr val="tx1"/>
                </a:solidFill>
                <a:latin typeface="Times New Roman" panose="02020603050405020304" pitchFamily="18" charset="0"/>
                <a:cs typeface="Times New Roman" panose="02020603050405020304" pitchFamily="18" charset="0"/>
              </a:rPr>
              <a:t>Chinese</a:t>
            </a:r>
          </a:p>
          <a:p>
            <a:r>
              <a:rPr lang="en-US" sz="2000" dirty="0">
                <a:solidFill>
                  <a:schemeClr val="tx1"/>
                </a:solidFill>
                <a:latin typeface="Times New Roman" panose="02020603050405020304" pitchFamily="18" charset="0"/>
                <a:cs typeface="Times New Roman" panose="02020603050405020304" pitchFamily="18" charset="0"/>
              </a:rPr>
              <a:t>Mughlai</a:t>
            </a:r>
          </a:p>
          <a:p>
            <a:r>
              <a:rPr lang="en-US" sz="2000" dirty="0">
                <a:solidFill>
                  <a:schemeClr val="tx1"/>
                </a:solidFill>
                <a:latin typeface="Times New Roman" panose="02020603050405020304" pitchFamily="18" charset="0"/>
                <a:cs typeface="Times New Roman" panose="02020603050405020304" pitchFamily="18" charset="0"/>
              </a:rPr>
              <a:t>Fast Food</a:t>
            </a:r>
          </a:p>
          <a:p>
            <a:r>
              <a:rPr lang="en-US" sz="2000" dirty="0">
                <a:solidFill>
                  <a:schemeClr val="tx1"/>
                </a:solidFill>
                <a:latin typeface="Times New Roman" panose="02020603050405020304" pitchFamily="18" charset="0"/>
                <a:cs typeface="Times New Roman" panose="02020603050405020304" pitchFamily="18" charset="0"/>
              </a:rPr>
              <a:t>Cafe</a:t>
            </a:r>
          </a:p>
        </p:txBody>
      </p:sp>
      <p:graphicFrame>
        <p:nvGraphicFramePr>
          <p:cNvPr id="5" name="Chart 4">
            <a:extLst>
              <a:ext uri="{FF2B5EF4-FFF2-40B4-BE49-F238E27FC236}">
                <a16:creationId xmlns:a16="http://schemas.microsoft.com/office/drawing/2014/main" id="{B1556E72-52D3-D534-6E0F-9427012CCFEE}"/>
              </a:ext>
            </a:extLst>
          </p:cNvPr>
          <p:cNvGraphicFramePr>
            <a:graphicFrameLocks/>
          </p:cNvGraphicFramePr>
          <p:nvPr>
            <p:extLst>
              <p:ext uri="{D42A27DB-BD31-4B8C-83A1-F6EECF244321}">
                <p14:modId xmlns:p14="http://schemas.microsoft.com/office/powerpoint/2010/main" val="867801745"/>
              </p:ext>
            </p:extLst>
          </p:nvPr>
        </p:nvGraphicFramePr>
        <p:xfrm>
          <a:off x="4605552" y="1791944"/>
          <a:ext cx="6563849" cy="32741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327B057-443B-411B-EC0D-2FF2CC093237}"/>
              </a:ext>
            </a:extLst>
          </p:cNvPr>
          <p:cNvSpPr txBox="1"/>
          <p:nvPr/>
        </p:nvSpPr>
        <p:spPr>
          <a:xfrm>
            <a:off x="4753829" y="5228881"/>
            <a:ext cx="6267293" cy="461665"/>
          </a:xfrm>
          <a:prstGeom prst="rect">
            <a:avLst/>
          </a:prstGeom>
          <a:noFill/>
        </p:spPr>
        <p:txBody>
          <a:bodyPr wrap="none" rtlCol="0">
            <a:spAutoFit/>
          </a:bodyPr>
          <a:lstStyle/>
          <a:p>
            <a:r>
              <a:rPr lang="en-US" sz="2400" dirty="0">
                <a:solidFill>
                  <a:schemeClr val="tx1"/>
                </a:solidFill>
                <a:latin typeface="Times New Roman" panose="02020603050405020304" pitchFamily="18" charset="0"/>
                <a:cs typeface="Times New Roman" panose="02020603050405020304" pitchFamily="18" charset="0"/>
              </a:rPr>
              <a:t>Choice of Cuisines affects the restaurants ratings.</a:t>
            </a:r>
          </a:p>
        </p:txBody>
      </p:sp>
      <p:pic>
        <p:nvPicPr>
          <p:cNvPr id="4" name="Picture 3" descr="zom-small">
            <a:extLst>
              <a:ext uri="{FF2B5EF4-FFF2-40B4-BE49-F238E27FC236}">
                <a16:creationId xmlns:a16="http://schemas.microsoft.com/office/drawing/2014/main" id="{F484A37F-E0C6-F0E2-543A-1851EEF03F40}"/>
              </a:ext>
            </a:extLst>
          </p:cNvPr>
          <p:cNvPicPr>
            <a:picLocks noChangeAspect="1"/>
          </p:cNvPicPr>
          <p:nvPr/>
        </p:nvPicPr>
        <p:blipFill>
          <a:blip r:embed="rId3"/>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3438704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2CAE-7E64-254D-7D8C-2A9E7EF95891}"/>
              </a:ext>
            </a:extLst>
          </p:cNvPr>
          <p:cNvSpPr>
            <a:spLocks noGrp="1"/>
          </p:cNvSpPr>
          <p:nvPr>
            <p:ph type="title"/>
          </p:nvPr>
        </p:nvSpPr>
        <p:spPr>
          <a:xfrm>
            <a:off x="1142999" y="609600"/>
            <a:ext cx="10063065" cy="1356360"/>
          </a:xfrm>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Online Table Booking &amp; Online Delivery</a:t>
            </a:r>
          </a:p>
        </p:txBody>
      </p:sp>
      <p:graphicFrame>
        <p:nvGraphicFramePr>
          <p:cNvPr id="4" name="Chart 3">
            <a:extLst>
              <a:ext uri="{FF2B5EF4-FFF2-40B4-BE49-F238E27FC236}">
                <a16:creationId xmlns:a16="http://schemas.microsoft.com/office/drawing/2014/main" id="{4EB96874-4A4F-4B67-A756-3204D5DB9645}"/>
              </a:ext>
            </a:extLst>
          </p:cNvPr>
          <p:cNvGraphicFramePr>
            <a:graphicFrameLocks/>
          </p:cNvGraphicFramePr>
          <p:nvPr>
            <p:extLst>
              <p:ext uri="{D42A27DB-BD31-4B8C-83A1-F6EECF244321}">
                <p14:modId xmlns:p14="http://schemas.microsoft.com/office/powerpoint/2010/main" val="2378753044"/>
              </p:ext>
            </p:extLst>
          </p:nvPr>
        </p:nvGraphicFramePr>
        <p:xfrm>
          <a:off x="1531507" y="1845264"/>
          <a:ext cx="3226093" cy="27425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5871B3B-B2A9-4DDE-8C72-E662AEBCB698}"/>
              </a:ext>
            </a:extLst>
          </p:cNvPr>
          <p:cNvGraphicFramePr>
            <a:graphicFrameLocks/>
          </p:cNvGraphicFramePr>
          <p:nvPr>
            <p:extLst>
              <p:ext uri="{D42A27DB-BD31-4B8C-83A1-F6EECF244321}">
                <p14:modId xmlns:p14="http://schemas.microsoft.com/office/powerpoint/2010/main" val="1737256448"/>
              </p:ext>
            </p:extLst>
          </p:nvPr>
        </p:nvGraphicFramePr>
        <p:xfrm>
          <a:off x="7567212" y="2986306"/>
          <a:ext cx="3226093" cy="2742592"/>
        </p:xfrm>
        <a:graphic>
          <a:graphicData uri="http://schemas.openxmlformats.org/drawingml/2006/chart">
            <c:chart xmlns:c="http://schemas.openxmlformats.org/drawingml/2006/chart" xmlns:r="http://schemas.openxmlformats.org/officeDocument/2006/relationships" r:id="rId3"/>
          </a:graphicData>
        </a:graphic>
      </p:graphicFrame>
      <p:sp>
        <p:nvSpPr>
          <p:cNvPr id="6" name="Arrow: Right 5">
            <a:extLst>
              <a:ext uri="{FF2B5EF4-FFF2-40B4-BE49-F238E27FC236}">
                <a16:creationId xmlns:a16="http://schemas.microsoft.com/office/drawing/2014/main" id="{D7B2D55C-BD36-8020-3EC4-E73C42622703}"/>
              </a:ext>
            </a:extLst>
          </p:cNvPr>
          <p:cNvSpPr/>
          <p:nvPr/>
        </p:nvSpPr>
        <p:spPr>
          <a:xfrm>
            <a:off x="5719666" y="4973209"/>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051CA4CE-16BA-3C69-780D-186AF31901E8}"/>
              </a:ext>
            </a:extLst>
          </p:cNvPr>
          <p:cNvSpPr/>
          <p:nvPr/>
        </p:nvSpPr>
        <p:spPr>
          <a:xfrm rot="10800000">
            <a:off x="5663683" y="2230013"/>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781BA7C-7C3C-A76A-6E9E-4C3458BA728F}"/>
              </a:ext>
            </a:extLst>
          </p:cNvPr>
          <p:cNvSpPr txBox="1"/>
          <p:nvPr/>
        </p:nvSpPr>
        <p:spPr>
          <a:xfrm>
            <a:off x="6969968" y="2210719"/>
            <a:ext cx="3360728"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Online Table Booking</a:t>
            </a:r>
          </a:p>
        </p:txBody>
      </p:sp>
      <p:sp>
        <p:nvSpPr>
          <p:cNvPr id="9" name="TextBox 8">
            <a:extLst>
              <a:ext uri="{FF2B5EF4-FFF2-40B4-BE49-F238E27FC236}">
                <a16:creationId xmlns:a16="http://schemas.microsoft.com/office/drawing/2014/main" id="{D4DF4DEA-CAAB-AFB0-F5C1-37831FC209CF}"/>
              </a:ext>
            </a:extLst>
          </p:cNvPr>
          <p:cNvSpPr txBox="1"/>
          <p:nvPr/>
        </p:nvSpPr>
        <p:spPr>
          <a:xfrm>
            <a:off x="2261117" y="4934621"/>
            <a:ext cx="2505814"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Online Delivery</a:t>
            </a:r>
          </a:p>
        </p:txBody>
      </p:sp>
      <p:sp>
        <p:nvSpPr>
          <p:cNvPr id="10" name="TextBox 9">
            <a:extLst>
              <a:ext uri="{FF2B5EF4-FFF2-40B4-BE49-F238E27FC236}">
                <a16:creationId xmlns:a16="http://schemas.microsoft.com/office/drawing/2014/main" id="{6CCC7646-1FB1-0159-B8B6-0DCB8B0AD543}"/>
              </a:ext>
            </a:extLst>
          </p:cNvPr>
          <p:cNvSpPr txBox="1"/>
          <p:nvPr/>
        </p:nvSpPr>
        <p:spPr>
          <a:xfrm>
            <a:off x="2823257" y="5844830"/>
            <a:ext cx="665925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These additional facilities affects customer’s ratings.</a:t>
            </a:r>
          </a:p>
        </p:txBody>
      </p:sp>
      <p:pic>
        <p:nvPicPr>
          <p:cNvPr id="3" name="Picture 2" descr="zom-small">
            <a:extLst>
              <a:ext uri="{FF2B5EF4-FFF2-40B4-BE49-F238E27FC236}">
                <a16:creationId xmlns:a16="http://schemas.microsoft.com/office/drawing/2014/main" id="{652EE133-2CAE-913A-0F0C-E88EB2B5037B}"/>
              </a:ext>
            </a:extLst>
          </p:cNvPr>
          <p:cNvPicPr>
            <a:picLocks noChangeAspect="1"/>
          </p:cNvPicPr>
          <p:nvPr/>
        </p:nvPicPr>
        <p:blipFill>
          <a:blip r:embed="rId4"/>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1236890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zom-small"/>
          <p:cNvPicPr>
            <a:picLocks noChangeAspect="1"/>
          </p:cNvPicPr>
          <p:nvPr/>
        </p:nvPicPr>
        <p:blipFill>
          <a:blip r:embed="rId2"/>
          <a:stretch>
            <a:fillRect/>
          </a:stretch>
        </p:blipFill>
        <p:spPr>
          <a:xfrm>
            <a:off x="11210290" y="6626225"/>
            <a:ext cx="981710" cy="231775"/>
          </a:xfrm>
          <a:prstGeom prst="rect">
            <a:avLst/>
          </a:prstGeom>
        </p:spPr>
      </p:pic>
      <p:sp>
        <p:nvSpPr>
          <p:cNvPr id="13" name="TextBox 12">
            <a:extLst>
              <a:ext uri="{FF2B5EF4-FFF2-40B4-BE49-F238E27FC236}">
                <a16:creationId xmlns:a16="http://schemas.microsoft.com/office/drawing/2014/main" id="{7C38EB44-B097-6380-1078-1B7851ABB81F}"/>
              </a:ext>
            </a:extLst>
          </p:cNvPr>
          <p:cNvSpPr txBox="1"/>
          <p:nvPr/>
        </p:nvSpPr>
        <p:spPr>
          <a:xfrm>
            <a:off x="1171931" y="3380503"/>
            <a:ext cx="8713432" cy="383823"/>
          </a:xfrm>
          <a:prstGeom prst="rect">
            <a:avLst/>
          </a:prstGeom>
          <a:noFill/>
        </p:spPr>
        <p:txBody>
          <a:bodyPr wrap="square">
            <a:spAutoFit/>
          </a:bodyPr>
          <a:lstStyle/>
          <a:p>
            <a:pPr lvl="0">
              <a:lnSpc>
                <a:spcPct val="115000"/>
              </a:lnSpc>
              <a:spcAft>
                <a:spcPts val="1000"/>
              </a:spcAft>
            </a:pPr>
            <a:r>
              <a:rPr lang="zh-CN" sz="1800" u="none" strike="noStrike" dirty="0">
                <a:effectLst/>
                <a:latin typeface="Arial" panose="020B0604020202020204" pitchFamily="34" charset="0"/>
                <a:ea typeface="Arial" panose="020B0604020202020204" pitchFamily="34" charset="0"/>
                <a:cs typeface="Arial" panose="020B0604020202020204" pitchFamily="34" charset="0"/>
              </a:rPr>
              <a:t>.</a:t>
            </a:r>
            <a:endParaRPr lang="en-IN" sz="1600" u="none" strike="noStrike" dirty="0">
              <a:effectLst/>
              <a:latin typeface="Arial" panose="020B0604020202020204" pitchFamily="34" charset="0"/>
              <a:ea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DE1757BC-955E-CCF3-1CDD-C471DB8493DA}"/>
              </a:ext>
            </a:extLst>
          </p:cNvPr>
          <p:cNvPicPr>
            <a:picLocks noChangeAspect="1"/>
          </p:cNvPicPr>
          <p:nvPr/>
        </p:nvPicPr>
        <p:blipFill>
          <a:blip r:embed="rId3"/>
          <a:stretch>
            <a:fillRect/>
          </a:stretch>
        </p:blipFill>
        <p:spPr>
          <a:xfrm>
            <a:off x="490855" y="2849402"/>
            <a:ext cx="3436620" cy="3093720"/>
          </a:xfrm>
          <a:prstGeom prst="rect">
            <a:avLst/>
          </a:prstGeom>
          <a:noFill/>
          <a:ln w="9525">
            <a:noFill/>
          </a:ln>
        </p:spPr>
      </p:pic>
      <p:sp>
        <p:nvSpPr>
          <p:cNvPr id="4" name="Rectangle 3">
            <a:extLst>
              <a:ext uri="{FF2B5EF4-FFF2-40B4-BE49-F238E27FC236}">
                <a16:creationId xmlns:a16="http://schemas.microsoft.com/office/drawing/2014/main" id="{269BDE1B-0010-D561-6D43-7C3E5AC4703D}"/>
              </a:ext>
            </a:extLst>
          </p:cNvPr>
          <p:cNvSpPr/>
          <p:nvPr/>
        </p:nvSpPr>
        <p:spPr>
          <a:xfrm>
            <a:off x="4344690" y="2849402"/>
            <a:ext cx="6992471" cy="2958353"/>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777A170-DFB7-CEF9-F84E-5F75176D9E9D}"/>
              </a:ext>
            </a:extLst>
          </p:cNvPr>
          <p:cNvSpPr>
            <a:spLocks noGrp="1"/>
          </p:cNvSpPr>
          <p:nvPr>
            <p:ph type="title"/>
          </p:nvPr>
        </p:nvSpPr>
        <p:spPr/>
        <p:txBody>
          <a:bodyPr/>
          <a:lstStyle/>
          <a:p>
            <a:pPr marL="571500" indent="-571500">
              <a:buFont typeface="Arial" panose="020B0604020202020204" pitchFamily="34" charset="0"/>
              <a:buChar char="•"/>
            </a:pPr>
            <a:r>
              <a:rPr lang="en-US" sz="2400" dirty="0">
                <a:solidFill>
                  <a:srgbClr val="C00000"/>
                </a:solidFill>
                <a:latin typeface="Times New Roman" panose="02020603050405020304" pitchFamily="18" charset="0"/>
                <a:cs typeface="Times New Roman" panose="02020603050405020304" pitchFamily="18" charset="0"/>
              </a:rPr>
              <a:t>Number of restaurant present in each country</a:t>
            </a:r>
            <a:endParaRPr lang="en-IN" sz="2400" dirty="0">
              <a:solidFill>
                <a:srgbClr val="C0000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6EC8998-32A5-413A-09C1-9EB0B0D6F37C}"/>
              </a:ext>
            </a:extLst>
          </p:cNvPr>
          <p:cNvSpPr>
            <a:spLocks noGrp="1"/>
          </p:cNvSpPr>
          <p:nvPr>
            <p:ph idx="1"/>
          </p:nvPr>
        </p:nvSpPr>
        <p:spPr/>
        <p:txBody>
          <a:bodyPr/>
          <a:lstStyle/>
          <a:p>
            <a:r>
              <a:rPr lang="en-US" sz="2000" dirty="0">
                <a:solidFill>
                  <a:schemeClr val="tx1"/>
                </a:solidFill>
                <a:latin typeface="Times New Roman" panose="02020603050405020304" pitchFamily="18" charset="0"/>
                <a:cs typeface="Times New Roman" panose="02020603050405020304" pitchFamily="18" charset="0"/>
              </a:rPr>
              <a:t>In this </a:t>
            </a:r>
            <a:r>
              <a:rPr lang="en-US" sz="2000" dirty="0" err="1">
                <a:solidFill>
                  <a:schemeClr val="tx1"/>
                </a:solidFill>
                <a:latin typeface="Times New Roman" panose="02020603050405020304" pitchFamily="18" charset="0"/>
                <a:cs typeface="Times New Roman" panose="02020603050405020304" pitchFamily="18" charset="0"/>
              </a:rPr>
              <a:t>india</a:t>
            </a:r>
            <a:r>
              <a:rPr lang="en-US" sz="2000" dirty="0">
                <a:solidFill>
                  <a:schemeClr val="tx1"/>
                </a:solidFill>
                <a:latin typeface="Times New Roman" panose="02020603050405020304" pitchFamily="18" charset="0"/>
                <a:cs typeface="Times New Roman" panose="02020603050405020304" pitchFamily="18" charset="0"/>
              </a:rPr>
              <a:t> has greatest number of restaurant with highest population density.</a:t>
            </a:r>
          </a:p>
          <a:p>
            <a:r>
              <a:rPr lang="en-US" sz="2000" dirty="0">
                <a:solidFill>
                  <a:schemeClr val="tx1"/>
                </a:solidFill>
                <a:latin typeface="Times New Roman" panose="02020603050405020304" pitchFamily="18" charset="0"/>
                <a:cs typeface="Times New Roman" panose="02020603050405020304" pitchFamily="18" charset="0"/>
              </a:rPr>
              <a:t>And Canada, Indonesia, Qatar, Turkey has bottom most amount of restaurant .</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buFont typeface="Arial" panose="020B0604020202020204" pitchFamily="34" charset="0"/>
              <a:buChar char="•"/>
            </a:pPr>
            <a:r>
              <a:rPr lang="en-US" altLang="zh-CN" sz="1800" u="none" strike="noStrike" dirty="0">
                <a:solidFill>
                  <a:schemeClr val="tx1"/>
                </a:solidFill>
                <a:effectLst/>
                <a:latin typeface="Arial" panose="020B0604020202020204" pitchFamily="34" charset="0"/>
                <a:ea typeface="Arial" panose="020B0604020202020204" pitchFamily="34" charset="0"/>
                <a:cs typeface="Arial" panose="020B0604020202020204" pitchFamily="34" charset="0"/>
              </a:rPr>
              <a:t>Average </a:t>
            </a:r>
            <a:r>
              <a:rPr lang="en-US" altLang="zh-CN" sz="1800" dirty="0">
                <a:solidFill>
                  <a:schemeClr val="tx1"/>
                </a:solidFill>
                <a:latin typeface="Arial" panose="020B0604020202020204" pitchFamily="34" charset="0"/>
                <a:ea typeface="Arial" panose="020B0604020202020204" pitchFamily="34" charset="0"/>
                <a:cs typeface="Arial" panose="020B0604020202020204" pitchFamily="34" charset="0"/>
              </a:rPr>
              <a:t>Voting</a:t>
            </a:r>
            <a:r>
              <a:rPr lang="en-US" altLang="zh-CN" sz="1800" u="none" strike="noStrike" dirty="0">
                <a:solidFill>
                  <a:schemeClr val="tx1"/>
                </a:solidFill>
                <a:effectLst/>
                <a:latin typeface="Arial" panose="020B0604020202020204" pitchFamily="34" charset="0"/>
                <a:ea typeface="Arial" panose="020B0604020202020204" pitchFamily="34" charset="0"/>
                <a:cs typeface="Arial" panose="020B0604020202020204" pitchFamily="34" charset="0"/>
              </a:rPr>
              <a:t> of all country suggest that a good cuisines affect the country .</a:t>
            </a:r>
            <a:endParaRPr lang="en-US" dirty="0">
              <a:solidFill>
                <a:schemeClr val="tx1"/>
              </a:solidFill>
            </a:endParaRPr>
          </a:p>
        </p:txBody>
      </p:sp>
      <p:sp>
        <p:nvSpPr>
          <p:cNvPr id="3" name="Content Placeholder 2"/>
          <p:cNvSpPr>
            <a:spLocks noGrp="1"/>
          </p:cNvSpPr>
          <p:nvPr>
            <p:ph idx="1"/>
          </p:nvPr>
        </p:nvSpPr>
        <p:spPr>
          <a:xfrm>
            <a:off x="838200" y="1825625"/>
            <a:ext cx="10858500" cy="1174750"/>
          </a:xfrm>
        </p:spPr>
        <p:txBody>
          <a:bodyPr/>
          <a:lstStyle/>
          <a:p>
            <a:pPr>
              <a:lnSpc>
                <a:spcPct val="115000"/>
              </a:lnSpc>
              <a:spcAft>
                <a:spcPts val="1000"/>
              </a:spcAft>
            </a:pPr>
            <a:r>
              <a:rPr lang="en-US" sz="1800" dirty="0">
                <a:solidFill>
                  <a:schemeClr val="tx1">
                    <a:lumMod val="85000"/>
                    <a:lumOff val="15000"/>
                  </a:schemeClr>
                </a:solidFill>
                <a:latin typeface="Google Sans"/>
              </a:rPr>
              <a:t>Indonesia</a:t>
            </a:r>
            <a:r>
              <a:rPr lang="en-US" sz="1800" i="0" dirty="0">
                <a:solidFill>
                  <a:schemeClr val="tx1">
                    <a:lumMod val="85000"/>
                    <a:lumOff val="15000"/>
                  </a:schemeClr>
                </a:solidFill>
                <a:effectLst/>
                <a:latin typeface="Google Sans"/>
              </a:rPr>
              <a:t> has the highest average number of votes at 772, followed by United Arab Emirates at 494</a:t>
            </a:r>
          </a:p>
          <a:p>
            <a:pPr>
              <a:lnSpc>
                <a:spcPct val="115000"/>
              </a:lnSpc>
              <a:spcAft>
                <a:spcPts val="1000"/>
              </a:spcAft>
            </a:pPr>
            <a:r>
              <a:rPr lang="en-US" sz="1800" dirty="0">
                <a:solidFill>
                  <a:schemeClr val="tx1">
                    <a:lumMod val="85000"/>
                    <a:lumOff val="15000"/>
                  </a:schemeClr>
                </a:solidFill>
                <a:latin typeface="Google Sans"/>
              </a:rPr>
              <a:t>Brazil, Singapore has the lowest average votes.</a:t>
            </a:r>
            <a:endParaRPr lang="en-IN" sz="1800" dirty="0">
              <a:effectLst/>
              <a:latin typeface="Arial" panose="020B0604020202020204" pitchFamily="34" charset="0"/>
              <a:ea typeface="Arial" panose="020B0604020202020204" pitchFamily="34" charset="0"/>
            </a:endParaRPr>
          </a:p>
          <a:p>
            <a:endParaRPr lang="en-US" dirty="0"/>
          </a:p>
        </p:txBody>
      </p:sp>
      <p:pic>
        <p:nvPicPr>
          <p:cNvPr id="23" name="Picture 22" descr="zom-small"/>
          <p:cNvPicPr>
            <a:picLocks noChangeAspect="1"/>
          </p:cNvPicPr>
          <p:nvPr/>
        </p:nvPicPr>
        <p:blipFill>
          <a:blip r:embed="rId2"/>
          <a:stretch>
            <a:fillRect/>
          </a:stretch>
        </p:blipFill>
        <p:spPr>
          <a:xfrm>
            <a:off x="11210290" y="6626225"/>
            <a:ext cx="981710" cy="231775"/>
          </a:xfrm>
          <a:prstGeom prst="rect">
            <a:avLst/>
          </a:prstGeom>
        </p:spPr>
      </p:pic>
      <p:pic>
        <p:nvPicPr>
          <p:cNvPr id="5" name="Picture 4">
            <a:extLst>
              <a:ext uri="{FF2B5EF4-FFF2-40B4-BE49-F238E27FC236}">
                <a16:creationId xmlns:a16="http://schemas.microsoft.com/office/drawing/2014/main" id="{EA63279A-DA04-A831-68E0-BF7447E9E6BA}"/>
              </a:ext>
            </a:extLst>
          </p:cNvPr>
          <p:cNvPicPr>
            <a:picLocks noChangeAspect="1"/>
          </p:cNvPicPr>
          <p:nvPr/>
        </p:nvPicPr>
        <p:blipFill>
          <a:blip r:embed="rId3"/>
          <a:stretch>
            <a:fillRect/>
          </a:stretch>
        </p:blipFill>
        <p:spPr>
          <a:xfrm>
            <a:off x="1212975" y="3000375"/>
            <a:ext cx="9474075" cy="324335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65F59-AA12-F7E2-4549-DA41E3561B26}"/>
              </a:ext>
            </a:extLst>
          </p:cNvPr>
          <p:cNvSpPr>
            <a:spLocks noGrp="1"/>
          </p:cNvSpPr>
          <p:nvPr>
            <p:ph type="title"/>
          </p:nvPr>
        </p:nvSpPr>
        <p:spPr>
          <a:xfrm>
            <a:off x="566737" y="348287"/>
            <a:ext cx="11058525" cy="1325563"/>
          </a:xfrm>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Expansion Opportunities:</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CA5A4F56-420B-11FB-D987-D24B543037EA}"/>
              </a:ext>
            </a:extLst>
          </p:cNvPr>
          <p:cNvSpPr>
            <a:spLocks noGrp="1"/>
          </p:cNvSpPr>
          <p:nvPr>
            <p:ph idx="1"/>
          </p:nvPr>
        </p:nvSpPr>
        <p:spPr>
          <a:xfrm>
            <a:off x="1050587" y="1079770"/>
            <a:ext cx="9465014" cy="910956"/>
          </a:xfrm>
        </p:spPr>
        <p:txBody>
          <a:bodyPr>
            <a:normAutofit lnSpcReduction="10000"/>
          </a:bodyPr>
          <a:lstStyle/>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I m selecting Seven country because of the following reasons :</a:t>
            </a:r>
            <a:endParaRPr lang="en-IN"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BA616ED-AC30-4DF7-2056-43B877763827}"/>
              </a:ext>
            </a:extLst>
          </p:cNvPr>
          <p:cNvGraphicFramePr>
            <a:graphicFrameLocks noGrp="1"/>
          </p:cNvGraphicFramePr>
          <p:nvPr>
            <p:extLst>
              <p:ext uri="{D42A27DB-BD31-4B8C-83A1-F6EECF244321}">
                <p14:modId xmlns:p14="http://schemas.microsoft.com/office/powerpoint/2010/main" val="4231197289"/>
              </p:ext>
            </p:extLst>
          </p:nvPr>
        </p:nvGraphicFramePr>
        <p:xfrm>
          <a:off x="1014107" y="2059427"/>
          <a:ext cx="10339693" cy="4065148"/>
        </p:xfrm>
        <a:graphic>
          <a:graphicData uri="http://schemas.openxmlformats.org/drawingml/2006/table">
            <a:tbl>
              <a:tblPr>
                <a:tableStyleId>{5C22544A-7EE6-4342-B048-85BDC9FD1C3A}</a:tableStyleId>
              </a:tblPr>
              <a:tblGrid>
                <a:gridCol w="2952640">
                  <a:extLst>
                    <a:ext uri="{9D8B030D-6E8A-4147-A177-3AD203B41FA5}">
                      <a16:colId xmlns:a16="http://schemas.microsoft.com/office/drawing/2014/main" val="1651263011"/>
                    </a:ext>
                  </a:extLst>
                </a:gridCol>
                <a:gridCol w="7387053">
                  <a:extLst>
                    <a:ext uri="{9D8B030D-6E8A-4147-A177-3AD203B41FA5}">
                      <a16:colId xmlns:a16="http://schemas.microsoft.com/office/drawing/2014/main" val="2055637174"/>
                    </a:ext>
                  </a:extLst>
                </a:gridCol>
              </a:tblGrid>
              <a:tr h="255169">
                <a:tc>
                  <a:txBody>
                    <a:bodyPr/>
                    <a:lstStyle/>
                    <a:p>
                      <a:pPr algn="ctr" fontAlgn="t"/>
                      <a:r>
                        <a:rPr lang="en-US" sz="1400" b="1" u="none" strike="noStrike" dirty="0">
                          <a:effectLst/>
                          <a:highlight>
                            <a:srgbClr val="FFFF00"/>
                          </a:highlight>
                        </a:rPr>
                        <a:t>COUNTRIES</a:t>
                      </a:r>
                      <a:endParaRPr lang="en-US" sz="1400" b="1" i="0" u="none" strike="noStrike" dirty="0">
                        <a:solidFill>
                          <a:srgbClr val="000000"/>
                        </a:solidFill>
                        <a:effectLst/>
                        <a:highlight>
                          <a:srgbClr val="FFFF00"/>
                        </a:highlight>
                        <a:latin typeface="Calibri" panose="020F0502020204030204" pitchFamily="34" charset="0"/>
                      </a:endParaRPr>
                    </a:p>
                  </a:txBody>
                  <a:tcPr marL="0" marR="0" marT="0" marB="0"/>
                </a:tc>
                <a:tc>
                  <a:txBody>
                    <a:bodyPr/>
                    <a:lstStyle/>
                    <a:p>
                      <a:pPr algn="ctr" fontAlgn="t"/>
                      <a:r>
                        <a:rPr lang="en-US" sz="1400" b="1" u="none" strike="noStrike" dirty="0">
                          <a:effectLst/>
                          <a:highlight>
                            <a:srgbClr val="FFFF00"/>
                          </a:highlight>
                        </a:rPr>
                        <a:t>Insights</a:t>
                      </a:r>
                      <a:endParaRPr lang="en-US" sz="1400" b="1" i="0" u="none" strike="noStrike" dirty="0">
                        <a:solidFill>
                          <a:srgbClr val="000000"/>
                        </a:solidFill>
                        <a:effectLst/>
                        <a:highlight>
                          <a:srgbClr val="FFFF00"/>
                        </a:highlight>
                        <a:latin typeface="Calibri" panose="020F0502020204030204" pitchFamily="34" charset="0"/>
                      </a:endParaRPr>
                    </a:p>
                  </a:txBody>
                  <a:tcPr marL="0" marR="0" marT="0" marB="0"/>
                </a:tc>
                <a:extLst>
                  <a:ext uri="{0D108BD9-81ED-4DB2-BD59-A6C34878D82A}">
                    <a16:rowId xmlns:a16="http://schemas.microsoft.com/office/drawing/2014/main" val="3028839035"/>
                  </a:ext>
                </a:extLst>
              </a:tr>
              <a:tr h="278146">
                <a:tc>
                  <a:txBody>
                    <a:bodyPr/>
                    <a:lstStyle/>
                    <a:p>
                      <a:pPr algn="ctr" fontAlgn="t"/>
                      <a:r>
                        <a:rPr lang="en-US" sz="1400" u="none" strike="noStrike">
                          <a:effectLst/>
                          <a:highlight>
                            <a:srgbClr val="F2F2F2"/>
                          </a:highlight>
                        </a:rPr>
                        <a:t>Canada</a:t>
                      </a:r>
                      <a:endParaRPr lang="en-US" sz="1400" b="0" i="0" u="none" strike="noStrike">
                        <a:solidFill>
                          <a:srgbClr val="000000"/>
                        </a:solidFill>
                        <a:effectLst/>
                        <a:highlight>
                          <a:srgbClr val="F2F2F2"/>
                        </a:highlight>
                        <a:latin typeface="Calibri" panose="020F0502020204030204" pitchFamily="34" charset="0"/>
                      </a:endParaRPr>
                    </a:p>
                  </a:txBody>
                  <a:tcPr marL="0" marR="0" marT="0" marB="0"/>
                </a:tc>
                <a:tc>
                  <a:txBody>
                    <a:bodyPr/>
                    <a:lstStyle/>
                    <a:p>
                      <a:pPr algn="l" fontAlgn="t"/>
                      <a:r>
                        <a:rPr lang="en-US" sz="1400" u="none" strike="noStrike">
                          <a:effectLst/>
                          <a:highlight>
                            <a:srgbClr val="F2F2F2"/>
                          </a:highlight>
                        </a:rPr>
                        <a:t>Count of No. of Restaurants in Canada is lowest</a:t>
                      </a:r>
                      <a:endParaRPr lang="en-US" sz="1400" b="0" i="0" u="none" strike="noStrike">
                        <a:solidFill>
                          <a:srgbClr val="000000"/>
                        </a:solidFill>
                        <a:effectLst/>
                        <a:highlight>
                          <a:srgbClr val="F2F2F2"/>
                        </a:highlight>
                        <a:latin typeface="Calibri" panose="020F0502020204030204" pitchFamily="34" charset="0"/>
                      </a:endParaRPr>
                    </a:p>
                  </a:txBody>
                  <a:tcPr marL="0" marR="0" marT="0" marB="0"/>
                </a:tc>
                <a:extLst>
                  <a:ext uri="{0D108BD9-81ED-4DB2-BD59-A6C34878D82A}">
                    <a16:rowId xmlns:a16="http://schemas.microsoft.com/office/drawing/2014/main" val="2779219111"/>
                  </a:ext>
                </a:extLst>
              </a:tr>
              <a:tr h="649008">
                <a:tc>
                  <a:txBody>
                    <a:bodyPr/>
                    <a:lstStyle/>
                    <a:p>
                      <a:pPr algn="ctr" fontAlgn="t"/>
                      <a:r>
                        <a:rPr lang="en-US" sz="1400" u="none" strike="noStrike" dirty="0">
                          <a:effectLst/>
                          <a:highlight>
                            <a:srgbClr val="F2F2F2"/>
                          </a:highlight>
                        </a:rPr>
                        <a:t>Indonesia</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tc>
                  <a:txBody>
                    <a:bodyPr/>
                    <a:lstStyle/>
                    <a:p>
                      <a:pPr algn="l" fontAlgn="t"/>
                      <a:r>
                        <a:rPr lang="en-US" sz="1400" u="none" strike="noStrike">
                          <a:effectLst/>
                          <a:highlight>
                            <a:srgbClr val="F2F2F2"/>
                          </a:highlight>
                        </a:rPr>
                        <a:t>No. of Restaurants is less and No. of votes in Indonesia is highest as compared to other which states the people in that country want new restaurants</a:t>
                      </a:r>
                      <a:endParaRPr lang="en-US" sz="1400" b="0" i="0" u="none" strike="noStrike">
                        <a:solidFill>
                          <a:srgbClr val="000000"/>
                        </a:solidFill>
                        <a:effectLst/>
                        <a:highlight>
                          <a:srgbClr val="F2F2F2"/>
                        </a:highlight>
                        <a:latin typeface="Calibri" panose="020F0502020204030204" pitchFamily="34" charset="0"/>
                      </a:endParaRPr>
                    </a:p>
                  </a:txBody>
                  <a:tcPr marL="0" marR="0" marT="0" marB="0"/>
                </a:tc>
                <a:extLst>
                  <a:ext uri="{0D108BD9-81ED-4DB2-BD59-A6C34878D82A}">
                    <a16:rowId xmlns:a16="http://schemas.microsoft.com/office/drawing/2014/main" val="2311084726"/>
                  </a:ext>
                </a:extLst>
              </a:tr>
              <a:tr h="559175">
                <a:tc>
                  <a:txBody>
                    <a:bodyPr/>
                    <a:lstStyle/>
                    <a:p>
                      <a:pPr algn="ctr" fontAlgn="t"/>
                      <a:r>
                        <a:rPr lang="en-US" sz="1400" u="none" strike="noStrike" dirty="0">
                          <a:effectLst/>
                          <a:highlight>
                            <a:srgbClr val="F2F2F2"/>
                          </a:highlight>
                        </a:rPr>
                        <a:t>United Arab Emirates</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tc>
                  <a:txBody>
                    <a:bodyPr/>
                    <a:lstStyle/>
                    <a:p>
                      <a:pPr algn="l" fontAlgn="t"/>
                      <a:r>
                        <a:rPr lang="en-US" sz="1400" u="none" strike="noStrike">
                          <a:effectLst/>
                          <a:highlight>
                            <a:srgbClr val="F2F2F2"/>
                          </a:highlight>
                        </a:rPr>
                        <a:t>No. of restaurants is high but the votes are high which means peoples need more reataurants with Less Price Range.</a:t>
                      </a:r>
                      <a:endParaRPr lang="en-US" sz="1400" b="0" i="0" u="none" strike="noStrike">
                        <a:solidFill>
                          <a:srgbClr val="000000"/>
                        </a:solidFill>
                        <a:effectLst/>
                        <a:highlight>
                          <a:srgbClr val="F2F2F2"/>
                        </a:highlight>
                        <a:latin typeface="Calibri" panose="020F0502020204030204" pitchFamily="34" charset="0"/>
                      </a:endParaRPr>
                    </a:p>
                  </a:txBody>
                  <a:tcPr marL="0" marR="0" marT="0" marB="0"/>
                </a:tc>
                <a:extLst>
                  <a:ext uri="{0D108BD9-81ED-4DB2-BD59-A6C34878D82A}">
                    <a16:rowId xmlns:a16="http://schemas.microsoft.com/office/drawing/2014/main" val="3534506151"/>
                  </a:ext>
                </a:extLst>
              </a:tr>
              <a:tr h="741723">
                <a:tc>
                  <a:txBody>
                    <a:bodyPr/>
                    <a:lstStyle/>
                    <a:p>
                      <a:pPr algn="ctr" fontAlgn="t"/>
                      <a:r>
                        <a:rPr lang="en-US" sz="1400" u="none" strike="noStrike" dirty="0">
                          <a:effectLst/>
                          <a:highlight>
                            <a:srgbClr val="F2F2F2"/>
                          </a:highlight>
                        </a:rPr>
                        <a:t>India</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tc>
                  <a:txBody>
                    <a:bodyPr/>
                    <a:lstStyle/>
                    <a:p>
                      <a:pPr algn="l" fontAlgn="t"/>
                      <a:r>
                        <a:rPr lang="en-US" sz="1400" u="none" strike="noStrike">
                          <a:effectLst/>
                          <a:highlight>
                            <a:srgbClr val="F2F2F2"/>
                          </a:highlight>
                        </a:rPr>
                        <a:t>Even the no. of restaurants is high but the price range is less and review are also bad so we can focus on high price range restaurants with better quality for high class peoples.</a:t>
                      </a:r>
                      <a:endParaRPr lang="en-US" sz="1400" b="0" i="0" u="none" strike="noStrike">
                        <a:solidFill>
                          <a:srgbClr val="000000"/>
                        </a:solidFill>
                        <a:effectLst/>
                        <a:highlight>
                          <a:srgbClr val="F2F2F2"/>
                        </a:highlight>
                        <a:latin typeface="Calibri" panose="020F0502020204030204" pitchFamily="34" charset="0"/>
                      </a:endParaRPr>
                    </a:p>
                  </a:txBody>
                  <a:tcPr marL="0" marR="0" marT="0" marB="0"/>
                </a:tc>
                <a:extLst>
                  <a:ext uri="{0D108BD9-81ED-4DB2-BD59-A6C34878D82A}">
                    <a16:rowId xmlns:a16="http://schemas.microsoft.com/office/drawing/2014/main" val="787211504"/>
                  </a:ext>
                </a:extLst>
              </a:tr>
              <a:tr h="559175">
                <a:tc>
                  <a:txBody>
                    <a:bodyPr/>
                    <a:lstStyle/>
                    <a:p>
                      <a:pPr algn="ctr" fontAlgn="t"/>
                      <a:r>
                        <a:rPr lang="en-US" sz="1400" u="none" strike="noStrike" dirty="0">
                          <a:effectLst/>
                          <a:highlight>
                            <a:srgbClr val="F2F2F2"/>
                          </a:highlight>
                        </a:rPr>
                        <a:t>Singapore</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tc>
                  <a:txBody>
                    <a:bodyPr/>
                    <a:lstStyle/>
                    <a:p>
                      <a:pPr algn="l" fontAlgn="t"/>
                      <a:r>
                        <a:rPr lang="en-US" sz="1400" u="none" strike="noStrike">
                          <a:effectLst/>
                          <a:highlight>
                            <a:srgbClr val="F2F2F2"/>
                          </a:highlight>
                        </a:rPr>
                        <a:t>Count is low, Review are less and price range is high, Opening new restaurants focusing on the quality and price can be beneficial.</a:t>
                      </a:r>
                      <a:endParaRPr lang="en-US" sz="1400" b="0" i="0" u="none" strike="noStrike">
                        <a:solidFill>
                          <a:srgbClr val="000000"/>
                        </a:solidFill>
                        <a:effectLst/>
                        <a:highlight>
                          <a:srgbClr val="F2F2F2"/>
                        </a:highlight>
                        <a:latin typeface="Calibri" panose="020F0502020204030204" pitchFamily="34" charset="0"/>
                      </a:endParaRPr>
                    </a:p>
                  </a:txBody>
                  <a:tcPr marL="0" marR="0" marT="0" marB="0"/>
                </a:tc>
                <a:extLst>
                  <a:ext uri="{0D108BD9-81ED-4DB2-BD59-A6C34878D82A}">
                    <a16:rowId xmlns:a16="http://schemas.microsoft.com/office/drawing/2014/main" val="4220500195"/>
                  </a:ext>
                </a:extLst>
              </a:tr>
              <a:tr h="463577">
                <a:tc>
                  <a:txBody>
                    <a:bodyPr/>
                    <a:lstStyle/>
                    <a:p>
                      <a:pPr algn="ctr" fontAlgn="t"/>
                      <a:r>
                        <a:rPr lang="en-US" sz="1400" u="none" strike="noStrike" dirty="0">
                          <a:effectLst/>
                          <a:highlight>
                            <a:srgbClr val="F2F2F2"/>
                          </a:highlight>
                        </a:rPr>
                        <a:t>Australia</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tc>
                  <a:txBody>
                    <a:bodyPr/>
                    <a:lstStyle/>
                    <a:p>
                      <a:pPr algn="l" fontAlgn="t"/>
                      <a:r>
                        <a:rPr lang="en-US" sz="1400" u="none" strike="noStrike" dirty="0">
                          <a:effectLst/>
                          <a:highlight>
                            <a:srgbClr val="F2F2F2"/>
                          </a:highlight>
                        </a:rPr>
                        <a:t>Count are less, Review are less, Opening new restaurants focusing on the quality can be beneficial.</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extLst>
                  <a:ext uri="{0D108BD9-81ED-4DB2-BD59-A6C34878D82A}">
                    <a16:rowId xmlns:a16="http://schemas.microsoft.com/office/drawing/2014/main" val="1542338862"/>
                  </a:ext>
                </a:extLst>
              </a:tr>
              <a:tr h="559175">
                <a:tc>
                  <a:txBody>
                    <a:bodyPr/>
                    <a:lstStyle/>
                    <a:p>
                      <a:pPr algn="ctr" fontAlgn="t"/>
                      <a:r>
                        <a:rPr lang="en-US" sz="1400" u="none" strike="noStrike" dirty="0" err="1">
                          <a:effectLst/>
                          <a:highlight>
                            <a:srgbClr val="F2F2F2"/>
                          </a:highlight>
                        </a:rPr>
                        <a:t>Srilanka</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tc>
                  <a:txBody>
                    <a:bodyPr/>
                    <a:lstStyle/>
                    <a:p>
                      <a:pPr algn="l" fontAlgn="t"/>
                      <a:r>
                        <a:rPr lang="en-US" sz="1400" u="none" strike="noStrike" dirty="0">
                          <a:effectLst/>
                          <a:highlight>
                            <a:srgbClr val="F2F2F2"/>
                          </a:highlight>
                        </a:rPr>
                        <a:t>No. of restaurant is low and reviews are also not good. Focusing on quality and increasing the restaurants would be beneficial.</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extLst>
                  <a:ext uri="{0D108BD9-81ED-4DB2-BD59-A6C34878D82A}">
                    <a16:rowId xmlns:a16="http://schemas.microsoft.com/office/drawing/2014/main" val="254803296"/>
                  </a:ext>
                </a:extLst>
              </a:tr>
            </a:tbl>
          </a:graphicData>
        </a:graphic>
      </p:graphicFrame>
      <p:pic>
        <p:nvPicPr>
          <p:cNvPr id="4" name="Picture 3" descr="zom-small">
            <a:extLst>
              <a:ext uri="{FF2B5EF4-FFF2-40B4-BE49-F238E27FC236}">
                <a16:creationId xmlns:a16="http://schemas.microsoft.com/office/drawing/2014/main" id="{B2F0FE1E-D494-2948-4361-E185B1BEBC6F}"/>
              </a:ext>
            </a:extLst>
          </p:cNvPr>
          <p:cNvPicPr>
            <a:picLocks noChangeAspect="1"/>
          </p:cNvPicPr>
          <p:nvPr/>
        </p:nvPicPr>
        <p:blipFill>
          <a:blip r:embed="rId2"/>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613209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F8CE-D8AB-118A-3CC6-2673CFA0CF1B}"/>
              </a:ext>
            </a:extLst>
          </p:cNvPr>
          <p:cNvSpPr>
            <a:spLocks noGrp="1"/>
          </p:cNvSpPr>
          <p:nvPr>
            <p:ph type="title"/>
          </p:nvPr>
        </p:nvSpPr>
        <p:spPr>
          <a:xfrm>
            <a:off x="3829882" y="327801"/>
            <a:ext cx="4532234" cy="758825"/>
          </a:xfrm>
        </p:spPr>
        <p:txBody>
          <a:bodyPr>
            <a:normAutofit fontScale="90000"/>
          </a:bodyPr>
          <a:lstStyle/>
          <a:p>
            <a:r>
              <a:rPr lang="en-US" b="1" u="sng" dirty="0">
                <a:solidFill>
                  <a:schemeClr val="tx1"/>
                </a:solidFill>
                <a:latin typeface="Times New Roman" panose="02020603050405020304" pitchFamily="18" charset="0"/>
                <a:cs typeface="Times New Roman" panose="02020603050405020304" pitchFamily="18" charset="0"/>
              </a:rPr>
              <a:t>Current Scenario :</a:t>
            </a:r>
          </a:p>
        </p:txBody>
      </p:sp>
      <p:pic>
        <p:nvPicPr>
          <p:cNvPr id="5" name="Picture 4">
            <a:extLst>
              <a:ext uri="{FF2B5EF4-FFF2-40B4-BE49-F238E27FC236}">
                <a16:creationId xmlns:a16="http://schemas.microsoft.com/office/drawing/2014/main" id="{8147D0EC-C8B2-A366-227E-B034448187BB}"/>
              </a:ext>
            </a:extLst>
          </p:cNvPr>
          <p:cNvPicPr>
            <a:picLocks noChangeAspect="1"/>
          </p:cNvPicPr>
          <p:nvPr/>
        </p:nvPicPr>
        <p:blipFill>
          <a:blip r:embed="rId2"/>
          <a:stretch>
            <a:fillRect/>
          </a:stretch>
        </p:blipFill>
        <p:spPr>
          <a:xfrm>
            <a:off x="720901" y="1123950"/>
            <a:ext cx="8511540" cy="3124200"/>
          </a:xfrm>
          <a:prstGeom prst="rect">
            <a:avLst/>
          </a:prstGeom>
        </p:spPr>
      </p:pic>
      <p:pic>
        <p:nvPicPr>
          <p:cNvPr id="6" name="Picture 5">
            <a:extLst>
              <a:ext uri="{FF2B5EF4-FFF2-40B4-BE49-F238E27FC236}">
                <a16:creationId xmlns:a16="http://schemas.microsoft.com/office/drawing/2014/main" id="{3E383E41-95E4-1E93-34E4-B4A34DFA2911}"/>
              </a:ext>
            </a:extLst>
          </p:cNvPr>
          <p:cNvPicPr>
            <a:picLocks noChangeAspect="1"/>
          </p:cNvPicPr>
          <p:nvPr/>
        </p:nvPicPr>
        <p:blipFill>
          <a:blip r:embed="rId3"/>
          <a:stretch>
            <a:fillRect/>
          </a:stretch>
        </p:blipFill>
        <p:spPr>
          <a:xfrm>
            <a:off x="2225851" y="4350925"/>
            <a:ext cx="7451549" cy="2139200"/>
          </a:xfrm>
          <a:prstGeom prst="rect">
            <a:avLst/>
          </a:prstGeom>
        </p:spPr>
      </p:pic>
      <p:sp>
        <p:nvSpPr>
          <p:cNvPr id="7" name="TextBox 6">
            <a:extLst>
              <a:ext uri="{FF2B5EF4-FFF2-40B4-BE49-F238E27FC236}">
                <a16:creationId xmlns:a16="http://schemas.microsoft.com/office/drawing/2014/main" id="{F041138C-C286-9DB9-746E-F6A19715A1AC}"/>
              </a:ext>
            </a:extLst>
          </p:cNvPr>
          <p:cNvSpPr txBox="1"/>
          <p:nvPr/>
        </p:nvSpPr>
        <p:spPr>
          <a:xfrm>
            <a:off x="4014628" y="4350925"/>
            <a:ext cx="4162743" cy="369332"/>
          </a:xfrm>
          <a:prstGeom prst="rect">
            <a:avLst/>
          </a:prstGeom>
          <a:noFill/>
        </p:spPr>
        <p:txBody>
          <a:bodyPr wrap="none" rtlCol="0">
            <a:spAutoFit/>
          </a:bodyPr>
          <a:lstStyle/>
          <a:p>
            <a:r>
              <a:rPr lang="en-US" dirty="0"/>
              <a:t>Count of Restaurant on Selected Countries</a:t>
            </a:r>
          </a:p>
        </p:txBody>
      </p:sp>
      <p:pic>
        <p:nvPicPr>
          <p:cNvPr id="8" name="Picture 7" descr="zom-small">
            <a:extLst>
              <a:ext uri="{FF2B5EF4-FFF2-40B4-BE49-F238E27FC236}">
                <a16:creationId xmlns:a16="http://schemas.microsoft.com/office/drawing/2014/main" id="{EBCE27B8-CBAE-8125-C5C5-4EB98A222442}"/>
              </a:ext>
            </a:extLst>
          </p:cNvPr>
          <p:cNvPicPr>
            <a:picLocks noChangeAspect="1"/>
          </p:cNvPicPr>
          <p:nvPr/>
        </p:nvPicPr>
        <p:blipFill>
          <a:blip r:embed="rId4"/>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91615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DD9A26-DCDF-DB18-ED8E-F8C3505048A6}"/>
              </a:ext>
            </a:extLst>
          </p:cNvPr>
          <p:cNvPicPr>
            <a:picLocks noChangeAspect="1"/>
          </p:cNvPicPr>
          <p:nvPr/>
        </p:nvPicPr>
        <p:blipFill>
          <a:blip r:embed="rId2"/>
          <a:stretch>
            <a:fillRect/>
          </a:stretch>
        </p:blipFill>
        <p:spPr>
          <a:xfrm>
            <a:off x="830660" y="4189380"/>
            <a:ext cx="6865540" cy="2213040"/>
          </a:xfrm>
          <a:prstGeom prst="rect">
            <a:avLst/>
          </a:prstGeom>
        </p:spPr>
      </p:pic>
      <p:pic>
        <p:nvPicPr>
          <p:cNvPr id="6" name="Picture 5">
            <a:extLst>
              <a:ext uri="{FF2B5EF4-FFF2-40B4-BE49-F238E27FC236}">
                <a16:creationId xmlns:a16="http://schemas.microsoft.com/office/drawing/2014/main" id="{AB34B5F1-098E-1B2B-B4B3-C2C69E832CC5}"/>
              </a:ext>
            </a:extLst>
          </p:cNvPr>
          <p:cNvPicPr>
            <a:picLocks noChangeAspect="1"/>
          </p:cNvPicPr>
          <p:nvPr/>
        </p:nvPicPr>
        <p:blipFill>
          <a:blip r:embed="rId3"/>
          <a:stretch>
            <a:fillRect/>
          </a:stretch>
        </p:blipFill>
        <p:spPr>
          <a:xfrm>
            <a:off x="830660" y="963767"/>
            <a:ext cx="9559806" cy="3007305"/>
          </a:xfrm>
          <a:prstGeom prst="rect">
            <a:avLst/>
          </a:prstGeom>
        </p:spPr>
      </p:pic>
      <p:sp>
        <p:nvSpPr>
          <p:cNvPr id="7" name="TextBox 6">
            <a:extLst>
              <a:ext uri="{FF2B5EF4-FFF2-40B4-BE49-F238E27FC236}">
                <a16:creationId xmlns:a16="http://schemas.microsoft.com/office/drawing/2014/main" id="{BBFBB974-101F-FB40-9977-77564F4968C8}"/>
              </a:ext>
            </a:extLst>
          </p:cNvPr>
          <p:cNvSpPr txBox="1"/>
          <p:nvPr/>
        </p:nvSpPr>
        <p:spPr>
          <a:xfrm>
            <a:off x="2590800" y="4189380"/>
            <a:ext cx="4259564" cy="369332"/>
          </a:xfrm>
          <a:prstGeom prst="rect">
            <a:avLst/>
          </a:prstGeom>
          <a:noFill/>
        </p:spPr>
        <p:txBody>
          <a:bodyPr wrap="none" rtlCol="0">
            <a:spAutoFit/>
          </a:bodyPr>
          <a:lstStyle/>
          <a:p>
            <a:r>
              <a:rPr lang="en-US" dirty="0"/>
              <a:t>Average Price-Range of Selected Countries</a:t>
            </a:r>
          </a:p>
        </p:txBody>
      </p:sp>
      <p:sp>
        <p:nvSpPr>
          <p:cNvPr id="8" name="TextBox 7">
            <a:extLst>
              <a:ext uri="{FF2B5EF4-FFF2-40B4-BE49-F238E27FC236}">
                <a16:creationId xmlns:a16="http://schemas.microsoft.com/office/drawing/2014/main" id="{69F32DCF-DA97-BC1C-B823-760219545DB2}"/>
              </a:ext>
            </a:extLst>
          </p:cNvPr>
          <p:cNvSpPr txBox="1"/>
          <p:nvPr/>
        </p:nvSpPr>
        <p:spPr>
          <a:xfrm>
            <a:off x="4187098" y="963767"/>
            <a:ext cx="3815532" cy="369332"/>
          </a:xfrm>
          <a:prstGeom prst="rect">
            <a:avLst/>
          </a:prstGeom>
          <a:noFill/>
        </p:spPr>
        <p:txBody>
          <a:bodyPr wrap="none" rtlCol="0">
            <a:spAutoFit/>
          </a:bodyPr>
          <a:lstStyle/>
          <a:p>
            <a:r>
              <a:rPr lang="en-US" dirty="0"/>
              <a:t>Average Ratings of Selected Countries</a:t>
            </a:r>
          </a:p>
        </p:txBody>
      </p:sp>
      <p:pic>
        <p:nvPicPr>
          <p:cNvPr id="9" name="Picture 8" descr="zom-small">
            <a:extLst>
              <a:ext uri="{FF2B5EF4-FFF2-40B4-BE49-F238E27FC236}">
                <a16:creationId xmlns:a16="http://schemas.microsoft.com/office/drawing/2014/main" id="{BBD8C043-D014-1C59-5797-37BAA57CE609}"/>
              </a:ext>
            </a:extLst>
          </p:cNvPr>
          <p:cNvPicPr>
            <a:picLocks noChangeAspect="1"/>
          </p:cNvPicPr>
          <p:nvPr/>
        </p:nvPicPr>
        <p:blipFill>
          <a:blip r:embed="rId4"/>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1791293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D7F6-CD76-18A9-8401-CB40CEDB83EF}"/>
              </a:ext>
            </a:extLst>
          </p:cNvPr>
          <p:cNvSpPr>
            <a:spLocks noGrp="1"/>
          </p:cNvSpPr>
          <p:nvPr>
            <p:ph type="title"/>
          </p:nvPr>
        </p:nvSpPr>
        <p:spPr>
          <a:xfrm>
            <a:off x="838200" y="260350"/>
            <a:ext cx="9658350" cy="981988"/>
          </a:xfrm>
        </p:spPr>
        <p:txBody>
          <a:bodyPr>
            <a:normAutofit fontScale="90000"/>
          </a:bodyPr>
          <a:lstStyle/>
          <a:p>
            <a:r>
              <a:rPr lang="en-US" sz="3600" b="1" i="0" u="sng" strike="noStrike" dirty="0">
                <a:solidFill>
                  <a:schemeClr val="tx1"/>
                </a:solidFill>
                <a:effectLst/>
                <a:latin typeface="Times New Roman" panose="02020603050405020304" pitchFamily="18" charset="0"/>
                <a:cs typeface="Times New Roman" panose="02020603050405020304" pitchFamily="18" charset="0"/>
              </a:rPr>
              <a:t>Recommendations for </a:t>
            </a:r>
            <a:r>
              <a:rPr lang="en-US" sz="3600" b="1" u="sng" dirty="0">
                <a:solidFill>
                  <a:schemeClr val="tx1"/>
                </a:solidFill>
                <a:latin typeface="Times New Roman" panose="02020603050405020304" pitchFamily="18" charset="0"/>
                <a:cs typeface="Times New Roman" panose="02020603050405020304" pitchFamily="18" charset="0"/>
              </a:rPr>
              <a:t>O</a:t>
            </a:r>
            <a:r>
              <a:rPr lang="en-US" sz="3600" b="1" i="0" u="sng" strike="noStrike" dirty="0">
                <a:solidFill>
                  <a:schemeClr val="tx1"/>
                </a:solidFill>
                <a:effectLst/>
                <a:latin typeface="Times New Roman" panose="02020603050405020304" pitchFamily="18" charset="0"/>
                <a:cs typeface="Times New Roman" panose="02020603050405020304" pitchFamily="18" charset="0"/>
              </a:rPr>
              <a:t>pening New Restaurants</a:t>
            </a:r>
            <a:endParaRPr lang="en-IN" sz="3600" u="sng" dirty="0">
              <a:solidFill>
                <a:schemeClr val="tx1"/>
              </a:solidFill>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919A7E81-4835-1319-9BC3-B5A9180CCA65}"/>
              </a:ext>
            </a:extLst>
          </p:cNvPr>
          <p:cNvSpPr>
            <a:spLocks noGrp="1" noChangeArrowheads="1"/>
          </p:cNvSpPr>
          <p:nvPr>
            <p:ph idx="1"/>
          </p:nvPr>
        </p:nvSpPr>
        <p:spPr bwMode="auto">
          <a:xfrm>
            <a:off x="838200" y="1242338"/>
            <a:ext cx="1003935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Opportunity Areas with Low Restaurant Density: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regions with a low number of existing restaurants but high overall ratings, indicating untapped markets with strong customer demand.</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Preferred Price Range Analysis: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Examine the price ranges most frequented by customers and align your restaurant’s concept and pricing strategy with these budget preferences to enhance appeal.</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Cuisine and Price Range Correlation: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 correlations between price ranges and cuisine types to understand how pricing influences the popularity of different cuisines.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Identifying Top-Rated Restaurants: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Pinpoint high-rated restaurants to determine which cuisines attract the most positive attention from customers.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Budget-Friendly Options in Cost-Sensitive Areas: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data to identify regions with lower average restaurant costs, and prioritize offering budget-friendly options in these cost-conscious areas.</a:t>
            </a:r>
          </a:p>
        </p:txBody>
      </p:sp>
      <p:pic>
        <p:nvPicPr>
          <p:cNvPr id="7" name="Picture 6" descr="zom-small">
            <a:extLst>
              <a:ext uri="{FF2B5EF4-FFF2-40B4-BE49-F238E27FC236}">
                <a16:creationId xmlns:a16="http://schemas.microsoft.com/office/drawing/2014/main" id="{56D841E4-C138-BFF6-CC2F-5FB8D4C96260}"/>
              </a:ext>
            </a:extLst>
          </p:cNvPr>
          <p:cNvPicPr>
            <a:picLocks noChangeAspect="1"/>
          </p:cNvPicPr>
          <p:nvPr/>
        </p:nvPicPr>
        <p:blipFill>
          <a:blip r:embed="rId2"/>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328968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894" y="365125"/>
            <a:ext cx="6178420" cy="809625"/>
          </a:xfrm>
        </p:spPr>
        <p:txBody>
          <a:bodyPr>
            <a:normAutofit/>
          </a:bodyPr>
          <a:lstStyle/>
          <a:p>
            <a:r>
              <a:rPr lang="en-US" sz="3600" b="1" u="sng" dirty="0">
                <a:solidFill>
                  <a:schemeClr val="tx1"/>
                </a:solidFill>
                <a:latin typeface="Times New Roman" panose="02020603050405020304" pitchFamily="18" charset="0"/>
                <a:cs typeface="Times New Roman" panose="02020603050405020304" pitchFamily="18" charset="0"/>
              </a:rPr>
              <a:t>Introduction &amp; Objectives :</a:t>
            </a:r>
          </a:p>
        </p:txBody>
      </p:sp>
      <p:sp>
        <p:nvSpPr>
          <p:cNvPr id="11" name="Rectangle 6">
            <a:extLst>
              <a:ext uri="{FF2B5EF4-FFF2-40B4-BE49-F238E27FC236}">
                <a16:creationId xmlns:a16="http://schemas.microsoft.com/office/drawing/2014/main" id="{46E0EE5C-0CE3-54D9-9C09-DF1ABC13F885}"/>
              </a:ext>
            </a:extLst>
          </p:cNvPr>
          <p:cNvSpPr>
            <a:spLocks noGrp="1" noChangeArrowheads="1"/>
          </p:cNvSpPr>
          <p:nvPr>
            <p:ph idx="1"/>
          </p:nvPr>
        </p:nvSpPr>
        <p:spPr bwMode="auto">
          <a:xfrm>
            <a:off x="670248" y="1321054"/>
            <a:ext cx="921086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Founders: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Deepinder</a:t>
            </a:r>
            <a:r>
              <a:rPr kumimoji="0" lang="en-US" altLang="en-US" sz="1800" b="0" i="0" u="none" strike="noStrike" cap="none" normalizeH="0" baseline="0" dirty="0">
                <a:ln>
                  <a:noFill/>
                </a:ln>
                <a:solidFill>
                  <a:schemeClr val="tx1"/>
                </a:solidFill>
                <a:effectLst/>
                <a:latin typeface="Arial" panose="020B0604020202020204" pitchFamily="34" charset="0"/>
              </a:rPr>
              <a:t> Goyal and Pankaj </a:t>
            </a:r>
            <a:r>
              <a:rPr kumimoji="0" lang="en-US" altLang="en-US" sz="1800" b="0" i="0" u="none" strike="noStrike" cap="none" normalizeH="0" baseline="0" dirty="0" err="1">
                <a:ln>
                  <a:noFill/>
                </a:ln>
                <a:solidFill>
                  <a:schemeClr val="tx1"/>
                </a:solidFill>
                <a:effectLst/>
                <a:latin typeface="Arial" panose="020B0604020202020204" pitchFamily="34" charset="0"/>
              </a:rPr>
              <a:t>Chaddah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Began as </a:t>
            </a:r>
            <a:r>
              <a:rPr kumimoji="0" lang="en-US" altLang="en-US" sz="1800" b="0" i="0" u="none" strike="noStrike" cap="none" normalizeH="0" baseline="0" dirty="0" err="1">
                <a:ln>
                  <a:noFill/>
                </a:ln>
                <a:solidFill>
                  <a:schemeClr val="tx1"/>
                </a:solidFill>
                <a:effectLst/>
                <a:latin typeface="Arial" panose="020B0604020202020204" pitchFamily="34" charset="0"/>
              </a:rPr>
              <a:t>Foodiebay</a:t>
            </a:r>
            <a:r>
              <a:rPr kumimoji="0" lang="en-US" altLang="en-US" sz="1800" b="0" i="0" u="none" strike="noStrike" cap="none" normalizeH="0" baseline="0" dirty="0">
                <a:ln>
                  <a:noFill/>
                </a:ln>
                <a:solidFill>
                  <a:schemeClr val="tx1"/>
                </a:solidFill>
                <a:effectLst/>
                <a:latin typeface="Arial" panose="020B0604020202020204" pitchFamily="34" charset="0"/>
              </a:rPr>
              <a:t> and rebranded to Zomato in 2008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Founded by IIT Delhi alumni </a:t>
            </a:r>
            <a:r>
              <a:rPr kumimoji="0" lang="en-US" altLang="en-US" sz="1800" b="0" i="0" u="none" strike="noStrike" cap="none" normalizeH="0" baseline="0" dirty="0" err="1">
                <a:ln>
                  <a:noFill/>
                </a:ln>
                <a:solidFill>
                  <a:schemeClr val="tx1"/>
                </a:solidFill>
                <a:effectLst/>
                <a:latin typeface="Arial" panose="020B0604020202020204" pitchFamily="34" charset="0"/>
              </a:rPr>
              <a:t>Deepinder</a:t>
            </a:r>
            <a:r>
              <a:rPr kumimoji="0" lang="en-US" altLang="en-US" sz="1800" b="0" i="0" u="none" strike="noStrike" cap="none" normalizeH="0" baseline="0" dirty="0">
                <a:ln>
                  <a:noFill/>
                </a:ln>
                <a:solidFill>
                  <a:schemeClr val="tx1"/>
                </a:solidFill>
                <a:effectLst/>
                <a:latin typeface="Arial" panose="020B0604020202020204" pitchFamily="34" charset="0"/>
              </a:rPr>
              <a:t> Goyal and Pankaj </a:t>
            </a:r>
            <a:r>
              <a:rPr kumimoji="0" lang="en-US" altLang="en-US" sz="1800" b="0" i="0" u="none" strike="noStrike" cap="none" normalizeH="0" baseline="0" dirty="0" err="1">
                <a:ln>
                  <a:noFill/>
                </a:ln>
                <a:solidFill>
                  <a:schemeClr val="tx1"/>
                </a:solidFill>
                <a:effectLst/>
                <a:latin typeface="Arial" panose="020B0604020202020204" pitchFamily="34" charset="0"/>
              </a:rPr>
              <a:t>Chaddah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Headquartered in [Location]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Operates in 16 countries: India, UAE, UK, Brazil, Canada, Australia, Turkey, Poland, New Zealand, and more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Presence extends to over 40 countries through various partnerships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Mission: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Expansion:</a:t>
            </a:r>
            <a:r>
              <a:rPr kumimoji="0" lang="en-US" altLang="en-US" sz="1800" b="0" i="0" u="none" strike="noStrike" cap="none" normalizeH="0" baseline="0" dirty="0">
                <a:ln>
                  <a:noFill/>
                </a:ln>
                <a:solidFill>
                  <a:schemeClr val="tx1"/>
                </a:solidFill>
                <a:effectLst/>
                <a:latin typeface="Arial" panose="020B0604020202020204" pitchFamily="34" charset="0"/>
              </a:rPr>
              <a:t> Growing global presence and opening new dining experiences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Discovery:</a:t>
            </a:r>
            <a:r>
              <a:rPr kumimoji="0" lang="en-US" altLang="en-US" sz="1800" b="0" i="0" u="none" strike="noStrike" cap="none" normalizeH="0" baseline="0" dirty="0">
                <a:ln>
                  <a:noFill/>
                </a:ln>
                <a:solidFill>
                  <a:schemeClr val="tx1"/>
                </a:solidFill>
                <a:effectLst/>
                <a:latin typeface="Arial" panose="020B0604020202020204" pitchFamily="34" charset="0"/>
              </a:rPr>
              <a:t> Helping people find exceptional restaurants and dining spots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Experience:</a:t>
            </a:r>
            <a:r>
              <a:rPr kumimoji="0" lang="en-US" altLang="en-US" sz="1800" b="0" i="0" u="none" strike="noStrike" cap="none" normalizeH="0" baseline="0" dirty="0">
                <a:ln>
                  <a:noFill/>
                </a:ln>
                <a:solidFill>
                  <a:schemeClr val="tx1"/>
                </a:solidFill>
                <a:effectLst/>
                <a:latin typeface="Arial" panose="020B0604020202020204" pitchFamily="34" charset="0"/>
              </a:rPr>
              <a:t> Building remarkable dining experiences with comprehensive information and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Trends:</a:t>
            </a:r>
            <a:r>
              <a:rPr kumimoji="0" lang="en-US" altLang="en-US" sz="1800" b="0" i="0" u="none" strike="noStrike" cap="none" normalizeH="0" baseline="0" dirty="0">
                <a:ln>
                  <a:noFill/>
                </a:ln>
                <a:solidFill>
                  <a:schemeClr val="tx1"/>
                </a:solidFill>
                <a:effectLst/>
                <a:latin typeface="Arial" panose="020B0604020202020204" pitchFamily="34" charset="0"/>
              </a:rPr>
              <a:t> Understanding and adapting to market trends to enhance service offerings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3" name="Picture 22" descr="zom-small"/>
          <p:cNvPicPr>
            <a:picLocks noChangeAspect="1"/>
          </p:cNvPicPr>
          <p:nvPr/>
        </p:nvPicPr>
        <p:blipFill>
          <a:blip r:embed="rId2"/>
          <a:stretch>
            <a:fillRect/>
          </a:stretch>
        </p:blipFill>
        <p:spPr>
          <a:xfrm>
            <a:off x="11210290" y="6626225"/>
            <a:ext cx="981710" cy="231775"/>
          </a:xfrm>
          <a:prstGeom prst="rect">
            <a:avLst/>
          </a:prstGeom>
        </p:spPr>
      </p:pic>
      <p:sp>
        <p:nvSpPr>
          <p:cNvPr id="6" name="TextBox 5">
            <a:extLst>
              <a:ext uri="{FF2B5EF4-FFF2-40B4-BE49-F238E27FC236}">
                <a16:creationId xmlns:a16="http://schemas.microsoft.com/office/drawing/2014/main" id="{CAFE1BB2-567F-BA5B-F713-2D1E29EE6F98}"/>
              </a:ext>
            </a:extLst>
          </p:cNvPr>
          <p:cNvSpPr txBox="1"/>
          <p:nvPr/>
        </p:nvSpPr>
        <p:spPr>
          <a:xfrm>
            <a:off x="9199984" y="951722"/>
            <a:ext cx="184731" cy="369332"/>
          </a:xfrm>
          <a:prstGeom prst="rect">
            <a:avLst/>
          </a:prstGeom>
          <a:noFill/>
        </p:spPr>
        <p:txBody>
          <a:bodyPr wrap="none" rtlCol="0">
            <a:spAutoFit/>
          </a:bodyPr>
          <a:lstStyle/>
          <a:p>
            <a:endParaRPr lang="en-US" dirty="0"/>
          </a:p>
        </p:txBody>
      </p:sp>
      <p:pic>
        <p:nvPicPr>
          <p:cNvPr id="13" name="Graphic 12" descr="Connections with solid fill">
            <a:extLst>
              <a:ext uri="{FF2B5EF4-FFF2-40B4-BE49-F238E27FC236}">
                <a16:creationId xmlns:a16="http://schemas.microsoft.com/office/drawing/2014/main" id="{D5F40299-5C9D-8458-1CCF-ED20D6CD03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55255" y="2235525"/>
            <a:ext cx="2607063" cy="260706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8D91FC-7DA2-EA4C-D7CF-F9AA7D06DB6B}"/>
              </a:ext>
            </a:extLst>
          </p:cNvPr>
          <p:cNvSpPr>
            <a:spLocks noGrp="1"/>
          </p:cNvSpPr>
          <p:nvPr>
            <p:ph type="title"/>
          </p:nvPr>
        </p:nvSpPr>
        <p:spPr>
          <a:xfrm>
            <a:off x="771525" y="401623"/>
            <a:ext cx="10141258" cy="727968"/>
          </a:xfrm>
        </p:spPr>
        <p:txBody>
          <a:bodyPr/>
          <a:lstStyle/>
          <a:p>
            <a:r>
              <a:rPr lang="en-US" sz="3600" b="1" i="0" u="sng" strike="noStrike" dirty="0">
                <a:solidFill>
                  <a:schemeClr val="tx1"/>
                </a:solidFill>
                <a:effectLst/>
                <a:latin typeface="Times New Roman" panose="02020603050405020304" pitchFamily="18" charset="0"/>
                <a:cs typeface="Times New Roman" panose="02020603050405020304" pitchFamily="18" charset="0"/>
              </a:rPr>
              <a:t>More Recommendations  </a:t>
            </a:r>
            <a:endParaRPr lang="en-IN" u="sng" dirty="0">
              <a:solidFill>
                <a:schemeClr val="tx1"/>
              </a:solidFill>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F49A494D-6BFD-B3B3-D30E-7A58596BC13E}"/>
              </a:ext>
            </a:extLst>
          </p:cNvPr>
          <p:cNvSpPr>
            <a:spLocks noGrp="1" noChangeArrowheads="1"/>
          </p:cNvSpPr>
          <p:nvPr>
            <p:ph idx="1"/>
          </p:nvPr>
        </p:nvSpPr>
        <p:spPr bwMode="auto">
          <a:xfrm>
            <a:off x="771525" y="1382337"/>
            <a:ext cx="110109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Cuisine Rating Trends: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Evaluating the ratings of various cuisines across different restaurants nationwide to identify which cuisines receive the highest ratings.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Online Delivery Adoption Rate: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Determine the proportion of restaurants offering online delivery services across the country. A high adoption rate indicates a strong consumer preference for delivery options.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Cuisine Delivery Trends: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Investigate whether certain cuisines are more likely to provide online delivery services, potentially reflecting higher consumer demand for delivery of those particular cuisines.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Delivery Service Density by Region: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regions with a high density of restaurants offering delivery services, which may indicate a robust demand for delivery options driven by factors such as busy lifestyles or limited dining alternatives.</a:t>
            </a:r>
          </a:p>
        </p:txBody>
      </p:sp>
      <p:pic>
        <p:nvPicPr>
          <p:cNvPr id="8" name="Picture 7" descr="zom-small">
            <a:extLst>
              <a:ext uri="{FF2B5EF4-FFF2-40B4-BE49-F238E27FC236}">
                <a16:creationId xmlns:a16="http://schemas.microsoft.com/office/drawing/2014/main" id="{9633BBB7-BBCF-D60C-968E-2F5B32A42ECD}"/>
              </a:ext>
            </a:extLst>
          </p:cNvPr>
          <p:cNvPicPr>
            <a:picLocks noChangeAspect="1"/>
          </p:cNvPicPr>
          <p:nvPr/>
        </p:nvPicPr>
        <p:blipFill>
          <a:blip r:embed="rId2"/>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1850175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9270B-D831-456E-106B-F8D68B98A56E}"/>
              </a:ext>
            </a:extLst>
          </p:cNvPr>
          <p:cNvSpPr>
            <a:spLocks noGrp="1"/>
          </p:cNvSpPr>
          <p:nvPr>
            <p:ph type="title"/>
          </p:nvPr>
        </p:nvSpPr>
        <p:spPr>
          <a:xfrm>
            <a:off x="838200" y="0"/>
            <a:ext cx="10515600" cy="1325563"/>
          </a:xfrm>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Dashboard and Visualizations :</a:t>
            </a:r>
            <a:endParaRPr lang="en-US" dirty="0">
              <a:solidFill>
                <a:schemeClr val="tx1"/>
              </a:solidFill>
            </a:endParaRPr>
          </a:p>
        </p:txBody>
      </p:sp>
      <p:pic>
        <p:nvPicPr>
          <p:cNvPr id="4" name="Picture 3">
            <a:extLst>
              <a:ext uri="{FF2B5EF4-FFF2-40B4-BE49-F238E27FC236}">
                <a16:creationId xmlns:a16="http://schemas.microsoft.com/office/drawing/2014/main" id="{832C7339-BED0-52C5-886A-CFDF5C361FF7}"/>
              </a:ext>
            </a:extLst>
          </p:cNvPr>
          <p:cNvPicPr>
            <a:picLocks noChangeAspect="1"/>
          </p:cNvPicPr>
          <p:nvPr/>
        </p:nvPicPr>
        <p:blipFill>
          <a:blip r:embed="rId2"/>
          <a:stretch>
            <a:fillRect/>
          </a:stretch>
        </p:blipFill>
        <p:spPr>
          <a:xfrm>
            <a:off x="200025" y="1124870"/>
            <a:ext cx="11774854" cy="5390230"/>
          </a:xfrm>
          <a:prstGeom prst="rect">
            <a:avLst/>
          </a:prstGeom>
        </p:spPr>
      </p:pic>
      <p:pic>
        <p:nvPicPr>
          <p:cNvPr id="5" name="Picture 4" descr="zom-small">
            <a:extLst>
              <a:ext uri="{FF2B5EF4-FFF2-40B4-BE49-F238E27FC236}">
                <a16:creationId xmlns:a16="http://schemas.microsoft.com/office/drawing/2014/main" id="{582F63FF-9485-6885-359C-262DE1B93820}"/>
              </a:ext>
            </a:extLst>
          </p:cNvPr>
          <p:cNvPicPr>
            <a:picLocks noChangeAspect="1"/>
          </p:cNvPicPr>
          <p:nvPr/>
        </p:nvPicPr>
        <p:blipFill>
          <a:blip r:embed="rId3"/>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2249817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24677C-4E42-F17C-87CF-28072C1C96F1}"/>
              </a:ext>
            </a:extLst>
          </p:cNvPr>
          <p:cNvSpPr>
            <a:spLocks noGrp="1"/>
          </p:cNvSpPr>
          <p:nvPr>
            <p:ph type="title"/>
          </p:nvPr>
        </p:nvSpPr>
        <p:spPr>
          <a:xfrm>
            <a:off x="3435935" y="213503"/>
            <a:ext cx="4920633" cy="1330325"/>
          </a:xfrm>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Insights</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AE09F4C-9BE5-EE0F-5341-5AFD48948644}"/>
              </a:ext>
            </a:extLst>
          </p:cNvPr>
          <p:cNvSpPr txBox="1"/>
          <p:nvPr/>
        </p:nvSpPr>
        <p:spPr>
          <a:xfrm>
            <a:off x="622917" y="1476375"/>
            <a:ext cx="10546671" cy="4247317"/>
          </a:xfrm>
          <a:prstGeom prst="rect">
            <a:avLst/>
          </a:prstGeom>
          <a:noFill/>
        </p:spPr>
        <p:txBody>
          <a:bodyPr wrap="square">
            <a:spAutoFit/>
          </a:bodyPr>
          <a:lstStyle/>
          <a:p>
            <a:pPr marL="285750" indent="-285750">
              <a:buFont typeface="Courier New" panose="02070309020205020404" pitchFamily="49" charset="0"/>
              <a:buChar char="o"/>
            </a:pPr>
            <a:r>
              <a:rPr lang="en-US" b="1" dirty="0"/>
              <a:t>Insights from Raw Data Analysis</a:t>
            </a:r>
            <a:r>
              <a:rPr lang="en-US" dirty="0"/>
              <a:t> have provided Zomato with crucial information to strategically choose a new restaurant location within the country.</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By analyzing Zomato’s data and market research, we can make informed decisions that will enhance the success of opening new restaurants in various cities.</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This analysis gives Zomato a thorough understanding of market dynamics and customer preferences, setting the stage for a well-planned restaurant launch based on key indicators such as customer votes and ratings.</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Targeting less crowded areas will enable Zomato’s new restaurant to carve out a prominent position, attract a regular customer base, and stand out in today’s tech-driven world.</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Adapting the restaurant’s concept to match popular cuisine trends will ensure it resonates well with customers, boosting its appeal and success for Zomato’s new endeavor.</a:t>
            </a:r>
          </a:p>
          <a:p>
            <a:pPr marL="342900" indent="-342900">
              <a:buFont typeface="Courier New" panose="02070309020205020404" pitchFamily="49" charset="0"/>
              <a:buChar char="o"/>
            </a:pPr>
            <a:endParaRPr lang="en-US" sz="1800" dirty="0">
              <a:solidFill>
                <a:srgbClr val="C00000"/>
              </a:solidFill>
            </a:endParaRPr>
          </a:p>
        </p:txBody>
      </p:sp>
      <p:pic>
        <p:nvPicPr>
          <p:cNvPr id="7" name="Picture 6" descr="zom-small">
            <a:extLst>
              <a:ext uri="{FF2B5EF4-FFF2-40B4-BE49-F238E27FC236}">
                <a16:creationId xmlns:a16="http://schemas.microsoft.com/office/drawing/2014/main" id="{FC04B2F4-E47A-EFF8-0520-B6F68FB73E3B}"/>
              </a:ext>
            </a:extLst>
          </p:cNvPr>
          <p:cNvPicPr>
            <a:picLocks noChangeAspect="1"/>
          </p:cNvPicPr>
          <p:nvPr/>
        </p:nvPicPr>
        <p:blipFill>
          <a:blip r:embed="rId2"/>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2500498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7330" y="404172"/>
            <a:ext cx="3937339" cy="687002"/>
          </a:xfrm>
        </p:spPr>
        <p:txBody>
          <a:bodyPr>
            <a:noAutofit/>
          </a:bodyPr>
          <a:lstStyle/>
          <a:p>
            <a:pPr algn="ctr"/>
            <a:r>
              <a:rPr lang="en-US" b="1" u="sng" dirty="0">
                <a:solidFill>
                  <a:schemeClr val="tx1"/>
                </a:solidFill>
                <a:latin typeface="Times New Roman" panose="02020603050405020304" pitchFamily="18" charset="0"/>
                <a:cs typeface="Times New Roman" panose="02020603050405020304" pitchFamily="18" charset="0"/>
              </a:rPr>
              <a:t>Conclusion : </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6A0A51-825A-5E2F-1250-77849CDDA25A}"/>
              </a:ext>
            </a:extLst>
          </p:cNvPr>
          <p:cNvSpPr>
            <a:spLocks noGrp="1"/>
          </p:cNvSpPr>
          <p:nvPr>
            <p:ph idx="1"/>
          </p:nvPr>
        </p:nvSpPr>
        <p:spPr>
          <a:xfrm>
            <a:off x="609600" y="1229111"/>
            <a:ext cx="10972800" cy="4953000"/>
          </a:xfrm>
        </p:spPr>
        <p:txBody>
          <a:bodyPr>
            <a:normAutofit/>
          </a:bodyPr>
          <a:lstStyle/>
          <a:p>
            <a:pPr>
              <a:buFont typeface="Courier New" panose="02070309020205020404" pitchFamily="49" charset="0"/>
              <a:buChar char="o"/>
            </a:pPr>
            <a:r>
              <a:rPr lang="en-US" sz="2000" b="1" dirty="0">
                <a:solidFill>
                  <a:schemeClr val="tx1"/>
                </a:solidFill>
                <a:latin typeface="Times New Roman" panose="02020603050405020304" pitchFamily="18" charset="0"/>
                <a:cs typeface="Times New Roman" panose="02020603050405020304" pitchFamily="18" charset="0"/>
              </a:rPr>
              <a:t>In conclusion</a:t>
            </a:r>
            <a:r>
              <a:rPr lang="en-US" sz="2000" dirty="0">
                <a:solidFill>
                  <a:schemeClr val="tx1"/>
                </a:solidFill>
                <a:latin typeface="Times New Roman" panose="02020603050405020304" pitchFamily="18" charset="0"/>
                <a:cs typeface="Times New Roman" panose="02020603050405020304" pitchFamily="18" charset="0"/>
              </a:rPr>
              <a:t>, our comprehensive market analysis has identified Indonesia, Turkey, UAE, and the UK as the top four countries that best fit our criteria for expansion.</a:t>
            </a:r>
          </a:p>
          <a:p>
            <a:pPr>
              <a:buFont typeface="Courier New" panose="02070309020205020404"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These countries stand out due to a combination of factors: they have fewer restaurants, suggesting less market saturation, and their average costs for dining out are reasonable.</a:t>
            </a:r>
          </a:p>
          <a:p>
            <a:pPr>
              <a:buFont typeface="Courier New" panose="02070309020205020404"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Focusing on these markets gives us a strategic advantage, allowing us to make targeted and informed decisions for our expansion.</a:t>
            </a:r>
          </a:p>
          <a:p>
            <a:pPr>
              <a:buFont typeface="Courier New" panose="02070309020205020404" pitchFamily="49" charset="0"/>
              <a:buChar char="o"/>
            </a:pPr>
            <a:r>
              <a:rPr lang="en-US" sz="2000" b="1" dirty="0">
                <a:solidFill>
                  <a:schemeClr val="tx1"/>
                </a:solidFill>
                <a:latin typeface="Times New Roman" panose="02020603050405020304" pitchFamily="18" charset="0"/>
                <a:cs typeface="Times New Roman" panose="02020603050405020304" pitchFamily="18" charset="0"/>
              </a:rPr>
              <a:t>Recommendations for Stakeholders:</a:t>
            </a:r>
            <a:endParaRPr lang="en-US" sz="2000" dirty="0">
              <a:solidFill>
                <a:schemeClr val="tx1"/>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000" b="1" dirty="0">
                <a:solidFill>
                  <a:schemeClr val="tx1"/>
                </a:solidFill>
                <a:latin typeface="Times New Roman" panose="02020603050405020304" pitchFamily="18" charset="0"/>
                <a:cs typeface="Times New Roman" panose="02020603050405020304" pitchFamily="18" charset="0"/>
              </a:rPr>
              <a:t>Investment Strategy:</a:t>
            </a:r>
            <a:endParaRPr lang="en-US" sz="2000" dirty="0">
              <a:solidFill>
                <a:schemeClr val="tx1"/>
              </a:solidFill>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For stakeholders with </a:t>
            </a:r>
            <a:r>
              <a:rPr lang="en-US" sz="2000" b="1" dirty="0">
                <a:solidFill>
                  <a:schemeClr val="tx1"/>
                </a:solidFill>
                <a:latin typeface="Times New Roman" panose="02020603050405020304" pitchFamily="18" charset="0"/>
                <a:cs typeface="Times New Roman" panose="02020603050405020304" pitchFamily="18" charset="0"/>
              </a:rPr>
              <a:t>lower budgets</a:t>
            </a:r>
            <a:r>
              <a:rPr lang="en-US" sz="2000" dirty="0">
                <a:solidFill>
                  <a:schemeClr val="tx1"/>
                </a:solidFill>
                <a:latin typeface="Times New Roman" panose="02020603050405020304" pitchFamily="18" charset="0"/>
                <a:cs typeface="Times New Roman" panose="02020603050405020304" pitchFamily="18" charset="0"/>
              </a:rPr>
              <a:t>, investing in café-style restaurants is a smart move.</a:t>
            </a:r>
          </a:p>
          <a:p>
            <a:pPr lvl="1">
              <a:buFont typeface="Courier New" panose="02070309020205020404"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For those with </a:t>
            </a:r>
            <a:r>
              <a:rPr lang="en-US" sz="2000" b="1" dirty="0">
                <a:solidFill>
                  <a:schemeClr val="tx1"/>
                </a:solidFill>
                <a:latin typeface="Times New Roman" panose="02020603050405020304" pitchFamily="18" charset="0"/>
                <a:cs typeface="Times New Roman" panose="02020603050405020304" pitchFamily="18" charset="0"/>
              </a:rPr>
              <a:t>higher budgets</a:t>
            </a:r>
            <a:r>
              <a:rPr lang="en-US" sz="2000" dirty="0">
                <a:solidFill>
                  <a:schemeClr val="tx1"/>
                </a:solidFill>
                <a:latin typeface="Times New Roman" panose="02020603050405020304" pitchFamily="18" charset="0"/>
                <a:cs typeface="Times New Roman" panose="02020603050405020304" pitchFamily="18" charset="0"/>
              </a:rPr>
              <a:t>, opening restaurants specializing in Native or Italian cuisine is recommended.</a:t>
            </a:r>
          </a:p>
          <a:p>
            <a:pPr>
              <a:buFont typeface="Courier New" panose="02070309020205020404"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This approach ensures that investments are aligned with both financial capabilities and market opportunities, increasing the likelihood of success in these promising locations.</a:t>
            </a:r>
          </a:p>
        </p:txBody>
      </p:sp>
      <p:pic>
        <p:nvPicPr>
          <p:cNvPr id="23" name="Picture 22" descr="zom-small"/>
          <p:cNvPicPr>
            <a:picLocks noChangeAspect="1"/>
          </p:cNvPicPr>
          <p:nvPr/>
        </p:nvPicPr>
        <p:blipFill>
          <a:blip r:embed="rId2"/>
          <a:stretch>
            <a:fillRect/>
          </a:stretch>
        </p:blipFill>
        <p:spPr>
          <a:xfrm>
            <a:off x="11210290" y="6626225"/>
            <a:ext cx="981710" cy="2317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83B2-543D-8F57-3284-B3E5C612AE2D}"/>
              </a:ext>
            </a:extLst>
          </p:cNvPr>
          <p:cNvSpPr>
            <a:spLocks noGrp="1"/>
          </p:cNvSpPr>
          <p:nvPr>
            <p:ph type="title"/>
          </p:nvPr>
        </p:nvSpPr>
        <p:spPr>
          <a:xfrm>
            <a:off x="1143000" y="389830"/>
            <a:ext cx="9875520" cy="1356360"/>
          </a:xfrm>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Reference</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EDC965C8-EB6D-5474-5081-4CE9A84074C7}"/>
              </a:ext>
            </a:extLst>
          </p:cNvPr>
          <p:cNvSpPr>
            <a:spLocks noGrp="1"/>
          </p:cNvSpPr>
          <p:nvPr>
            <p:ph sz="half" idx="1"/>
          </p:nvPr>
        </p:nvSpPr>
        <p:spPr>
          <a:xfrm>
            <a:off x="6667072" y="1847282"/>
            <a:ext cx="4754880" cy="4023360"/>
          </a:xfrm>
        </p:spPr>
        <p:txBody>
          <a:bodyPr/>
          <a:lstStyle/>
          <a:p>
            <a:r>
              <a:rPr lang="en-US" sz="2800" dirty="0">
                <a:solidFill>
                  <a:schemeClr val="tx1"/>
                </a:solidFill>
                <a:latin typeface="Times New Roman" panose="02020603050405020304" pitchFamily="18" charset="0"/>
                <a:cs typeface="Times New Roman" panose="02020603050405020304" pitchFamily="18" charset="0"/>
              </a:rPr>
              <a:t>Zomato Application software</a:t>
            </a:r>
          </a:p>
          <a:p>
            <a:r>
              <a:rPr lang="en-US" sz="2800" dirty="0" err="1">
                <a:solidFill>
                  <a:schemeClr val="tx1"/>
                </a:solidFill>
                <a:latin typeface="Times New Roman" panose="02020603050405020304" pitchFamily="18" charset="0"/>
                <a:cs typeface="Times New Roman" panose="02020603050405020304" pitchFamily="18" charset="0"/>
              </a:rPr>
              <a:t>Linkedin</a:t>
            </a:r>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Search engines</a:t>
            </a:r>
          </a:p>
          <a:p>
            <a:endParaRPr lang="en-US" sz="2800" dirty="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Data driven software </a:t>
            </a: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D0441B7-C434-A3C0-297B-FF89CC41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9957" y="3421441"/>
            <a:ext cx="3033023" cy="875042"/>
          </a:xfrm>
          <a:prstGeom prst="rect">
            <a:avLst/>
          </a:prstGeom>
        </p:spPr>
      </p:pic>
      <p:pic>
        <p:nvPicPr>
          <p:cNvPr id="13" name="Picture 12">
            <a:extLst>
              <a:ext uri="{FF2B5EF4-FFF2-40B4-BE49-F238E27FC236}">
                <a16:creationId xmlns:a16="http://schemas.microsoft.com/office/drawing/2014/main" id="{F7AC63F5-1E09-F6A1-39B7-FD3D515C4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5657" y="5054098"/>
            <a:ext cx="3956295" cy="1257802"/>
          </a:xfrm>
          <a:prstGeom prst="rect">
            <a:avLst/>
          </a:prstGeom>
        </p:spPr>
      </p:pic>
      <p:pic>
        <p:nvPicPr>
          <p:cNvPr id="3" name="Picture 2" descr="zom-small">
            <a:extLst>
              <a:ext uri="{FF2B5EF4-FFF2-40B4-BE49-F238E27FC236}">
                <a16:creationId xmlns:a16="http://schemas.microsoft.com/office/drawing/2014/main" id="{CC8ED852-FB26-E355-590C-F5E5DC4BBFC9}"/>
              </a:ext>
            </a:extLst>
          </p:cNvPr>
          <p:cNvPicPr>
            <a:picLocks noChangeAspect="1"/>
          </p:cNvPicPr>
          <p:nvPr/>
        </p:nvPicPr>
        <p:blipFill>
          <a:blip r:embed="rId4"/>
          <a:stretch>
            <a:fillRect/>
          </a:stretch>
        </p:blipFill>
        <p:spPr>
          <a:xfrm>
            <a:off x="11210290" y="6626225"/>
            <a:ext cx="981710" cy="231775"/>
          </a:xfrm>
          <a:prstGeom prst="rect">
            <a:avLst/>
          </a:prstGeom>
        </p:spPr>
      </p:pic>
      <p:pic>
        <p:nvPicPr>
          <p:cNvPr id="12" name="Picture 11">
            <a:extLst>
              <a:ext uri="{FF2B5EF4-FFF2-40B4-BE49-F238E27FC236}">
                <a16:creationId xmlns:a16="http://schemas.microsoft.com/office/drawing/2014/main" id="{2A7DB9B5-163F-CCDA-CD3A-33D523B9BE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772" y="1825625"/>
            <a:ext cx="5458777" cy="3070562"/>
          </a:xfrm>
          <a:prstGeom prst="rect">
            <a:avLst/>
          </a:prstGeom>
        </p:spPr>
      </p:pic>
    </p:spTree>
    <p:extLst>
      <p:ext uri="{BB962C8B-B14F-4D97-AF65-F5344CB8AC3E}">
        <p14:creationId xmlns:p14="http://schemas.microsoft.com/office/powerpoint/2010/main" val="1821502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E527-5504-C84F-C997-EFDFA3D799AA}"/>
              </a:ext>
            </a:extLst>
          </p:cNvPr>
          <p:cNvSpPr>
            <a:spLocks noGrp="1"/>
          </p:cNvSpPr>
          <p:nvPr>
            <p:ph type="title"/>
          </p:nvPr>
        </p:nvSpPr>
        <p:spPr>
          <a:xfrm>
            <a:off x="5562599" y="2501839"/>
            <a:ext cx="5972175" cy="1854322"/>
          </a:xfrm>
        </p:spPr>
        <p:txBody>
          <a:bodyPr>
            <a:normAutofit/>
          </a:bodyPr>
          <a:lstStyle/>
          <a:p>
            <a:pPr algn="ctr" rtl="0">
              <a:spcBef>
                <a:spcPts val="0"/>
              </a:spcBef>
              <a:spcAft>
                <a:spcPts val="0"/>
              </a:spcAft>
            </a:pPr>
            <a:r>
              <a:rPr lang="en-IN" b="1" dirty="0">
                <a:solidFill>
                  <a:schemeClr val="tx1"/>
                </a:solidFill>
                <a:latin typeface="Times New Roman" panose="02020603050405020304" pitchFamily="18" charset="0"/>
                <a:cs typeface="Times New Roman" panose="02020603050405020304" pitchFamily="18" charset="0"/>
              </a:rPr>
              <a:t>THANK YOU</a:t>
            </a:r>
          </a:p>
        </p:txBody>
      </p:sp>
      <p:pic>
        <p:nvPicPr>
          <p:cNvPr id="3" name="Picture 2" descr="zom-small">
            <a:extLst>
              <a:ext uri="{FF2B5EF4-FFF2-40B4-BE49-F238E27FC236}">
                <a16:creationId xmlns:a16="http://schemas.microsoft.com/office/drawing/2014/main" id="{BBC2CC96-F1C7-3A10-8F8E-49192E06592B}"/>
              </a:ext>
            </a:extLst>
          </p:cNvPr>
          <p:cNvPicPr>
            <a:picLocks noChangeAspect="1"/>
          </p:cNvPicPr>
          <p:nvPr/>
        </p:nvPicPr>
        <p:blipFill>
          <a:blip r:embed="rId2"/>
          <a:stretch>
            <a:fillRect/>
          </a:stretch>
        </p:blipFill>
        <p:spPr>
          <a:xfrm>
            <a:off x="11210290" y="6626225"/>
            <a:ext cx="981710" cy="231775"/>
          </a:xfrm>
          <a:prstGeom prst="rect">
            <a:avLst/>
          </a:prstGeom>
        </p:spPr>
      </p:pic>
      <p:pic>
        <p:nvPicPr>
          <p:cNvPr id="7" name="Picture 6">
            <a:extLst>
              <a:ext uri="{FF2B5EF4-FFF2-40B4-BE49-F238E27FC236}">
                <a16:creationId xmlns:a16="http://schemas.microsoft.com/office/drawing/2014/main" id="{996DA195-70EC-E6A2-7774-6B5D580C6FFE}"/>
              </a:ext>
            </a:extLst>
          </p:cNvPr>
          <p:cNvPicPr>
            <a:picLocks noChangeAspect="1"/>
          </p:cNvPicPr>
          <p:nvPr/>
        </p:nvPicPr>
        <p:blipFill rotWithShape="1">
          <a:blip r:embed="rId3">
            <a:extLst>
              <a:ext uri="{28A0092B-C50C-407E-A947-70E740481C1C}">
                <a14:useLocalDpi xmlns:a14="http://schemas.microsoft.com/office/drawing/2010/main" val="0"/>
              </a:ext>
            </a:extLst>
          </a:blip>
          <a:srcRect l="25301" r="21680"/>
          <a:stretch/>
        </p:blipFill>
        <p:spPr>
          <a:xfrm>
            <a:off x="1581149" y="1551587"/>
            <a:ext cx="3981450" cy="3754825"/>
          </a:xfrm>
          <a:prstGeom prst="rect">
            <a:avLst/>
          </a:prstGeom>
        </p:spPr>
      </p:pic>
    </p:spTree>
    <p:extLst>
      <p:ext uri="{BB962C8B-B14F-4D97-AF65-F5344CB8AC3E}">
        <p14:creationId xmlns:p14="http://schemas.microsoft.com/office/powerpoint/2010/main" val="307534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E7FE-CDCE-B862-DCCA-E3AE470903D0}"/>
              </a:ext>
            </a:extLst>
          </p:cNvPr>
          <p:cNvSpPr>
            <a:spLocks noGrp="1"/>
          </p:cNvSpPr>
          <p:nvPr>
            <p:ph type="title"/>
          </p:nvPr>
        </p:nvSpPr>
        <p:spPr>
          <a:xfrm>
            <a:off x="0" y="2479718"/>
            <a:ext cx="5721282" cy="1898561"/>
          </a:xfrm>
        </p:spPr>
        <p:txBody>
          <a:bodyPr>
            <a:normAutofit/>
          </a:bodyPr>
          <a:lstStyle/>
          <a:p>
            <a:pPr algn="ctr"/>
            <a:r>
              <a:rPr lang="en-US" sz="5400" b="1" dirty="0">
                <a:solidFill>
                  <a:schemeClr val="tx1"/>
                </a:solidFill>
                <a:latin typeface="Times New Roman" panose="02020603050405020304" pitchFamily="18" charset="0"/>
                <a:cs typeface="Times New Roman" panose="02020603050405020304" pitchFamily="18" charset="0"/>
              </a:rPr>
              <a:t>Zomato Business </a:t>
            </a:r>
            <a:br>
              <a:rPr lang="en-US" sz="5400" b="1" dirty="0">
                <a:solidFill>
                  <a:schemeClr val="tx1"/>
                </a:solidFill>
                <a:latin typeface="Times New Roman" panose="02020603050405020304" pitchFamily="18" charset="0"/>
                <a:cs typeface="Times New Roman" panose="02020603050405020304" pitchFamily="18" charset="0"/>
              </a:rPr>
            </a:br>
            <a:r>
              <a:rPr lang="en-US" sz="5400" b="1" dirty="0">
                <a:solidFill>
                  <a:schemeClr val="tx1"/>
                </a:solidFill>
                <a:latin typeface="Times New Roman" panose="02020603050405020304" pitchFamily="18" charset="0"/>
                <a:cs typeface="Times New Roman" panose="02020603050405020304" pitchFamily="18" charset="0"/>
              </a:rPr>
              <a:t>Model</a:t>
            </a:r>
          </a:p>
        </p:txBody>
      </p:sp>
      <p:pic>
        <p:nvPicPr>
          <p:cNvPr id="5" name="Picture 4">
            <a:extLst>
              <a:ext uri="{FF2B5EF4-FFF2-40B4-BE49-F238E27FC236}">
                <a16:creationId xmlns:a16="http://schemas.microsoft.com/office/drawing/2014/main" id="{1567AFFB-4177-52A0-A64C-D787B67071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8460" y="629353"/>
            <a:ext cx="5721282" cy="5599293"/>
          </a:xfrm>
          <a:prstGeom prst="rect">
            <a:avLst/>
          </a:prstGeom>
        </p:spPr>
      </p:pic>
      <p:pic>
        <p:nvPicPr>
          <p:cNvPr id="6" name="Picture 5" descr="zom-small">
            <a:extLst>
              <a:ext uri="{FF2B5EF4-FFF2-40B4-BE49-F238E27FC236}">
                <a16:creationId xmlns:a16="http://schemas.microsoft.com/office/drawing/2014/main" id="{CB6C4426-5ADC-D6E7-9E92-4D047372B3CC}"/>
              </a:ext>
            </a:extLst>
          </p:cNvPr>
          <p:cNvPicPr>
            <a:picLocks noChangeAspect="1"/>
          </p:cNvPicPr>
          <p:nvPr/>
        </p:nvPicPr>
        <p:blipFill>
          <a:blip r:embed="rId3"/>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3695272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latin typeface="Times New Roman" panose="02020603050405020304" pitchFamily="18" charset="0"/>
                <a:cs typeface="Times New Roman" panose="02020603050405020304" pitchFamily="18" charset="0"/>
                <a:sym typeface="+mn-ea"/>
              </a:rPr>
              <a:t>Data Overview :</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53D2F78-1F86-F273-E72D-C8B139E61806}"/>
              </a:ext>
            </a:extLst>
          </p:cNvPr>
          <p:cNvSpPr>
            <a:spLocks noGrp="1"/>
          </p:cNvSpPr>
          <p:nvPr>
            <p:ph sz="half" idx="1"/>
          </p:nvPr>
        </p:nvSpPr>
        <p:spPr>
          <a:xfrm>
            <a:off x="1143000" y="1852125"/>
            <a:ext cx="4754880" cy="4023360"/>
          </a:xfrm>
        </p:spPr>
        <p:txBody>
          <a:bodyPr>
            <a:normAutofit fontScale="92500" lnSpcReduction="10000"/>
          </a:bodyPr>
          <a:lstStyle/>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Restaurant ID: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Unique identifier for each restaurant.</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Restaurant Name: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name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err="1">
                <a:solidFill>
                  <a:schemeClr val="tx1"/>
                </a:solidFill>
                <a:latin typeface="Times New Roman" panose="02020603050405020304" pitchFamily="18" charset="0"/>
                <a:ea typeface="Lato"/>
                <a:cs typeface="Times New Roman" panose="02020603050405020304" pitchFamily="18" charset="0"/>
                <a:sym typeface="Lato"/>
              </a:rPr>
              <a:t>CountryCode</a:t>
            </a: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Country code of the location where the restaurant is situated.</a:t>
            </a:r>
          </a:p>
          <a:p>
            <a:pPr marL="457200" marR="0" lvl="0" indent="-311150" algn="l" rtl="0">
              <a:lnSpc>
                <a:spcPct val="115000"/>
              </a:lnSpc>
              <a:spcBef>
                <a:spcPts val="0"/>
              </a:spcBef>
              <a:spcAft>
                <a:spcPts val="0"/>
              </a:spcAft>
              <a:buClr>
                <a:schemeClr val="dk1"/>
              </a:buClr>
              <a:buSzPts val="1300"/>
              <a:buFont typeface="Lato"/>
              <a:buChar char="●"/>
            </a:pPr>
            <a:r>
              <a:rPr lang="en-US" sz="1400" b="1" dirty="0" err="1">
                <a:solidFill>
                  <a:schemeClr val="tx1"/>
                </a:solidFill>
                <a:latin typeface="Times New Roman" panose="02020603050405020304" pitchFamily="18" charset="0"/>
                <a:ea typeface="Lato"/>
                <a:cs typeface="Times New Roman" panose="02020603050405020304" pitchFamily="18" charset="0"/>
                <a:sym typeface="Lato"/>
              </a:rPr>
              <a:t>Country</a:t>
            </a:r>
            <a:r>
              <a:rPr lang="en-US" sz="1400" dirty="0" err="1">
                <a:solidFill>
                  <a:schemeClr val="tx1"/>
                </a:solidFill>
                <a:latin typeface="Times New Roman" panose="02020603050405020304" pitchFamily="18" charset="0"/>
                <a:ea typeface="Lato"/>
                <a:cs typeface="Times New Roman" panose="02020603050405020304" pitchFamily="18" charset="0"/>
                <a:sym typeface="Lato"/>
              </a:rPr>
              <a:t>:Total</a:t>
            </a:r>
            <a:r>
              <a:rPr lang="en-US" sz="1400" dirty="0">
                <a:solidFill>
                  <a:schemeClr val="tx1"/>
                </a:solidFill>
                <a:latin typeface="Times New Roman" panose="02020603050405020304" pitchFamily="18" charset="0"/>
                <a:ea typeface="Lato"/>
                <a:cs typeface="Times New Roman" panose="02020603050405020304" pitchFamily="18" charset="0"/>
                <a:sym typeface="Lato"/>
              </a:rPr>
              <a:t> 16 </a:t>
            </a:r>
            <a:r>
              <a:rPr lang="en-US" sz="1400" dirty="0" err="1">
                <a:solidFill>
                  <a:schemeClr val="tx1"/>
                </a:solidFill>
                <a:latin typeface="Times New Roman" panose="02020603050405020304" pitchFamily="18" charset="0"/>
                <a:ea typeface="Lato"/>
                <a:cs typeface="Times New Roman" panose="02020603050405020304" pitchFamily="18" charset="0"/>
                <a:sym typeface="Lato"/>
              </a:rPr>
              <a:t>countrys</a:t>
            </a:r>
            <a:r>
              <a:rPr lang="en-US" sz="1400" dirty="0">
                <a:solidFill>
                  <a:schemeClr val="tx1"/>
                </a:solidFill>
                <a:latin typeface="Times New Roman" panose="02020603050405020304" pitchFamily="18" charset="0"/>
                <a:ea typeface="Lato"/>
                <a:cs typeface="Times New Roman" panose="02020603050405020304" pitchFamily="18" charset="0"/>
                <a:sym typeface="Lato"/>
              </a:rPr>
              <a:t> is fetch from given sheet.</a:t>
            </a:r>
            <a:endPar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City: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city where the restaurant is located.</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Address: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specific address of the restaurant.</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Locality: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locality or neighborhood where the restaurant is situated.</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Locality Verbose: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Detailed information about the locality.</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Longitude: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geographical longitude coordinate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Latitude: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geographical latitude coordinate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Cuisines: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type of cuisine offered by the restaurant. 9 missing value is deleted by me.</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Currency: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currency used for transactions in the restaurant.</a:t>
            </a: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D18630D-E4F2-D11C-A487-4F6FB77F9B27}"/>
              </a:ext>
            </a:extLst>
          </p:cNvPr>
          <p:cNvSpPr>
            <a:spLocks noGrp="1"/>
          </p:cNvSpPr>
          <p:nvPr>
            <p:ph sz="half" idx="2"/>
          </p:nvPr>
        </p:nvSpPr>
        <p:spPr>
          <a:xfrm>
            <a:off x="6294120" y="1852125"/>
            <a:ext cx="4754880" cy="4023360"/>
          </a:xfrm>
        </p:spPr>
        <p:txBody>
          <a:bodyPr>
            <a:noAutofit/>
          </a:bodyPr>
          <a:lstStyle/>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solidFill>
                  <a:schemeClr val="tx1"/>
                </a:solidFill>
                <a:latin typeface="Times New Roman" panose="02020603050405020304" pitchFamily="18" charset="0"/>
                <a:ea typeface="Lato"/>
                <a:cs typeface="Times New Roman" panose="02020603050405020304" pitchFamily="18" charset="0"/>
                <a:sym typeface="Lato"/>
              </a:rPr>
              <a:t>Has_Table_booking</a:t>
            </a: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Indicates whether the restaurant has a table booking option (Yes/No).</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solidFill>
                  <a:schemeClr val="tx1"/>
                </a:solidFill>
                <a:latin typeface="Times New Roman" panose="02020603050405020304" pitchFamily="18" charset="0"/>
                <a:ea typeface="Lato"/>
                <a:cs typeface="Times New Roman" panose="02020603050405020304" pitchFamily="18" charset="0"/>
                <a:sym typeface="Lato"/>
              </a:rPr>
              <a:t>Has_Online_delivery</a:t>
            </a: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Indicates whether the restaurant offers online delivery (Yes/No).</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solidFill>
                  <a:schemeClr val="tx1"/>
                </a:solidFill>
                <a:latin typeface="Times New Roman" panose="02020603050405020304" pitchFamily="18" charset="0"/>
                <a:ea typeface="Lato"/>
                <a:cs typeface="Times New Roman" panose="02020603050405020304" pitchFamily="18" charset="0"/>
                <a:sym typeface="Lato"/>
              </a:rPr>
              <a:t>Is_delivering_now</a:t>
            </a: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Indicates whether the restaurant is currently delivering (Yes/No).</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solidFill>
                  <a:schemeClr val="tx1"/>
                </a:solidFill>
                <a:latin typeface="Times New Roman" panose="02020603050405020304" pitchFamily="18" charset="0"/>
                <a:ea typeface="Lato"/>
                <a:cs typeface="Times New Roman" panose="02020603050405020304" pitchFamily="18" charset="0"/>
                <a:sym typeface="Lato"/>
              </a:rPr>
              <a:t>Switch_to_order_menu</a:t>
            </a: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Indicates whether users can switch to the order menu (Yes/No).</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solidFill>
                  <a:schemeClr val="tx1"/>
                </a:solidFill>
                <a:latin typeface="Times New Roman" panose="02020603050405020304" pitchFamily="18" charset="0"/>
                <a:ea typeface="Lato"/>
                <a:cs typeface="Times New Roman" panose="02020603050405020304" pitchFamily="18" charset="0"/>
                <a:sym typeface="Lato"/>
              </a:rPr>
              <a:t>Price_range</a:t>
            </a: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A numeric value indicating the price range category of the restaurant.</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Votes: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number of votes or ratings/(feedback) received by the restaurant.</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solidFill>
                  <a:schemeClr val="tx1"/>
                </a:solidFill>
                <a:latin typeface="Times New Roman" panose="02020603050405020304" pitchFamily="18" charset="0"/>
                <a:ea typeface="Lato"/>
                <a:cs typeface="Times New Roman" panose="02020603050405020304" pitchFamily="18" charset="0"/>
                <a:sym typeface="Lato"/>
              </a:rPr>
              <a:t>Average_Cost_for_two</a:t>
            </a: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average cost for two people dining at the </a:t>
            </a:r>
            <a:r>
              <a:rPr lang="en-US" sz="1400" b="0" i="0" u="none" strike="noStrike" cap="none" dirty="0" err="1">
                <a:solidFill>
                  <a:schemeClr val="tx1"/>
                </a:solidFill>
                <a:latin typeface="Times New Roman" panose="02020603050405020304" pitchFamily="18" charset="0"/>
                <a:ea typeface="Lato"/>
                <a:cs typeface="Times New Roman" panose="02020603050405020304" pitchFamily="18" charset="0"/>
                <a:sym typeface="Lato"/>
              </a:rPr>
              <a:t>restaurant.Convert</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 in INR all.</a:t>
            </a:r>
          </a:p>
          <a:p>
            <a:pPr marL="457200" marR="0" lvl="0" indent="-304800" algn="l" rtl="0">
              <a:lnSpc>
                <a:spcPct val="115000"/>
              </a:lnSpc>
              <a:spcBef>
                <a:spcPts val="0"/>
              </a:spcBef>
              <a:spcAft>
                <a:spcPts val="0"/>
              </a:spcAft>
              <a:buClr>
                <a:schemeClr val="dk1"/>
              </a:buClr>
              <a:buSzPts val="1200"/>
              <a:buFont typeface="Lato"/>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Rating: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overall rating of the restaurant is based on user reviews.</a:t>
            </a:r>
          </a:p>
          <a:p>
            <a:pPr marL="457200" marR="0" lvl="0" indent="-304800" algn="l" rtl="0">
              <a:lnSpc>
                <a:spcPct val="115000"/>
              </a:lnSpc>
              <a:spcBef>
                <a:spcPts val="0"/>
              </a:spcBef>
              <a:spcAft>
                <a:spcPts val="0"/>
              </a:spcAft>
              <a:buClr>
                <a:schemeClr val="dk1"/>
              </a:buClr>
              <a:buSzPts val="1200"/>
              <a:buFont typeface="Lato"/>
              <a:buChar char="●"/>
            </a:pPr>
            <a:r>
              <a:rPr lang="en-US" sz="1400" b="1" i="0" u="none" strike="noStrike" cap="none" dirty="0" err="1">
                <a:solidFill>
                  <a:schemeClr val="tx1"/>
                </a:solidFill>
                <a:latin typeface="Times New Roman" panose="02020603050405020304" pitchFamily="18" charset="0"/>
                <a:ea typeface="Lato"/>
                <a:cs typeface="Times New Roman" panose="02020603050405020304" pitchFamily="18" charset="0"/>
                <a:sym typeface="Lato"/>
              </a:rPr>
              <a:t>Datekey_opening</a:t>
            </a: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date when the restaurant was </a:t>
            </a:r>
            <a:r>
              <a:rPr lang="en-US" sz="1400" b="0" i="0" u="none" strike="noStrike" cap="none" dirty="0" err="1">
                <a:solidFill>
                  <a:schemeClr val="tx1"/>
                </a:solidFill>
                <a:latin typeface="Times New Roman" panose="02020603050405020304" pitchFamily="18" charset="0"/>
                <a:ea typeface="Lato"/>
                <a:cs typeface="Times New Roman" panose="02020603050405020304" pitchFamily="18" charset="0"/>
                <a:sym typeface="Lato"/>
              </a:rPr>
              <a:t>opened.Year</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 is displaced from date.</a:t>
            </a:r>
          </a:p>
          <a:p>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23" name="Picture 22" descr="zom-small"/>
          <p:cNvPicPr>
            <a:picLocks noChangeAspect="1"/>
          </p:cNvPicPr>
          <p:nvPr/>
        </p:nvPicPr>
        <p:blipFill>
          <a:blip r:embed="rId2"/>
          <a:stretch>
            <a:fillRect/>
          </a:stretch>
        </p:blipFill>
        <p:spPr>
          <a:xfrm>
            <a:off x="11210290" y="6626225"/>
            <a:ext cx="981710" cy="2317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B38C8-831E-BE76-B0BB-BA45E1644350}"/>
              </a:ext>
            </a:extLst>
          </p:cNvPr>
          <p:cNvSpPr>
            <a:spLocks noGrp="1"/>
          </p:cNvSpPr>
          <p:nvPr>
            <p:ph type="title"/>
          </p:nvPr>
        </p:nvSpPr>
        <p:spPr>
          <a:xfrm>
            <a:off x="3753239" y="376079"/>
            <a:ext cx="4685522" cy="883686"/>
          </a:xfrm>
        </p:spPr>
        <p:txBody>
          <a:bodyPr>
            <a:normAutofit/>
          </a:bodyPr>
          <a:lstStyle/>
          <a:p>
            <a:pPr algn="ctr"/>
            <a:r>
              <a:rPr lang="en-US" sz="3600" b="1" u="sng" dirty="0">
                <a:solidFill>
                  <a:schemeClr val="tx1"/>
                </a:solidFill>
                <a:latin typeface="Times New Roman" panose="02020603050405020304" pitchFamily="18" charset="0"/>
                <a:cs typeface="Times New Roman" panose="02020603050405020304" pitchFamily="18" charset="0"/>
              </a:rPr>
              <a:t>Raw data</a:t>
            </a:r>
            <a:endParaRPr lang="en-IN" sz="3600" b="1" u="sng" dirty="0">
              <a:solidFill>
                <a:schemeClr val="tx1"/>
              </a:solidFill>
              <a:latin typeface="Times New Roman" panose="02020603050405020304" pitchFamily="18" charset="0"/>
              <a:cs typeface="Times New Roman" panose="02020603050405020304" pitchFamily="18" charset="0"/>
            </a:endParaRPr>
          </a:p>
        </p:txBody>
      </p:sp>
      <p:pic>
        <p:nvPicPr>
          <p:cNvPr id="6" name="Picture 5" descr="zom-small">
            <a:extLst>
              <a:ext uri="{FF2B5EF4-FFF2-40B4-BE49-F238E27FC236}">
                <a16:creationId xmlns:a16="http://schemas.microsoft.com/office/drawing/2014/main" id="{6C4C1008-997A-4D1D-BE57-9D661DB94D25}"/>
              </a:ext>
            </a:extLst>
          </p:cNvPr>
          <p:cNvPicPr>
            <a:picLocks noChangeAspect="1"/>
          </p:cNvPicPr>
          <p:nvPr/>
        </p:nvPicPr>
        <p:blipFill>
          <a:blip r:embed="rId2"/>
          <a:stretch>
            <a:fillRect/>
          </a:stretch>
        </p:blipFill>
        <p:spPr>
          <a:xfrm>
            <a:off x="11210290" y="6626225"/>
            <a:ext cx="981710" cy="231775"/>
          </a:xfrm>
          <a:prstGeom prst="rect">
            <a:avLst/>
          </a:prstGeom>
        </p:spPr>
      </p:pic>
      <p:pic>
        <p:nvPicPr>
          <p:cNvPr id="3" name="Picture 2">
            <a:extLst>
              <a:ext uri="{FF2B5EF4-FFF2-40B4-BE49-F238E27FC236}">
                <a16:creationId xmlns:a16="http://schemas.microsoft.com/office/drawing/2014/main" id="{F0D80591-B572-1A8B-D3AB-2D586B97A509}"/>
              </a:ext>
            </a:extLst>
          </p:cNvPr>
          <p:cNvPicPr>
            <a:picLocks noChangeAspect="1"/>
          </p:cNvPicPr>
          <p:nvPr/>
        </p:nvPicPr>
        <p:blipFill>
          <a:blip r:embed="rId3"/>
          <a:stretch>
            <a:fillRect/>
          </a:stretch>
        </p:blipFill>
        <p:spPr>
          <a:xfrm>
            <a:off x="0" y="1259765"/>
            <a:ext cx="12192000" cy="5122241"/>
          </a:xfrm>
          <a:prstGeom prst="rect">
            <a:avLst/>
          </a:prstGeom>
        </p:spPr>
      </p:pic>
    </p:spTree>
    <p:extLst>
      <p:ext uri="{BB962C8B-B14F-4D97-AF65-F5344CB8AC3E}">
        <p14:creationId xmlns:p14="http://schemas.microsoft.com/office/powerpoint/2010/main" val="353978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6E0DA2-EA68-DC20-1EC9-FD933AFB92B5}"/>
              </a:ext>
            </a:extLst>
          </p:cNvPr>
          <p:cNvSpPr>
            <a:spLocks noGrp="1"/>
          </p:cNvSpPr>
          <p:nvPr>
            <p:ph type="title"/>
          </p:nvPr>
        </p:nvSpPr>
        <p:spPr>
          <a:xfrm>
            <a:off x="950168" y="369171"/>
            <a:ext cx="5366656" cy="1325563"/>
          </a:xfrm>
        </p:spPr>
        <p:txBody>
          <a:bodyPr/>
          <a:lstStyle/>
          <a:p>
            <a:r>
              <a:rPr lang="en-US" b="1" u="sng" dirty="0">
                <a:solidFill>
                  <a:schemeClr val="tx1"/>
                </a:solidFill>
                <a:latin typeface="Times New Roman" panose="02020603050405020304" pitchFamily="18" charset="0"/>
                <a:cs typeface="Times New Roman" panose="02020603050405020304" pitchFamily="18" charset="0"/>
              </a:rPr>
              <a:t>Data Preprocessing :</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79FA199-D8CE-7E94-8C07-E5BF47C8C887}"/>
              </a:ext>
            </a:extLst>
          </p:cNvPr>
          <p:cNvSpPr>
            <a:spLocks noGrp="1"/>
          </p:cNvSpPr>
          <p:nvPr>
            <p:ph idx="1"/>
          </p:nvPr>
        </p:nvSpPr>
        <p:spPr>
          <a:xfrm>
            <a:off x="759885" y="1647272"/>
            <a:ext cx="7192347" cy="4283122"/>
          </a:xfrm>
        </p:spPr>
        <p:txBody>
          <a:bodyPr>
            <a:normAutofit/>
          </a:bodyPr>
          <a:lstStyle/>
          <a:p>
            <a:r>
              <a:rPr lang="en-US" sz="1600" b="1" dirty="0">
                <a:solidFill>
                  <a:schemeClr val="tx1"/>
                </a:solidFill>
                <a:latin typeface="Times New Roman" panose="02020603050405020304" pitchFamily="18" charset="0"/>
                <a:cs typeface="Times New Roman" panose="02020603050405020304" pitchFamily="18" charset="0"/>
              </a:rPr>
              <a:t>Data Cleaning:</a:t>
            </a:r>
            <a:r>
              <a:rPr lang="en-US" sz="1600" dirty="0">
                <a:solidFill>
                  <a:schemeClr val="tx1"/>
                </a:solidFill>
                <a:latin typeface="Times New Roman" panose="02020603050405020304" pitchFamily="18" charset="0"/>
                <a:cs typeface="Times New Roman" panose="02020603050405020304" pitchFamily="18" charset="0"/>
              </a:rPr>
              <a:t> Utilized functions such as FIND and REPLACE to rectify inconsistencies and errors, and employed the Remove Duplicates feature to ensure the accuracy and uniqueness of data entries.</a:t>
            </a:r>
          </a:p>
          <a:p>
            <a:r>
              <a:rPr lang="en-US" sz="1600" b="1" dirty="0">
                <a:solidFill>
                  <a:schemeClr val="tx1"/>
                </a:solidFill>
                <a:latin typeface="Times New Roman" panose="02020603050405020304" pitchFamily="18" charset="0"/>
                <a:cs typeface="Times New Roman" panose="02020603050405020304" pitchFamily="18" charset="0"/>
              </a:rPr>
              <a:t>Acquiring Data:</a:t>
            </a:r>
            <a:r>
              <a:rPr lang="en-US" sz="1600" dirty="0">
                <a:solidFill>
                  <a:schemeClr val="tx1"/>
                </a:solidFill>
                <a:latin typeface="Times New Roman" panose="02020603050405020304" pitchFamily="18" charset="0"/>
                <a:cs typeface="Times New Roman" panose="02020603050405020304" pitchFamily="18" charset="0"/>
              </a:rPr>
              <a:t> Augmented the existing dataset by integrating additional variables through VLOOKUP, which allowed for the cross-referencing of external data sources to enhance the depth and completeness of the information.</a:t>
            </a:r>
          </a:p>
          <a:p>
            <a:r>
              <a:rPr lang="en-US" sz="1600" b="1" dirty="0">
                <a:solidFill>
                  <a:schemeClr val="tx1"/>
                </a:solidFill>
                <a:latin typeface="Times New Roman" panose="02020603050405020304" pitchFamily="18" charset="0"/>
                <a:cs typeface="Times New Roman" panose="02020603050405020304" pitchFamily="18" charset="0"/>
              </a:rPr>
              <a:t>Descriptive Analysis:</a:t>
            </a:r>
            <a:r>
              <a:rPr lang="en-US" sz="1600" dirty="0">
                <a:solidFill>
                  <a:schemeClr val="tx1"/>
                </a:solidFill>
                <a:latin typeface="Times New Roman" panose="02020603050405020304" pitchFamily="18" charset="0"/>
                <a:cs typeface="Times New Roman" panose="02020603050405020304" pitchFamily="18" charset="0"/>
              </a:rPr>
              <a:t> Leveraged Pivot Tables to analyze key metrics and uncover sales patterns across various regions and product categories, providing insights into performance trends and areas for improvement.</a:t>
            </a:r>
          </a:p>
          <a:p>
            <a:r>
              <a:rPr lang="en-US" sz="1600" b="1" dirty="0">
                <a:solidFill>
                  <a:schemeClr val="tx1"/>
                </a:solidFill>
                <a:latin typeface="Times New Roman" panose="02020603050405020304" pitchFamily="18" charset="0"/>
                <a:cs typeface="Times New Roman" panose="02020603050405020304" pitchFamily="18" charset="0"/>
              </a:rPr>
              <a:t>Filtering Data:</a:t>
            </a:r>
            <a:r>
              <a:rPr lang="en-US" sz="1600" dirty="0">
                <a:solidFill>
                  <a:schemeClr val="tx1"/>
                </a:solidFill>
                <a:latin typeface="Times New Roman" panose="02020603050405020304" pitchFamily="18" charset="0"/>
                <a:cs typeface="Times New Roman" panose="02020603050405020304" pitchFamily="18" charset="0"/>
              </a:rPr>
              <a:t> Implemented SORT and FILTER functions to categorize customers based on their purchasing behavior and demographic profiles, enabling more targeted analysis and segmentation.</a:t>
            </a:r>
          </a:p>
          <a:p>
            <a:r>
              <a:rPr lang="en-US" sz="1600" b="1" dirty="0">
                <a:solidFill>
                  <a:schemeClr val="tx1"/>
                </a:solidFill>
                <a:latin typeface="Times New Roman" panose="02020603050405020304" pitchFamily="18" charset="0"/>
                <a:cs typeface="Times New Roman" panose="02020603050405020304" pitchFamily="18" charset="0"/>
              </a:rPr>
              <a:t>Visualization:</a:t>
            </a:r>
            <a:r>
              <a:rPr lang="en-US" sz="1600" dirty="0">
                <a:solidFill>
                  <a:schemeClr val="tx1"/>
                </a:solidFill>
                <a:latin typeface="Times New Roman" panose="02020603050405020304" pitchFamily="18" charset="0"/>
                <a:cs typeface="Times New Roman" panose="02020603050405020304" pitchFamily="18" charset="0"/>
              </a:rPr>
              <a:t> Developed dynamic charts and interactive dashboards for data representation, facilitating an engaging and comprehensive exploration of data trends and insights.</a:t>
            </a:r>
          </a:p>
        </p:txBody>
      </p:sp>
      <p:graphicFrame>
        <p:nvGraphicFramePr>
          <p:cNvPr id="2" name="Diagram 1">
            <a:extLst>
              <a:ext uri="{FF2B5EF4-FFF2-40B4-BE49-F238E27FC236}">
                <a16:creationId xmlns:a16="http://schemas.microsoft.com/office/drawing/2014/main" id="{1355DD1D-6ED1-856C-088D-98A602B68ED6}"/>
              </a:ext>
            </a:extLst>
          </p:cNvPr>
          <p:cNvGraphicFramePr/>
          <p:nvPr>
            <p:extLst>
              <p:ext uri="{D42A27DB-BD31-4B8C-83A1-F6EECF244321}">
                <p14:modId xmlns:p14="http://schemas.microsoft.com/office/powerpoint/2010/main" val="236584283"/>
              </p:ext>
            </p:extLst>
          </p:nvPr>
        </p:nvGraphicFramePr>
        <p:xfrm>
          <a:off x="7770327" y="-260042"/>
          <a:ext cx="4667379" cy="7341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zom-small">
            <a:extLst>
              <a:ext uri="{FF2B5EF4-FFF2-40B4-BE49-F238E27FC236}">
                <a16:creationId xmlns:a16="http://schemas.microsoft.com/office/drawing/2014/main" id="{91E7027F-9A69-83A7-E91E-6D01B26E41F8}"/>
              </a:ext>
            </a:extLst>
          </p:cNvPr>
          <p:cNvPicPr>
            <a:picLocks noChangeAspect="1"/>
          </p:cNvPicPr>
          <p:nvPr/>
        </p:nvPicPr>
        <p:blipFill>
          <a:blip r:embed="rId7"/>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326336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135016" cy="1230410"/>
          </a:xfrm>
        </p:spPr>
        <p:txBody>
          <a:bodyPr/>
          <a:lstStyle/>
          <a:p>
            <a:r>
              <a:rPr lang="en-US" b="1" u="sng" dirty="0">
                <a:solidFill>
                  <a:schemeClr val="tx1"/>
                </a:solidFill>
                <a:latin typeface="Times New Roman" panose="02020603050405020304" pitchFamily="18" charset="0"/>
                <a:cs typeface="Times New Roman" panose="02020603050405020304" pitchFamily="18" charset="0"/>
              </a:rPr>
              <a:t>Methodology :</a:t>
            </a:r>
          </a:p>
        </p:txBody>
      </p:sp>
      <p:sp>
        <p:nvSpPr>
          <p:cNvPr id="3" name="Content Placeholder 2"/>
          <p:cNvSpPr>
            <a:spLocks noGrp="1"/>
          </p:cNvSpPr>
          <p:nvPr>
            <p:ph idx="1"/>
          </p:nvPr>
        </p:nvSpPr>
        <p:spPr>
          <a:xfrm>
            <a:off x="838200" y="1595536"/>
            <a:ext cx="4726972" cy="4667249"/>
          </a:xfrm>
        </p:spPr>
        <p:txBody>
          <a:bodyPr>
            <a:normAutofit fontScale="92500" lnSpcReduction="20000"/>
          </a:bodyPr>
          <a:lstStyle/>
          <a:p>
            <a:r>
              <a:rPr lang="en-US" sz="2000" b="1" i="0" u="none" strike="noStrike" dirty="0">
                <a:solidFill>
                  <a:schemeClr val="tx1"/>
                </a:solidFill>
                <a:effectLst/>
                <a:latin typeface="Roboto" panose="02000000000000000000" pitchFamily="2" charset="0"/>
              </a:rPr>
              <a:t>Analytical methods and tools used:</a:t>
            </a:r>
          </a:p>
          <a:p>
            <a:endParaRPr lang="en-US" sz="2000" b="1" dirty="0">
              <a:solidFill>
                <a:schemeClr val="tx1"/>
              </a:solidFill>
              <a:latin typeface="Roboto" panose="02000000000000000000" pitchFamily="2" charset="0"/>
            </a:endParaRPr>
          </a:p>
          <a:p>
            <a:r>
              <a:rPr lang="en-US" sz="1800" dirty="0">
                <a:solidFill>
                  <a:schemeClr val="tx1"/>
                </a:solidFill>
              </a:rPr>
              <a:t>Using VLOOKUP to get country name with the help of country code given in 2</a:t>
            </a:r>
            <a:r>
              <a:rPr lang="en-US" sz="1800" baseline="30000" dirty="0">
                <a:solidFill>
                  <a:schemeClr val="tx1"/>
                </a:solidFill>
              </a:rPr>
              <a:t>nd</a:t>
            </a:r>
            <a:r>
              <a:rPr lang="en-US" sz="1800" dirty="0">
                <a:solidFill>
                  <a:schemeClr val="tx1"/>
                </a:solidFill>
              </a:rPr>
              <a:t> sheet</a:t>
            </a:r>
          </a:p>
          <a:p>
            <a:r>
              <a:rPr lang="en-US" sz="1800" dirty="0">
                <a:solidFill>
                  <a:schemeClr val="tx1"/>
                </a:solidFill>
              </a:rPr>
              <a:t>Formatting is used to get INR value of avg of two cost column.</a:t>
            </a:r>
          </a:p>
          <a:p>
            <a:r>
              <a:rPr lang="en-US" sz="1800" dirty="0">
                <a:solidFill>
                  <a:schemeClr val="tx1"/>
                </a:solidFill>
              </a:rPr>
              <a:t>Calculating the avg cost for one in INR.</a:t>
            </a:r>
          </a:p>
          <a:p>
            <a:r>
              <a:rPr lang="en-US" sz="1800" dirty="0">
                <a:solidFill>
                  <a:schemeClr val="tx1"/>
                </a:solidFill>
              </a:rPr>
              <a:t>In Cuisines data set Handling missing values either by deleting or entering values.</a:t>
            </a:r>
          </a:p>
          <a:p>
            <a:r>
              <a:rPr lang="en-US" sz="1800" dirty="0">
                <a:solidFill>
                  <a:schemeClr val="tx1"/>
                </a:solidFill>
              </a:rPr>
              <a:t>Applying FIND and REPLACE function to get year specific.</a:t>
            </a:r>
          </a:p>
          <a:p>
            <a:r>
              <a:rPr lang="en-US" sz="1800" dirty="0">
                <a:solidFill>
                  <a:schemeClr val="tx1"/>
                </a:solidFill>
              </a:rPr>
              <a:t>Many visualization technique is applying to get proper charts and slicers.</a:t>
            </a:r>
          </a:p>
          <a:p>
            <a:r>
              <a:rPr lang="en-US" sz="1800" dirty="0">
                <a:solidFill>
                  <a:schemeClr val="tx1"/>
                </a:solidFill>
              </a:rPr>
              <a:t>Utilizing Pivot Table to get the summarized data.</a:t>
            </a:r>
          </a:p>
        </p:txBody>
      </p:sp>
      <p:pic>
        <p:nvPicPr>
          <p:cNvPr id="6" name="Picture 5">
            <a:extLst>
              <a:ext uri="{FF2B5EF4-FFF2-40B4-BE49-F238E27FC236}">
                <a16:creationId xmlns:a16="http://schemas.microsoft.com/office/drawing/2014/main" id="{C831E13F-38E5-96D9-4EE2-FFA16BECC973}"/>
              </a:ext>
            </a:extLst>
          </p:cNvPr>
          <p:cNvPicPr>
            <a:picLocks noChangeAspect="1"/>
          </p:cNvPicPr>
          <p:nvPr/>
        </p:nvPicPr>
        <p:blipFill rotWithShape="1">
          <a:blip r:embed="rId2">
            <a:alphaModFix amt="61000"/>
            <a:extLst>
              <a:ext uri="{28A0092B-C50C-407E-A947-70E740481C1C}">
                <a14:useLocalDpi xmlns:a14="http://schemas.microsoft.com/office/drawing/2010/main" val="0"/>
              </a:ext>
            </a:extLst>
          </a:blip>
          <a:srcRect l="1127" t="1718" r="1714" b="1264"/>
          <a:stretch/>
        </p:blipFill>
        <p:spPr>
          <a:xfrm>
            <a:off x="5346097" y="1753490"/>
            <a:ext cx="6626828" cy="4351339"/>
          </a:xfrm>
          <a:prstGeom prst="rect">
            <a:avLst/>
          </a:prstGeom>
          <a:ln>
            <a:noFill/>
          </a:ln>
        </p:spPr>
      </p:pic>
      <p:pic>
        <p:nvPicPr>
          <p:cNvPr id="4" name="Picture 3" descr="zom-small">
            <a:extLst>
              <a:ext uri="{FF2B5EF4-FFF2-40B4-BE49-F238E27FC236}">
                <a16:creationId xmlns:a16="http://schemas.microsoft.com/office/drawing/2014/main" id="{60F40FDF-9D93-2573-3F5B-FC3A9FBEC4E4}"/>
              </a:ext>
            </a:extLst>
          </p:cNvPr>
          <p:cNvPicPr>
            <a:picLocks noChangeAspect="1"/>
          </p:cNvPicPr>
          <p:nvPr/>
        </p:nvPicPr>
        <p:blipFill>
          <a:blip r:embed="rId3"/>
          <a:stretch>
            <a:fillRect/>
          </a:stretch>
        </p:blipFill>
        <p:spPr>
          <a:xfrm>
            <a:off x="11210290" y="6626225"/>
            <a:ext cx="981710" cy="231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E01C-C5B6-7BA8-DDBB-B262F8CAD8C3}"/>
              </a:ext>
            </a:extLst>
          </p:cNvPr>
          <p:cNvSpPr>
            <a:spLocks noGrp="1"/>
          </p:cNvSpPr>
          <p:nvPr>
            <p:ph type="title"/>
          </p:nvPr>
        </p:nvSpPr>
        <p:spPr/>
        <p:txBody>
          <a:bodyPr>
            <a:normAutofit/>
          </a:bodyPr>
          <a:lstStyle/>
          <a:p>
            <a:pPr algn="ctr"/>
            <a:r>
              <a:rPr lang="en-US" sz="5400" b="1" u="sng" dirty="0">
                <a:solidFill>
                  <a:schemeClr val="tx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4A1B0B0-6B21-7D2D-2849-132E2AFE254A}"/>
              </a:ext>
            </a:extLst>
          </p:cNvPr>
          <p:cNvSpPr>
            <a:spLocks noGrp="1"/>
          </p:cNvSpPr>
          <p:nvPr>
            <p:ph idx="1"/>
          </p:nvPr>
        </p:nvSpPr>
        <p:spPr>
          <a:xfrm>
            <a:off x="1143000" y="1814804"/>
            <a:ext cx="9872871" cy="4038600"/>
          </a:xfrm>
        </p:spPr>
        <p:txBody>
          <a:bodyPr anchor="ctr">
            <a:normAutofit/>
          </a:bodyPr>
          <a:lstStyle/>
          <a:p>
            <a:pPr marL="0" indent="0" algn="ctr">
              <a:buNone/>
            </a:pPr>
            <a:r>
              <a:rPr lang="en-US" sz="4400" b="1" dirty="0">
                <a:latin typeface="Times New Roman" panose="02020603050405020304" pitchFamily="18" charset="0"/>
                <a:cs typeface="Times New Roman" panose="02020603050405020304" pitchFamily="18" charset="0"/>
              </a:rPr>
              <a:t>Suggesting some Countries and Cities for opening new restaurants and Expansion Strategies for ZOMATO by analyzing their datasets.</a:t>
            </a:r>
          </a:p>
        </p:txBody>
      </p:sp>
      <p:pic>
        <p:nvPicPr>
          <p:cNvPr id="4" name="Picture 3" descr="zom-small">
            <a:extLst>
              <a:ext uri="{FF2B5EF4-FFF2-40B4-BE49-F238E27FC236}">
                <a16:creationId xmlns:a16="http://schemas.microsoft.com/office/drawing/2014/main" id="{BFFEC780-5D9A-9829-55E5-D5B4A9B4D088}"/>
              </a:ext>
            </a:extLst>
          </p:cNvPr>
          <p:cNvPicPr>
            <a:picLocks noChangeAspect="1"/>
          </p:cNvPicPr>
          <p:nvPr/>
        </p:nvPicPr>
        <p:blipFill>
          <a:blip r:embed="rId2"/>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42997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Global Overview:</a:t>
            </a:r>
          </a:p>
        </p:txBody>
      </p:sp>
      <p:sp>
        <p:nvSpPr>
          <p:cNvPr id="3" name="Content Placeholder 2"/>
          <p:cNvSpPr>
            <a:spLocks noGrp="1"/>
          </p:cNvSpPr>
          <p:nvPr>
            <p:ph idx="1"/>
          </p:nvPr>
        </p:nvSpPr>
        <p:spPr/>
        <p:txBody>
          <a:bodyPr/>
          <a:lstStyle/>
          <a:p>
            <a:pPr marL="0" indent="0">
              <a:lnSpc>
                <a:spcPct val="115000"/>
              </a:lnSpc>
              <a:spcAft>
                <a:spcPts val="1000"/>
              </a:spcAft>
              <a:buNone/>
            </a:pPr>
            <a:endParaRPr lang="en-IN" sz="1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228600">
              <a:lnSpc>
                <a:spcPct val="115000"/>
              </a:lnSpc>
              <a:spcAft>
                <a:spcPts val="1000"/>
              </a:spcAft>
            </a:pPr>
            <a:r>
              <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The graph shows Year wise Opened Restaurant  in the Zomato analytics data.</a:t>
            </a:r>
            <a:endParaRPr lang="en-US"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228600">
              <a:lnSpc>
                <a:spcPct val="115000"/>
              </a:lnSpc>
              <a:spcAft>
                <a:spcPts val="1000"/>
              </a:spcAft>
            </a:pPr>
            <a:endPar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pic>
        <p:nvPicPr>
          <p:cNvPr id="23" name="Picture 22" descr="zom-small"/>
          <p:cNvPicPr>
            <a:picLocks noChangeAspect="1"/>
          </p:cNvPicPr>
          <p:nvPr/>
        </p:nvPicPr>
        <p:blipFill>
          <a:blip r:embed="rId2"/>
          <a:stretch>
            <a:fillRect/>
          </a:stretch>
        </p:blipFill>
        <p:spPr>
          <a:xfrm>
            <a:off x="11210290" y="6626225"/>
            <a:ext cx="981710" cy="231775"/>
          </a:xfrm>
          <a:prstGeom prst="rect">
            <a:avLst/>
          </a:prstGeom>
        </p:spPr>
      </p:pic>
      <p:pic>
        <p:nvPicPr>
          <p:cNvPr id="6" name="Picture 5">
            <a:extLst>
              <a:ext uri="{FF2B5EF4-FFF2-40B4-BE49-F238E27FC236}">
                <a16:creationId xmlns:a16="http://schemas.microsoft.com/office/drawing/2014/main" id="{CF757CFD-6B4B-5F76-7181-F48BC7D3646D}"/>
              </a:ext>
            </a:extLst>
          </p:cNvPr>
          <p:cNvPicPr>
            <a:picLocks noChangeAspect="1"/>
          </p:cNvPicPr>
          <p:nvPr/>
        </p:nvPicPr>
        <p:blipFill>
          <a:blip r:embed="rId3"/>
          <a:stretch>
            <a:fillRect/>
          </a:stretch>
        </p:blipFill>
        <p:spPr>
          <a:xfrm>
            <a:off x="1143000" y="3211123"/>
            <a:ext cx="9327632" cy="3119438"/>
          </a:xfrm>
          <a:prstGeom prst="rect">
            <a:avLst/>
          </a:prstGeom>
        </p:spPr>
      </p:pic>
      <p:sp>
        <p:nvSpPr>
          <p:cNvPr id="7" name="TextBox 6">
            <a:extLst>
              <a:ext uri="{FF2B5EF4-FFF2-40B4-BE49-F238E27FC236}">
                <a16:creationId xmlns:a16="http://schemas.microsoft.com/office/drawing/2014/main" id="{6F2D919B-43C0-E3B2-2CD8-EACAC1A29F68}"/>
              </a:ext>
            </a:extLst>
          </p:cNvPr>
          <p:cNvSpPr txBox="1"/>
          <p:nvPr/>
        </p:nvSpPr>
        <p:spPr>
          <a:xfrm>
            <a:off x="4371975" y="3352800"/>
            <a:ext cx="2876621" cy="369332"/>
          </a:xfrm>
          <a:prstGeom prst="rect">
            <a:avLst/>
          </a:prstGeom>
          <a:noFill/>
        </p:spPr>
        <p:txBody>
          <a:bodyPr wrap="none" rtlCol="0">
            <a:spAutoFit/>
          </a:bodyPr>
          <a:lstStyle/>
          <a:p>
            <a:r>
              <a:rPr lang="en-US" dirty="0"/>
              <a:t>Count of Restaurant Per Year</a:t>
            </a: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1587</TotalTime>
  <Words>1680</Words>
  <Application>Microsoft Office PowerPoint</Application>
  <PresentationFormat>Widescreen</PresentationFormat>
  <Paragraphs>179</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Corbel</vt:lpstr>
      <vt:lpstr>Courier New</vt:lpstr>
      <vt:lpstr>Google Sans</vt:lpstr>
      <vt:lpstr>Lato</vt:lpstr>
      <vt:lpstr>Roboto</vt:lpstr>
      <vt:lpstr>Times New Roman</vt:lpstr>
      <vt:lpstr>Basis</vt:lpstr>
      <vt:lpstr>PowerPoint Presentation</vt:lpstr>
      <vt:lpstr>Introduction &amp; Objectives :</vt:lpstr>
      <vt:lpstr>Zomato Business  Model</vt:lpstr>
      <vt:lpstr>Data Overview :</vt:lpstr>
      <vt:lpstr>Raw data</vt:lpstr>
      <vt:lpstr>Data Preprocessing :</vt:lpstr>
      <vt:lpstr>Methodology :</vt:lpstr>
      <vt:lpstr>Problem Statement</vt:lpstr>
      <vt:lpstr>Global Overview:</vt:lpstr>
      <vt:lpstr>Market Trends</vt:lpstr>
      <vt:lpstr>Food Expenditure</vt:lpstr>
      <vt:lpstr>Cuisines:</vt:lpstr>
      <vt:lpstr>Online Table Booking &amp; Online Delivery</vt:lpstr>
      <vt:lpstr>Number of restaurant present in each country</vt:lpstr>
      <vt:lpstr>Average Voting of all country suggest that a good cuisines affect the country .</vt:lpstr>
      <vt:lpstr>Expansion Opportunities:</vt:lpstr>
      <vt:lpstr>Current Scenario :</vt:lpstr>
      <vt:lpstr>PowerPoint Presentation</vt:lpstr>
      <vt:lpstr>Recommendations for Opening New Restaurants</vt:lpstr>
      <vt:lpstr>More Recommendations  </vt:lpstr>
      <vt:lpstr>Dashboard and Visualizations :</vt:lpstr>
      <vt:lpstr>Insights</vt:lpstr>
      <vt:lpstr>Conclusion : </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Spreadsheet: Zomato Restaurants Expansion</dc:title>
  <dc:creator>Neel Kamal Rana</dc:creator>
  <cp:lastModifiedBy>Abhishek Rana</cp:lastModifiedBy>
  <cp:revision>43</cp:revision>
  <dcterms:created xsi:type="dcterms:W3CDTF">2024-03-08T06:35:03Z</dcterms:created>
  <dcterms:modified xsi:type="dcterms:W3CDTF">2024-09-04T00:37:08Z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B6BDFF10C6384BA19534CA36162CC0A4_11</vt:lpwstr>
  </property>
  <property fmtid="{D5CDD505-2E9C-101B-9397-08002B2CF9AE}" pid="3" name="KSOProductBuildVer">
    <vt:lpwstr>1033-12.2.0.13489</vt:lpwstr>
  </property>
</Properties>
</file>