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3.bin"/>
  <Override ContentType="application/vnd.openxmlformats-officedocument.oleObject" PartName="/ppt/embeddings/oleObject9.bin"/>
  <Override ContentType="application/vnd.openxmlformats-officedocument.oleObject" PartName="/ppt/embeddings/oleObject6.bin"/>
  <Override ContentType="application/vnd.openxmlformats-officedocument.oleObject" PartName="/ppt/embeddings/oleObject15.bin"/>
  <Override ContentType="application/vnd.openxmlformats-officedocument.oleObject" PartName="/ppt/embeddings/oleObject4.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officedocument.oleObject" PartName="/ppt/embeddings/oleObject14.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5.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0.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icbBIkCidc9VmxepPDqWatOtW1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7.xml"/><Relationship Id="rId22" Type="http://schemas.openxmlformats.org/officeDocument/2006/relationships/font" Target="fonts/QuattrocentoSans-italic.fntdata"/><Relationship Id="rId10" Type="http://schemas.openxmlformats.org/officeDocument/2006/relationships/slide" Target="slides/slide6.xml"/><Relationship Id="rId21" Type="http://schemas.openxmlformats.org/officeDocument/2006/relationships/font" Target="fonts/QuattrocentoSans-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Quattrocento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6.png"/><Relationship Id="rId3" Type="http://schemas.openxmlformats.org/officeDocument/2006/relationships/image" Target="../media/image12.png"/><Relationship Id="rId4"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9.png"/><Relationship Id="rId3"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fc952cde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fc952cde6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fc952cde6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fc952cde66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0"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25.png"/><Relationship Id="rId9" Type="http://schemas.openxmlformats.org/officeDocument/2006/relationships/image" Target="../media/image21.png"/><Relationship Id="rId5" Type="http://schemas.openxmlformats.org/officeDocument/2006/relationships/image" Target="../media/image27.png"/><Relationship Id="rId6" Type="http://schemas.openxmlformats.org/officeDocument/2006/relationships/image" Target="../media/image17.png"/><Relationship Id="rId7" Type="http://schemas.openxmlformats.org/officeDocument/2006/relationships/image" Target="../media/image16.png"/><Relationship Id="rId8"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vmlDrawing" Target="../drawings/vmlDrawing9.vml"/><Relationship Id="rId4" Type="http://schemas.openxmlformats.org/officeDocument/2006/relationships/image" Target="../media/image4.png"/><Relationship Id="rId9"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oleObject" Target="../embeddings/oleObject14.bin"/><Relationship Id="rId7" Type="http://schemas.openxmlformats.org/officeDocument/2006/relationships/oleObject" Target="../embeddings/oleObject14.bin"/><Relationship Id="rId8" Type="http://schemas.openxmlformats.org/officeDocument/2006/relationships/image" Target="../media/image29.png"/></Relationships>
</file>

<file path=ppt/slides/_rels/slide12.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28.png"/><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vmlDrawing" Target="../drawings/vmlDrawing10.vml"/><Relationship Id="rId4" Type="http://schemas.openxmlformats.org/officeDocument/2006/relationships/image" Target="../media/image4.png"/><Relationship Id="rId9" Type="http://schemas.openxmlformats.org/officeDocument/2006/relationships/image" Target="../media/image29.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oleObject" Target="../embeddings/oleObject15.bin"/><Relationship Id="rId8"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29.png"/><Relationship Id="rId7" Type="http://schemas.openxmlformats.org/officeDocument/2006/relationships/image" Target="../media/image28.png"/><Relationship Id="rId8"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29.png"/><Relationship Id="rId7" Type="http://schemas.openxmlformats.org/officeDocument/2006/relationships/image" Target="../media/image28.png"/><Relationship Id="rId8"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0.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vmlDrawing" Target="../drawings/vmlDrawing1.vml"/><Relationship Id="rId4" Type="http://schemas.openxmlformats.org/officeDocument/2006/relationships/oleObject" Target="../embeddings/oleObject1.bin"/><Relationship Id="rId10" Type="http://schemas.openxmlformats.org/officeDocument/2006/relationships/image" Target="../media/image2.png"/><Relationship Id="rId9" Type="http://schemas.openxmlformats.org/officeDocument/2006/relationships/image" Target="../media/image7.png"/><Relationship Id="rId5" Type="http://schemas.openxmlformats.org/officeDocument/2006/relationships/oleObject" Target="../embeddings/oleObject1.bin"/><Relationship Id="rId6" Type="http://schemas.openxmlformats.org/officeDocument/2006/relationships/image" Target="../media/image31.png"/><Relationship Id="rId7" Type="http://schemas.openxmlformats.org/officeDocument/2006/relationships/image" Target="../media/image3.png"/><Relationship Id="rId8" Type="http://schemas.openxmlformats.org/officeDocument/2006/relationships/image" Target="../media/image11.png"/></Relationships>
</file>

<file path=ppt/slides/_rels/slide3.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oleObject" Target="../embeddings/oleObject3.bin"/><Relationship Id="rId13" Type="http://schemas.openxmlformats.org/officeDocument/2006/relationships/oleObject" Target="../embeddings/oleObject4.bin"/><Relationship Id="rId12" Type="http://schemas.openxmlformats.org/officeDocument/2006/relationships/oleObject" Target="../embeddings/oleObject4.bin"/><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vmlDrawing" Target="../drawings/vmlDrawing2.vml"/><Relationship Id="rId4" Type="http://schemas.openxmlformats.org/officeDocument/2006/relationships/image" Target="../media/image4.png"/><Relationship Id="rId9" Type="http://schemas.openxmlformats.org/officeDocument/2006/relationships/oleObject" Target="../embeddings/oleObject3.bin"/><Relationship Id="rId15" Type="http://schemas.openxmlformats.org/officeDocument/2006/relationships/oleObject" Target="../embeddings/oleObject5.bin"/><Relationship Id="rId14" Type="http://schemas.openxmlformats.org/officeDocument/2006/relationships/image" Target="../media/image12.png"/><Relationship Id="rId17" Type="http://schemas.openxmlformats.org/officeDocument/2006/relationships/image" Target="../media/image8.png"/><Relationship Id="rId16" Type="http://schemas.openxmlformats.org/officeDocument/2006/relationships/oleObject" Target="../embeddings/oleObject5.bin"/><Relationship Id="rId5" Type="http://schemas.openxmlformats.org/officeDocument/2006/relationships/image" Target="../media/image10.png"/><Relationship Id="rId6" Type="http://schemas.openxmlformats.org/officeDocument/2006/relationships/oleObject" Target="../embeddings/oleObject2.bin"/><Relationship Id="rId18" Type="http://schemas.openxmlformats.org/officeDocument/2006/relationships/image" Target="../media/image2.png"/><Relationship Id="rId7" Type="http://schemas.openxmlformats.org/officeDocument/2006/relationships/oleObject" Target="../embeddings/oleObject2.bin"/><Relationship Id="rId8" Type="http://schemas.openxmlformats.org/officeDocument/2006/relationships/image" Target="../media/image13.png"/></Relationships>
</file>

<file path=ppt/slides/_rels/slide4.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oleObject" Target="../embeddings/oleObject7.bin"/><Relationship Id="rId13" Type="http://schemas.openxmlformats.org/officeDocument/2006/relationships/oleObject" Target="../embeddings/oleObject8.bin"/><Relationship Id="rId12" Type="http://schemas.openxmlformats.org/officeDocument/2006/relationships/oleObject" Target="../embeddings/oleObject8.bin"/><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vmlDrawing" Target="../drawings/vmlDrawing3.vml"/><Relationship Id="rId4" Type="http://schemas.openxmlformats.org/officeDocument/2006/relationships/image" Target="../media/image4.png"/><Relationship Id="rId9" Type="http://schemas.openxmlformats.org/officeDocument/2006/relationships/oleObject" Target="../embeddings/oleObject7.bin"/><Relationship Id="rId15" Type="http://schemas.openxmlformats.org/officeDocument/2006/relationships/image" Target="../media/image2.png"/><Relationship Id="rId1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oleObject" Target="../embeddings/oleObject6.bin"/><Relationship Id="rId7" Type="http://schemas.openxmlformats.org/officeDocument/2006/relationships/oleObject" Target="../embeddings/oleObject6.bin"/><Relationship Id="rId8" Type="http://schemas.openxmlformats.org/officeDocument/2006/relationships/image" Target="../media/image13.png"/></Relationships>
</file>

<file path=ppt/slides/_rels/slide5.xml.rels><?xml version="1.0" encoding="UTF-8" standalone="yes"?><Relationships xmlns="http://schemas.openxmlformats.org/package/2006/relationships"><Relationship Id="rId10"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vmlDrawing" Target="../drawings/vmlDrawing4.vml"/><Relationship Id="rId4" Type="http://schemas.openxmlformats.org/officeDocument/2006/relationships/image" Target="../media/image4.png"/><Relationship Id="rId9" Type="http://schemas.openxmlformats.org/officeDocument/2006/relationships/image" Target="../media/image18.png"/><Relationship Id="rId5" Type="http://schemas.openxmlformats.org/officeDocument/2006/relationships/image" Target="../media/image10.png"/><Relationship Id="rId6" Type="http://schemas.openxmlformats.org/officeDocument/2006/relationships/oleObject" Target="../embeddings/oleObject9.bin"/><Relationship Id="rId7" Type="http://schemas.openxmlformats.org/officeDocument/2006/relationships/oleObject" Target="../embeddings/oleObject9.bin"/><Relationship Id="rId8" Type="http://schemas.openxmlformats.org/officeDocument/2006/relationships/image" Target="../media/image13.png"/></Relationships>
</file>

<file path=ppt/slides/_rels/slide6.xml.rels><?xml version="1.0" encoding="UTF-8" standalone="yes"?><Relationships xmlns="http://schemas.openxmlformats.org/package/2006/relationships"><Relationship Id="rId10"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vmlDrawing" Target="../drawings/vmlDrawing5.vml"/><Relationship Id="rId4" Type="http://schemas.openxmlformats.org/officeDocument/2006/relationships/image" Target="../media/image4.png"/><Relationship Id="rId9"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oleObject" Target="../embeddings/oleObject10.bin"/><Relationship Id="rId7" Type="http://schemas.openxmlformats.org/officeDocument/2006/relationships/oleObject" Target="../embeddings/oleObject10.bin"/><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vmlDrawing" Target="../drawings/vmlDrawing6.vml"/><Relationship Id="rId4" Type="http://schemas.openxmlformats.org/officeDocument/2006/relationships/image" Target="../media/image4.png"/><Relationship Id="rId9"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oleObject" Target="../embeddings/oleObject11.bin"/><Relationship Id="rId7" Type="http://schemas.openxmlformats.org/officeDocument/2006/relationships/oleObject" Target="../embeddings/oleObject11.bin"/><Relationship Id="rId8" Type="http://schemas.openxmlformats.org/officeDocument/2006/relationships/image" Target="../media/image13.png"/></Relationships>
</file>

<file path=ppt/slides/_rels/slide8.xml.rels><?xml version="1.0" encoding="UTF-8" standalone="yes"?><Relationships xmlns="http://schemas.openxmlformats.org/package/2006/relationships"><Relationship Id="rId11" Type="http://schemas.openxmlformats.org/officeDocument/2006/relationships/image" Target="../media/image19.png"/><Relationship Id="rId10"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vmlDrawing" Target="../drawings/vmlDrawing7.vml"/><Relationship Id="rId4" Type="http://schemas.openxmlformats.org/officeDocument/2006/relationships/image" Target="../media/image10.png"/><Relationship Id="rId9" Type="http://schemas.openxmlformats.org/officeDocument/2006/relationships/image" Target="../media/image22.png"/><Relationship Id="rId5" Type="http://schemas.openxmlformats.org/officeDocument/2006/relationships/oleObject" Target="../embeddings/oleObject12.bin"/><Relationship Id="rId6" Type="http://schemas.openxmlformats.org/officeDocument/2006/relationships/oleObject" Target="../embeddings/oleObject12.bin"/><Relationship Id="rId7" Type="http://schemas.openxmlformats.org/officeDocument/2006/relationships/image" Target="../media/image13.png"/><Relationship Id="rId8" Type="http://schemas.openxmlformats.org/officeDocument/2006/relationships/image" Target="../media/image4.png"/></Relationships>
</file>

<file path=ppt/slides/_rels/slide9.xml.rels><?xml version="1.0" encoding="UTF-8" standalone="yes"?><Relationships xmlns="http://schemas.openxmlformats.org/package/2006/relationships"><Relationship Id="rId10"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vmlDrawing" Target="../drawings/vmlDrawing8.vml"/><Relationship Id="rId4" Type="http://schemas.openxmlformats.org/officeDocument/2006/relationships/image" Target="../media/image4.png"/><Relationship Id="rId9" Type="http://schemas.openxmlformats.org/officeDocument/2006/relationships/image" Target="../media/image20.jpg"/><Relationship Id="rId5" Type="http://schemas.openxmlformats.org/officeDocument/2006/relationships/image" Target="../media/image10.png"/><Relationship Id="rId6" Type="http://schemas.openxmlformats.org/officeDocument/2006/relationships/oleObject" Target="../embeddings/oleObject13.bin"/><Relationship Id="rId7" Type="http://schemas.openxmlformats.org/officeDocument/2006/relationships/oleObject" Target="../embeddings/oleObject13.bin"/><Relationship Id="rId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
          <p:cNvGrpSpPr/>
          <p:nvPr/>
        </p:nvGrpSpPr>
        <p:grpSpPr>
          <a:xfrm>
            <a:off x="0" y="0"/>
            <a:ext cx="12192000" cy="6858000"/>
            <a:chOff x="0" y="0"/>
            <a:chExt cx="12192000" cy="6858000"/>
          </a:xfrm>
        </p:grpSpPr>
        <p:pic>
          <p:nvPicPr>
            <p:cNvPr descr="Bread | LinkedIn" id="85" name="Google Shape;85;p1"/>
            <p:cNvPicPr preferRelativeResize="0"/>
            <p:nvPr/>
          </p:nvPicPr>
          <p:blipFill rotWithShape="1">
            <a:blip r:embed="rId3">
              <a:alphaModFix/>
            </a:blip>
            <a:srcRect b="0" l="0" r="0" t="0"/>
            <a:stretch/>
          </p:blipFill>
          <p:spPr>
            <a:xfrm>
              <a:off x="0" y="2794000"/>
              <a:ext cx="12192000" cy="4064000"/>
            </a:xfrm>
            <a:prstGeom prst="rect">
              <a:avLst/>
            </a:prstGeom>
            <a:noFill/>
            <a:ln>
              <a:noFill/>
            </a:ln>
          </p:spPr>
        </p:pic>
        <p:sp>
          <p:nvSpPr>
            <p:cNvPr id="86" name="Google Shape;86;p1"/>
            <p:cNvSpPr/>
            <p:nvPr/>
          </p:nvSpPr>
          <p:spPr>
            <a:xfrm>
              <a:off x="0" y="0"/>
              <a:ext cx="12192000" cy="2794000"/>
            </a:xfrm>
            <a:prstGeom prst="rect">
              <a:avLst/>
            </a:prstGeom>
            <a:gradFill>
              <a:gsLst>
                <a:gs pos="0">
                  <a:srgbClr val="20307E"/>
                </a:gs>
                <a:gs pos="31000">
                  <a:srgbClr val="1D3275"/>
                </a:gs>
                <a:gs pos="68000">
                  <a:srgbClr val="1A2D68"/>
                </a:gs>
                <a:gs pos="96000">
                  <a:srgbClr val="1E2A74"/>
                </a:gs>
                <a:gs pos="100000">
                  <a:srgbClr val="1E2A74"/>
                </a:gs>
              </a:gsLst>
              <a:lin ang="5400000" scaled="0"/>
            </a:gradFill>
            <a:ln cap="flat" cmpd="sng" w="12700">
              <a:solidFill>
                <a:srgbClr val="1B296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87" name="Google Shape;87;p1"/>
          <p:cNvSpPr txBox="1"/>
          <p:nvPr>
            <p:ph idx="1" type="subTitle"/>
          </p:nvPr>
        </p:nvSpPr>
        <p:spPr>
          <a:xfrm>
            <a:off x="990600" y="2794000"/>
            <a:ext cx="5857875" cy="45640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CB826"/>
              </a:buClr>
              <a:buSzPts val="2400"/>
              <a:buNone/>
            </a:pPr>
            <a:r>
              <a:rPr lang="en-US">
                <a:solidFill>
                  <a:srgbClr val="FCB826"/>
                </a:solidFill>
                <a:latin typeface="Quattrocento Sans"/>
                <a:ea typeface="Quattrocento Sans"/>
                <a:cs typeface="Quattrocento Sans"/>
                <a:sym typeface="Quattrocento Sans"/>
              </a:rPr>
              <a:t>Data Analysis</a:t>
            </a:r>
            <a:endParaRPr/>
          </a:p>
        </p:txBody>
      </p:sp>
      <p:sp>
        <p:nvSpPr>
          <p:cNvPr id="88" name="Google Shape;88;p1"/>
          <p:cNvSpPr txBox="1"/>
          <p:nvPr>
            <p:ph type="ctrTitle"/>
          </p:nvPr>
        </p:nvSpPr>
        <p:spPr>
          <a:xfrm>
            <a:off x="523875" y="1603375"/>
            <a:ext cx="7086600" cy="110648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Quattrocento Sans"/>
              <a:buNone/>
            </a:pPr>
            <a:r>
              <a:rPr lang="en-US">
                <a:solidFill>
                  <a:schemeClr val="lt1"/>
                </a:solidFill>
                <a:latin typeface="Quattrocento Sans"/>
                <a:ea typeface="Quattrocento Sans"/>
                <a:cs typeface="Quattrocento Sans"/>
                <a:sym typeface="Quattrocento Sans"/>
              </a:rPr>
              <a:t>Case Study</a:t>
            </a:r>
            <a:endParaRPr/>
          </a:p>
        </p:txBody>
      </p:sp>
      <p:pic>
        <p:nvPicPr>
          <p:cNvPr descr="Bread Financing | Play Now, Pay Later | Velocity Micro" id="89" name="Google Shape;89;p1"/>
          <p:cNvPicPr preferRelativeResize="0"/>
          <p:nvPr/>
        </p:nvPicPr>
        <p:blipFill rotWithShape="1">
          <a:blip r:embed="rId4">
            <a:alphaModFix/>
          </a:blip>
          <a:srcRect b="0" l="0" r="0" t="0"/>
          <a:stretch/>
        </p:blipFill>
        <p:spPr>
          <a:xfrm>
            <a:off x="180975" y="6267653"/>
            <a:ext cx="1352550" cy="50462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0"/>
          <p:cNvSpPr/>
          <p:nvPr/>
        </p:nvSpPr>
        <p:spPr>
          <a:xfrm>
            <a:off x="0" y="0"/>
            <a:ext cx="12192000" cy="6858000"/>
          </a:xfrm>
          <a:prstGeom prst="roundRect">
            <a:avLst>
              <a:gd fmla="val 0" name="adj"/>
            </a:avLst>
          </a:prstGeom>
          <a:gradFill>
            <a:gsLst>
              <a:gs pos="0">
                <a:srgbClr val="008080"/>
              </a:gs>
              <a:gs pos="78000">
                <a:srgbClr val="BFD6CB"/>
              </a:gs>
              <a:gs pos="100000">
                <a:srgbClr val="BFD6CB"/>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10"/>
          <p:cNvSpPr/>
          <p:nvPr/>
        </p:nvSpPr>
        <p:spPr>
          <a:xfrm flipH="1">
            <a:off x="2435088" y="-1"/>
            <a:ext cx="9756912" cy="6858001"/>
          </a:xfrm>
          <a:prstGeom prst="round1Rect">
            <a:avLst>
              <a:gd fmla="val 0" name="adj"/>
            </a:avLst>
          </a:prstGeom>
          <a:solidFill>
            <a:srgbClr val="D3D3D3"/>
          </a:solidFill>
          <a:ln>
            <a:noFill/>
          </a:ln>
          <a:effectLst>
            <a:outerShdw blurRad="762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10"/>
          <p:cNvSpPr/>
          <p:nvPr/>
        </p:nvSpPr>
        <p:spPr>
          <a:xfrm>
            <a:off x="147859" y="2523325"/>
            <a:ext cx="2127154" cy="904773"/>
          </a:xfrm>
          <a:prstGeom prst="roundRect">
            <a:avLst>
              <a:gd fmla="val 10909" name="adj"/>
            </a:avLst>
          </a:prstGeom>
          <a:solidFill>
            <a:schemeClr val="lt1"/>
          </a:solidFill>
          <a:ln>
            <a:noFill/>
          </a:ln>
          <a:effectLst>
            <a:outerShdw blurRad="762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10"/>
          <p:cNvSpPr/>
          <p:nvPr/>
        </p:nvSpPr>
        <p:spPr>
          <a:xfrm>
            <a:off x="147859" y="3664592"/>
            <a:ext cx="2127154" cy="904773"/>
          </a:xfrm>
          <a:prstGeom prst="roundRect">
            <a:avLst>
              <a:gd fmla="val 10909" name="adj"/>
            </a:avLst>
          </a:prstGeom>
          <a:solidFill>
            <a:schemeClr val="lt1"/>
          </a:solidFill>
          <a:ln>
            <a:noFill/>
          </a:ln>
          <a:effectLst>
            <a:outerShdw blurRad="762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10"/>
          <p:cNvSpPr/>
          <p:nvPr/>
        </p:nvSpPr>
        <p:spPr>
          <a:xfrm>
            <a:off x="157724" y="4840516"/>
            <a:ext cx="2101604" cy="904773"/>
          </a:xfrm>
          <a:prstGeom prst="roundRect">
            <a:avLst>
              <a:gd fmla="val 10909" name="adj"/>
            </a:avLst>
          </a:prstGeom>
          <a:solidFill>
            <a:schemeClr val="lt1"/>
          </a:solidFill>
          <a:ln>
            <a:noFill/>
          </a:ln>
          <a:effectLst>
            <a:outerShdw blurRad="762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10"/>
          <p:cNvSpPr/>
          <p:nvPr/>
        </p:nvSpPr>
        <p:spPr>
          <a:xfrm>
            <a:off x="227567" y="2737586"/>
            <a:ext cx="476250" cy="476250"/>
          </a:xfrm>
          <a:prstGeom prst="roundRect">
            <a:avLst>
              <a:gd fmla="val 20000" name="adj"/>
            </a:avLst>
          </a:prstGeom>
          <a:solidFill>
            <a:srgbClr val="008080">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49" name="Google Shape;249;p10"/>
          <p:cNvSpPr/>
          <p:nvPr/>
        </p:nvSpPr>
        <p:spPr>
          <a:xfrm>
            <a:off x="235250" y="3878853"/>
            <a:ext cx="476250" cy="476250"/>
          </a:xfrm>
          <a:prstGeom prst="roundRect">
            <a:avLst>
              <a:gd fmla="val 20000" name="adj"/>
            </a:avLst>
          </a:prstGeom>
          <a:solidFill>
            <a:srgbClr val="008080">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50" name="Google Shape;250;p10"/>
          <p:cNvSpPr/>
          <p:nvPr/>
        </p:nvSpPr>
        <p:spPr>
          <a:xfrm>
            <a:off x="259984" y="5054777"/>
            <a:ext cx="476250" cy="476250"/>
          </a:xfrm>
          <a:prstGeom prst="roundRect">
            <a:avLst>
              <a:gd fmla="val 20000" name="adj"/>
            </a:avLst>
          </a:prstGeom>
          <a:solidFill>
            <a:srgbClr val="008080">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51" name="Google Shape;251;p10"/>
          <p:cNvSpPr/>
          <p:nvPr/>
        </p:nvSpPr>
        <p:spPr>
          <a:xfrm>
            <a:off x="2593941" y="3795221"/>
            <a:ext cx="3312337" cy="2779585"/>
          </a:xfrm>
          <a:prstGeom prst="roundRect">
            <a:avLst>
              <a:gd fmla="val 4819" name="adj"/>
            </a:avLst>
          </a:prstGeom>
          <a:solidFill>
            <a:schemeClr val="lt1"/>
          </a:solidFill>
          <a:ln>
            <a:noFill/>
          </a:ln>
          <a:effectLst>
            <a:outerShdw blurRad="762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10"/>
          <p:cNvSpPr/>
          <p:nvPr/>
        </p:nvSpPr>
        <p:spPr>
          <a:xfrm>
            <a:off x="2589944" y="411005"/>
            <a:ext cx="9443764" cy="3106636"/>
          </a:xfrm>
          <a:prstGeom prst="roundRect">
            <a:avLst>
              <a:gd fmla="val 6032" name="adj"/>
            </a:avLst>
          </a:prstGeom>
          <a:solidFill>
            <a:schemeClr val="lt1"/>
          </a:solidFill>
          <a:ln>
            <a:noFill/>
          </a:ln>
          <a:effectLst>
            <a:outerShdw blurRad="762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read Financing | Play Now, Pay Later | Velocity Micro" id="253" name="Google Shape;253;p10"/>
          <p:cNvPicPr preferRelativeResize="0"/>
          <p:nvPr/>
        </p:nvPicPr>
        <p:blipFill rotWithShape="1">
          <a:blip r:embed="rId3">
            <a:alphaModFix/>
          </a:blip>
          <a:srcRect b="0" l="0" r="0" t="0"/>
          <a:stretch/>
        </p:blipFill>
        <p:spPr>
          <a:xfrm>
            <a:off x="455220" y="6135464"/>
            <a:ext cx="1352550" cy="504621"/>
          </a:xfrm>
          <a:prstGeom prst="rect">
            <a:avLst/>
          </a:prstGeom>
          <a:noFill/>
          <a:ln>
            <a:noFill/>
          </a:ln>
        </p:spPr>
      </p:pic>
      <p:sp>
        <p:nvSpPr>
          <p:cNvPr id="254" name="Google Shape;254;p10"/>
          <p:cNvSpPr txBox="1"/>
          <p:nvPr/>
        </p:nvSpPr>
        <p:spPr>
          <a:xfrm>
            <a:off x="156719" y="258383"/>
            <a:ext cx="2144622" cy="1059913"/>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ctr">
              <a:lnSpc>
                <a:spcPct val="110000"/>
              </a:lnSpc>
              <a:spcBef>
                <a:spcPts val="0"/>
              </a:spcBef>
              <a:spcAft>
                <a:spcPts val="0"/>
              </a:spcAft>
              <a:buClr>
                <a:schemeClr val="lt1"/>
              </a:buClr>
              <a:buSzPct val="100000"/>
              <a:buFont typeface="Quattrocento Sans"/>
              <a:buNone/>
            </a:pPr>
            <a:r>
              <a:rPr lang="en-US" sz="3600">
                <a:solidFill>
                  <a:schemeClr val="lt1"/>
                </a:solidFill>
                <a:latin typeface="Quattrocento Sans"/>
                <a:ea typeface="Quattrocento Sans"/>
                <a:cs typeface="Quattrocento Sans"/>
                <a:sym typeface="Quattrocento Sans"/>
              </a:rPr>
              <a:t>Split Test </a:t>
            </a:r>
            <a:endParaRPr/>
          </a:p>
          <a:p>
            <a:pPr indent="0" lvl="0" marL="0" marR="0" rtl="0" algn="ctr">
              <a:lnSpc>
                <a:spcPct val="110000"/>
              </a:lnSpc>
              <a:spcBef>
                <a:spcPts val="0"/>
              </a:spcBef>
              <a:spcAft>
                <a:spcPts val="0"/>
              </a:spcAft>
              <a:buClr>
                <a:schemeClr val="lt1"/>
              </a:buClr>
              <a:buSzPct val="100000"/>
              <a:buFont typeface="Quattrocento Sans"/>
              <a:buNone/>
            </a:pPr>
            <a:r>
              <a:rPr lang="en-US" sz="3600">
                <a:solidFill>
                  <a:schemeClr val="lt1"/>
                </a:solidFill>
                <a:latin typeface="Quattrocento Sans"/>
                <a:ea typeface="Quattrocento Sans"/>
                <a:cs typeface="Quattrocento Sans"/>
                <a:sym typeface="Quattrocento Sans"/>
              </a:rPr>
              <a:t>Analysis</a:t>
            </a:r>
            <a:endParaRPr/>
          </a:p>
        </p:txBody>
      </p:sp>
      <p:sp>
        <p:nvSpPr>
          <p:cNvPr id="255" name="Google Shape;255;p10"/>
          <p:cNvSpPr/>
          <p:nvPr/>
        </p:nvSpPr>
        <p:spPr>
          <a:xfrm>
            <a:off x="2582465" y="404705"/>
            <a:ext cx="9453759" cy="374967"/>
          </a:xfrm>
          <a:prstGeom prst="round2SameRect">
            <a:avLst>
              <a:gd fmla="val 16667" name="adj1"/>
              <a:gd fmla="val 0" name="adj2"/>
            </a:avLst>
          </a:prstGeom>
          <a:gradFill>
            <a:gsLst>
              <a:gs pos="0">
                <a:srgbClr val="12465A"/>
              </a:gs>
              <a:gs pos="55000">
                <a:srgbClr val="098897"/>
              </a:gs>
              <a:gs pos="100000">
                <a:srgbClr val="098897"/>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Quattrocento Sans"/>
                <a:ea typeface="Quattrocento Sans"/>
                <a:cs typeface="Quattrocento Sans"/>
                <a:sym typeface="Quattrocento Sans"/>
              </a:rPr>
              <a:t>Conversion Rate – Application step</a:t>
            </a:r>
            <a:endParaRPr/>
          </a:p>
        </p:txBody>
      </p:sp>
      <p:pic>
        <p:nvPicPr>
          <p:cNvPr id="256" name="Google Shape;256;p10"/>
          <p:cNvPicPr preferRelativeResize="0"/>
          <p:nvPr/>
        </p:nvPicPr>
        <p:blipFill rotWithShape="1">
          <a:blip r:embed="rId4">
            <a:alphaModFix/>
          </a:blip>
          <a:srcRect b="0" l="0" r="0" t="0"/>
          <a:stretch/>
        </p:blipFill>
        <p:spPr>
          <a:xfrm>
            <a:off x="2746430" y="1098725"/>
            <a:ext cx="3979998" cy="2279999"/>
          </a:xfrm>
          <a:prstGeom prst="rect">
            <a:avLst/>
          </a:prstGeom>
          <a:noFill/>
          <a:ln>
            <a:noFill/>
          </a:ln>
        </p:spPr>
      </p:pic>
      <p:sp>
        <p:nvSpPr>
          <p:cNvPr id="257" name="Google Shape;257;p10"/>
          <p:cNvSpPr txBox="1"/>
          <p:nvPr/>
        </p:nvSpPr>
        <p:spPr>
          <a:xfrm>
            <a:off x="3197382" y="796197"/>
            <a:ext cx="307809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Conversion Rate – AB test period</a:t>
            </a:r>
            <a:endParaRPr sz="1400">
              <a:solidFill>
                <a:schemeClr val="dk1"/>
              </a:solidFill>
              <a:latin typeface="Calibri"/>
              <a:ea typeface="Calibri"/>
              <a:cs typeface="Calibri"/>
              <a:sym typeface="Calibri"/>
            </a:endParaRPr>
          </a:p>
        </p:txBody>
      </p:sp>
      <p:sp>
        <p:nvSpPr>
          <p:cNvPr id="258" name="Google Shape;258;p10"/>
          <p:cNvSpPr txBox="1"/>
          <p:nvPr/>
        </p:nvSpPr>
        <p:spPr>
          <a:xfrm>
            <a:off x="3489649" y="1294432"/>
            <a:ext cx="74644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0.545</a:t>
            </a:r>
            <a:endParaRPr/>
          </a:p>
        </p:txBody>
      </p:sp>
      <p:sp>
        <p:nvSpPr>
          <p:cNvPr id="259" name="Google Shape;259;p10"/>
          <p:cNvSpPr txBox="1"/>
          <p:nvPr/>
        </p:nvSpPr>
        <p:spPr>
          <a:xfrm>
            <a:off x="5349551" y="1285349"/>
            <a:ext cx="74644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0.517</a:t>
            </a:r>
            <a:endParaRPr/>
          </a:p>
        </p:txBody>
      </p:sp>
      <p:sp>
        <p:nvSpPr>
          <p:cNvPr id="260" name="Google Shape;260;p10"/>
          <p:cNvSpPr txBox="1"/>
          <p:nvPr/>
        </p:nvSpPr>
        <p:spPr>
          <a:xfrm>
            <a:off x="3489648" y="3024670"/>
            <a:ext cx="746449"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5 Fields</a:t>
            </a:r>
            <a:endParaRPr/>
          </a:p>
        </p:txBody>
      </p:sp>
      <p:sp>
        <p:nvSpPr>
          <p:cNvPr id="261" name="Google Shape;261;p10"/>
          <p:cNvSpPr txBox="1"/>
          <p:nvPr/>
        </p:nvSpPr>
        <p:spPr>
          <a:xfrm>
            <a:off x="5358881" y="3025716"/>
            <a:ext cx="746449"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6 Fields</a:t>
            </a:r>
            <a:endParaRPr/>
          </a:p>
        </p:txBody>
      </p:sp>
      <p:pic>
        <p:nvPicPr>
          <p:cNvPr id="262" name="Google Shape;262;p10"/>
          <p:cNvPicPr preferRelativeResize="0"/>
          <p:nvPr/>
        </p:nvPicPr>
        <p:blipFill rotWithShape="1">
          <a:blip r:embed="rId5">
            <a:alphaModFix/>
          </a:blip>
          <a:srcRect b="0" l="0" r="0" t="0"/>
          <a:stretch/>
        </p:blipFill>
        <p:spPr>
          <a:xfrm>
            <a:off x="7277643" y="1098725"/>
            <a:ext cx="4335854" cy="2256250"/>
          </a:xfrm>
          <a:prstGeom prst="rect">
            <a:avLst/>
          </a:prstGeom>
          <a:noFill/>
          <a:ln>
            <a:noFill/>
          </a:ln>
        </p:spPr>
      </p:pic>
      <p:sp>
        <p:nvSpPr>
          <p:cNvPr id="263" name="Google Shape;263;p10"/>
          <p:cNvSpPr txBox="1"/>
          <p:nvPr/>
        </p:nvSpPr>
        <p:spPr>
          <a:xfrm>
            <a:off x="8109664" y="797542"/>
            <a:ext cx="307809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Conversion Rate – Before AB Test</a:t>
            </a:r>
            <a:endParaRPr sz="1400">
              <a:solidFill>
                <a:schemeClr val="dk1"/>
              </a:solidFill>
              <a:latin typeface="Calibri"/>
              <a:ea typeface="Calibri"/>
              <a:cs typeface="Calibri"/>
              <a:sym typeface="Calibri"/>
            </a:endParaRPr>
          </a:p>
        </p:txBody>
      </p:sp>
      <p:sp>
        <p:nvSpPr>
          <p:cNvPr id="264" name="Google Shape;264;p10"/>
          <p:cNvSpPr txBox="1"/>
          <p:nvPr/>
        </p:nvSpPr>
        <p:spPr>
          <a:xfrm>
            <a:off x="9054753" y="3071418"/>
            <a:ext cx="1404318"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Quattrocento Sans"/>
                <a:ea typeface="Quattrocento Sans"/>
                <a:cs typeface="Quattrocento Sans"/>
                <a:sym typeface="Quattrocento Sans"/>
              </a:rPr>
              <a:t>Application step</a:t>
            </a:r>
            <a:endParaRPr sz="1200">
              <a:solidFill>
                <a:schemeClr val="dk1"/>
              </a:solidFill>
              <a:latin typeface="Calibri"/>
              <a:ea typeface="Calibri"/>
              <a:cs typeface="Calibri"/>
              <a:sym typeface="Calibri"/>
            </a:endParaRPr>
          </a:p>
        </p:txBody>
      </p:sp>
      <p:sp>
        <p:nvSpPr>
          <p:cNvPr id="265" name="Google Shape;265;p10"/>
          <p:cNvSpPr/>
          <p:nvPr/>
        </p:nvSpPr>
        <p:spPr>
          <a:xfrm>
            <a:off x="2579949" y="3795220"/>
            <a:ext cx="3326329" cy="553602"/>
          </a:xfrm>
          <a:prstGeom prst="round2SameRect">
            <a:avLst>
              <a:gd fmla="val 16667" name="adj1"/>
              <a:gd fmla="val 0" name="adj2"/>
            </a:avLst>
          </a:prstGeom>
          <a:gradFill>
            <a:gsLst>
              <a:gs pos="0">
                <a:srgbClr val="12465A"/>
              </a:gs>
              <a:gs pos="55000">
                <a:srgbClr val="098897"/>
              </a:gs>
              <a:gs pos="100000">
                <a:srgbClr val="098897"/>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What was the impact from implementing Intellicron?</a:t>
            </a:r>
            <a:endParaRPr sz="1600">
              <a:solidFill>
                <a:schemeClr val="lt1"/>
              </a:solidFill>
              <a:latin typeface="Quattrocento Sans"/>
              <a:ea typeface="Quattrocento Sans"/>
              <a:cs typeface="Quattrocento Sans"/>
              <a:sym typeface="Quattrocento Sans"/>
            </a:endParaRPr>
          </a:p>
        </p:txBody>
      </p:sp>
      <p:pic>
        <p:nvPicPr>
          <p:cNvPr descr="Clipboard Partially Checked with solid fill" id="266" name="Google Shape;266;p10"/>
          <p:cNvPicPr preferRelativeResize="0"/>
          <p:nvPr/>
        </p:nvPicPr>
        <p:blipFill rotWithShape="1">
          <a:blip r:embed="rId6">
            <a:alphaModFix/>
          </a:blip>
          <a:srcRect b="0" l="0" r="0" t="0"/>
          <a:stretch/>
        </p:blipFill>
        <p:spPr>
          <a:xfrm>
            <a:off x="259984" y="2763874"/>
            <a:ext cx="391501" cy="391501"/>
          </a:xfrm>
          <a:prstGeom prst="rect">
            <a:avLst/>
          </a:prstGeom>
          <a:noFill/>
          <a:ln>
            <a:noFill/>
          </a:ln>
        </p:spPr>
      </p:pic>
      <p:pic>
        <p:nvPicPr>
          <p:cNvPr descr="Good Inventory with solid fill" id="267" name="Google Shape;267;p10"/>
          <p:cNvPicPr preferRelativeResize="0"/>
          <p:nvPr/>
        </p:nvPicPr>
        <p:blipFill rotWithShape="1">
          <a:blip r:embed="rId7">
            <a:alphaModFix/>
          </a:blip>
          <a:srcRect b="0" l="0" r="0" t="0"/>
          <a:stretch/>
        </p:blipFill>
        <p:spPr>
          <a:xfrm>
            <a:off x="274112" y="5083033"/>
            <a:ext cx="447994" cy="447994"/>
          </a:xfrm>
          <a:prstGeom prst="rect">
            <a:avLst/>
          </a:prstGeom>
          <a:noFill/>
          <a:ln>
            <a:noFill/>
          </a:ln>
        </p:spPr>
      </p:pic>
      <p:sp>
        <p:nvSpPr>
          <p:cNvPr id="268" name="Google Shape;268;p10"/>
          <p:cNvSpPr/>
          <p:nvPr/>
        </p:nvSpPr>
        <p:spPr>
          <a:xfrm>
            <a:off x="-9800" y="1668171"/>
            <a:ext cx="2424113" cy="571500"/>
          </a:xfrm>
          <a:prstGeom prst="rect">
            <a:avLst/>
          </a:prstGeom>
          <a:solidFill>
            <a:srgbClr val="0048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10"/>
          <p:cNvSpPr txBox="1"/>
          <p:nvPr/>
        </p:nvSpPr>
        <p:spPr>
          <a:xfrm>
            <a:off x="240615" y="1752686"/>
            <a:ext cx="1979868" cy="39054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1300"/>
              <a:buFont typeface="Quattrocento Sans"/>
              <a:buNone/>
            </a:pPr>
            <a:r>
              <a:rPr lang="en-US" sz="1300">
                <a:solidFill>
                  <a:schemeClr val="lt1"/>
                </a:solidFill>
                <a:latin typeface="Quattrocento Sans"/>
                <a:ea typeface="Quattrocento Sans"/>
                <a:cs typeface="Quattrocento Sans"/>
                <a:sym typeface="Quattrocento Sans"/>
              </a:rPr>
              <a:t>Global Conversion Rate</a:t>
            </a:r>
            <a:endParaRPr/>
          </a:p>
        </p:txBody>
      </p:sp>
      <p:pic>
        <p:nvPicPr>
          <p:cNvPr descr="Checkmark with solid fill" id="270" name="Google Shape;270;p10"/>
          <p:cNvPicPr preferRelativeResize="0"/>
          <p:nvPr/>
        </p:nvPicPr>
        <p:blipFill rotWithShape="1">
          <a:blip r:embed="rId8">
            <a:alphaModFix/>
          </a:blip>
          <a:srcRect b="0" l="0" r="0" t="0"/>
          <a:stretch/>
        </p:blipFill>
        <p:spPr>
          <a:xfrm>
            <a:off x="291068" y="3945404"/>
            <a:ext cx="403418" cy="403418"/>
          </a:xfrm>
          <a:prstGeom prst="rect">
            <a:avLst/>
          </a:prstGeom>
          <a:noFill/>
          <a:ln>
            <a:noFill/>
          </a:ln>
        </p:spPr>
      </p:pic>
      <p:sp>
        <p:nvSpPr>
          <p:cNvPr id="271" name="Google Shape;271;p10"/>
          <p:cNvSpPr txBox="1"/>
          <p:nvPr/>
        </p:nvSpPr>
        <p:spPr>
          <a:xfrm>
            <a:off x="722105" y="3024190"/>
            <a:ext cx="1513861" cy="390546"/>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C5150"/>
              </a:buClr>
              <a:buSzPts val="1300"/>
              <a:buFont typeface="Quattrocento Sans"/>
              <a:buNone/>
            </a:pPr>
            <a:r>
              <a:rPr lang="en-US" sz="1300">
                <a:solidFill>
                  <a:srgbClr val="0C5150"/>
                </a:solidFill>
                <a:latin typeface="Quattrocento Sans"/>
                <a:ea typeface="Quattrocento Sans"/>
                <a:cs typeface="Quattrocento Sans"/>
                <a:sym typeface="Quattrocento Sans"/>
              </a:rPr>
              <a:t>Applicantion step</a:t>
            </a:r>
            <a:endParaRPr/>
          </a:p>
        </p:txBody>
      </p:sp>
      <p:sp>
        <p:nvSpPr>
          <p:cNvPr id="272" name="Google Shape;272;p10"/>
          <p:cNvSpPr txBox="1"/>
          <p:nvPr/>
        </p:nvSpPr>
        <p:spPr>
          <a:xfrm>
            <a:off x="729763" y="4168507"/>
            <a:ext cx="1513861" cy="390546"/>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C5150"/>
              </a:buClr>
              <a:buSzPts val="1300"/>
              <a:buFont typeface="Quattrocento Sans"/>
              <a:buNone/>
            </a:pPr>
            <a:r>
              <a:rPr lang="en-US" sz="1300">
                <a:solidFill>
                  <a:srgbClr val="0C5150"/>
                </a:solidFill>
                <a:latin typeface="Quattrocento Sans"/>
                <a:ea typeface="Quattrocento Sans"/>
                <a:cs typeface="Quattrocento Sans"/>
                <a:sym typeface="Quattrocento Sans"/>
              </a:rPr>
              <a:t>Approved step</a:t>
            </a:r>
            <a:endParaRPr/>
          </a:p>
        </p:txBody>
      </p:sp>
      <p:sp>
        <p:nvSpPr>
          <p:cNvPr id="273" name="Google Shape;273;p10"/>
          <p:cNvSpPr txBox="1"/>
          <p:nvPr/>
        </p:nvSpPr>
        <p:spPr>
          <a:xfrm>
            <a:off x="750362" y="5351129"/>
            <a:ext cx="1513861" cy="390546"/>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C5150"/>
              </a:buClr>
              <a:buSzPts val="1300"/>
              <a:buFont typeface="Quattrocento Sans"/>
              <a:buNone/>
            </a:pPr>
            <a:r>
              <a:rPr lang="en-US" sz="1300">
                <a:solidFill>
                  <a:srgbClr val="0C5150"/>
                </a:solidFill>
                <a:latin typeface="Quattrocento Sans"/>
                <a:ea typeface="Quattrocento Sans"/>
                <a:cs typeface="Quattrocento Sans"/>
                <a:sym typeface="Quattrocento Sans"/>
              </a:rPr>
              <a:t>Check out step</a:t>
            </a:r>
            <a:endParaRPr/>
          </a:p>
        </p:txBody>
      </p:sp>
      <p:sp>
        <p:nvSpPr>
          <p:cNvPr id="274" name="Google Shape;274;p10"/>
          <p:cNvSpPr txBox="1"/>
          <p:nvPr/>
        </p:nvSpPr>
        <p:spPr>
          <a:xfrm>
            <a:off x="1100569" y="3884238"/>
            <a:ext cx="756931" cy="390546"/>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C5150"/>
              </a:buClr>
              <a:buSzPts val="2800"/>
              <a:buFont typeface="Aharoni"/>
              <a:buNone/>
            </a:pPr>
            <a:r>
              <a:rPr lang="en-US" sz="2800">
                <a:solidFill>
                  <a:srgbClr val="0C5150"/>
                </a:solidFill>
                <a:latin typeface="Aharoni"/>
                <a:ea typeface="Aharoni"/>
                <a:cs typeface="Aharoni"/>
                <a:sym typeface="Aharoni"/>
              </a:rPr>
              <a:t>34%</a:t>
            </a:r>
            <a:endParaRPr/>
          </a:p>
        </p:txBody>
      </p:sp>
      <p:sp>
        <p:nvSpPr>
          <p:cNvPr id="275" name="Google Shape;275;p10"/>
          <p:cNvSpPr txBox="1"/>
          <p:nvPr/>
        </p:nvSpPr>
        <p:spPr>
          <a:xfrm>
            <a:off x="1070848" y="2739054"/>
            <a:ext cx="756931" cy="390546"/>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C5150"/>
              </a:buClr>
              <a:buSzPts val="2800"/>
              <a:buFont typeface="Aharoni"/>
              <a:buNone/>
            </a:pPr>
            <a:r>
              <a:rPr lang="en-US" sz="2800">
                <a:solidFill>
                  <a:srgbClr val="0C5150"/>
                </a:solidFill>
                <a:latin typeface="Aharoni"/>
                <a:ea typeface="Aharoni"/>
                <a:cs typeface="Aharoni"/>
                <a:sym typeface="Aharoni"/>
              </a:rPr>
              <a:t>53%</a:t>
            </a:r>
            <a:endParaRPr/>
          </a:p>
        </p:txBody>
      </p:sp>
      <p:sp>
        <p:nvSpPr>
          <p:cNvPr id="276" name="Google Shape;276;p10"/>
          <p:cNvSpPr txBox="1"/>
          <p:nvPr/>
        </p:nvSpPr>
        <p:spPr>
          <a:xfrm>
            <a:off x="1070847" y="5079978"/>
            <a:ext cx="756931" cy="390546"/>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C5150"/>
              </a:buClr>
              <a:buSzPts val="2800"/>
              <a:buFont typeface="Aharoni"/>
              <a:buNone/>
            </a:pPr>
            <a:r>
              <a:rPr lang="en-US" sz="2800">
                <a:solidFill>
                  <a:srgbClr val="0C5150"/>
                </a:solidFill>
                <a:latin typeface="Aharoni"/>
                <a:ea typeface="Aharoni"/>
                <a:cs typeface="Aharoni"/>
                <a:sym typeface="Aharoni"/>
              </a:rPr>
              <a:t>26%</a:t>
            </a:r>
            <a:endParaRPr/>
          </a:p>
        </p:txBody>
      </p:sp>
      <p:sp>
        <p:nvSpPr>
          <p:cNvPr id="277" name="Google Shape;277;p10"/>
          <p:cNvSpPr txBox="1"/>
          <p:nvPr/>
        </p:nvSpPr>
        <p:spPr>
          <a:xfrm>
            <a:off x="694486" y="2012266"/>
            <a:ext cx="1513861" cy="21064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800"/>
              <a:buFont typeface="Quattrocento Sans"/>
              <a:buNone/>
            </a:pPr>
            <a:r>
              <a:rPr lang="en-US" sz="800">
                <a:solidFill>
                  <a:schemeClr val="lt1"/>
                </a:solidFill>
                <a:latin typeface="Quattrocento Sans"/>
                <a:ea typeface="Quattrocento Sans"/>
                <a:cs typeface="Quattrocento Sans"/>
                <a:sym typeface="Quattrocento Sans"/>
              </a:rPr>
              <a:t> % completed the step</a:t>
            </a:r>
            <a:endParaRPr/>
          </a:p>
        </p:txBody>
      </p:sp>
      <p:sp>
        <p:nvSpPr>
          <p:cNvPr id="278" name="Google Shape;278;p10"/>
          <p:cNvSpPr txBox="1"/>
          <p:nvPr/>
        </p:nvSpPr>
        <p:spPr>
          <a:xfrm>
            <a:off x="2705310" y="4495343"/>
            <a:ext cx="3047880" cy="181588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Impact from implementing:</a:t>
            </a:r>
            <a:endParaRPr/>
          </a:p>
          <a:p>
            <a:pPr indent="-342900" lvl="0" marL="342900" marR="0" rtl="0" algn="l">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Conversion Rate improved 2.85%, meaning that more users completed the form;</a:t>
            </a:r>
            <a:endParaRPr/>
          </a:p>
          <a:p>
            <a:pPr indent="-342900" lvl="0" marL="342900" marR="0" rtl="0" algn="l">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We need to analyze revenue to see the financial impact, considering the $2 for each customer</a:t>
            </a:r>
            <a:endParaRPr/>
          </a:p>
        </p:txBody>
      </p:sp>
      <p:sp>
        <p:nvSpPr>
          <p:cNvPr id="279" name="Google Shape;279;p10"/>
          <p:cNvSpPr txBox="1"/>
          <p:nvPr/>
        </p:nvSpPr>
        <p:spPr>
          <a:xfrm>
            <a:off x="4378041" y="3194650"/>
            <a:ext cx="746449"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Form</a:t>
            </a:r>
            <a:endParaRPr/>
          </a:p>
        </p:txBody>
      </p:sp>
      <p:sp>
        <p:nvSpPr>
          <p:cNvPr id="280" name="Google Shape;280;p10"/>
          <p:cNvSpPr/>
          <p:nvPr/>
        </p:nvSpPr>
        <p:spPr>
          <a:xfrm>
            <a:off x="6091135" y="3795220"/>
            <a:ext cx="5942573" cy="2779585"/>
          </a:xfrm>
          <a:prstGeom prst="roundRect">
            <a:avLst>
              <a:gd fmla="val 4819" name="adj"/>
            </a:avLst>
          </a:prstGeom>
          <a:solidFill>
            <a:schemeClr val="lt1"/>
          </a:solidFill>
          <a:ln>
            <a:noFill/>
          </a:ln>
          <a:effectLst>
            <a:outerShdw blurRad="762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10"/>
          <p:cNvSpPr/>
          <p:nvPr/>
        </p:nvSpPr>
        <p:spPr>
          <a:xfrm>
            <a:off x="6077143" y="3795219"/>
            <a:ext cx="5967676" cy="553602"/>
          </a:xfrm>
          <a:prstGeom prst="round2SameRect">
            <a:avLst>
              <a:gd fmla="val 16667" name="adj1"/>
              <a:gd fmla="val 0" name="adj2"/>
            </a:avLst>
          </a:prstGeom>
          <a:gradFill>
            <a:gsLst>
              <a:gs pos="0">
                <a:srgbClr val="12465A"/>
              </a:gs>
              <a:gs pos="55000">
                <a:srgbClr val="098897"/>
              </a:gs>
              <a:gs pos="100000">
                <a:srgbClr val="098897"/>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Conversion </a:t>
            </a:r>
            <a:r>
              <a:rPr lang="en-US" sz="1600">
                <a:solidFill>
                  <a:schemeClr val="lt1"/>
                </a:solidFill>
                <a:latin typeface="Calibri"/>
                <a:ea typeface="Calibri"/>
                <a:cs typeface="Calibri"/>
                <a:sym typeface="Calibri"/>
              </a:rPr>
              <a:t>Rate – AB test period</a:t>
            </a:r>
            <a:endParaRPr/>
          </a:p>
        </p:txBody>
      </p:sp>
      <p:pic>
        <p:nvPicPr>
          <p:cNvPr id="282" name="Google Shape;282;p10"/>
          <p:cNvPicPr preferRelativeResize="0"/>
          <p:nvPr/>
        </p:nvPicPr>
        <p:blipFill rotWithShape="1">
          <a:blip r:embed="rId9">
            <a:alphaModFix/>
          </a:blip>
          <a:srcRect b="0" l="0" r="0" t="0"/>
          <a:stretch/>
        </p:blipFill>
        <p:spPr>
          <a:xfrm>
            <a:off x="6147398" y="4660381"/>
            <a:ext cx="2898024" cy="1660175"/>
          </a:xfrm>
          <a:prstGeom prst="rect">
            <a:avLst/>
          </a:prstGeom>
          <a:noFill/>
          <a:ln>
            <a:noFill/>
          </a:ln>
        </p:spPr>
      </p:pic>
      <p:pic>
        <p:nvPicPr>
          <p:cNvPr id="283" name="Google Shape;283;p10"/>
          <p:cNvPicPr preferRelativeResize="0"/>
          <p:nvPr/>
        </p:nvPicPr>
        <p:blipFill rotWithShape="1">
          <a:blip r:embed="rId10">
            <a:alphaModFix/>
          </a:blip>
          <a:srcRect b="0" l="0" r="0" t="0"/>
          <a:stretch/>
        </p:blipFill>
        <p:spPr>
          <a:xfrm>
            <a:off x="9084907" y="4602177"/>
            <a:ext cx="2898648" cy="1660532"/>
          </a:xfrm>
          <a:prstGeom prst="rect">
            <a:avLst/>
          </a:prstGeom>
          <a:noFill/>
          <a:ln>
            <a:noFill/>
          </a:ln>
        </p:spPr>
      </p:pic>
      <p:sp>
        <p:nvSpPr>
          <p:cNvPr id="284" name="Google Shape;284;p10"/>
          <p:cNvSpPr txBox="1"/>
          <p:nvPr/>
        </p:nvSpPr>
        <p:spPr>
          <a:xfrm>
            <a:off x="6275476" y="4357148"/>
            <a:ext cx="275681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Approved step</a:t>
            </a:r>
            <a:endParaRPr sz="1400">
              <a:solidFill>
                <a:schemeClr val="dk1"/>
              </a:solidFill>
              <a:latin typeface="Calibri"/>
              <a:ea typeface="Calibri"/>
              <a:cs typeface="Calibri"/>
              <a:sym typeface="Calibri"/>
            </a:endParaRPr>
          </a:p>
        </p:txBody>
      </p:sp>
      <p:sp>
        <p:nvSpPr>
          <p:cNvPr id="285" name="Google Shape;285;p10"/>
          <p:cNvSpPr txBox="1"/>
          <p:nvPr/>
        </p:nvSpPr>
        <p:spPr>
          <a:xfrm>
            <a:off x="9200246" y="4333671"/>
            <a:ext cx="275681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Check Out step</a:t>
            </a:r>
            <a:endParaRPr sz="1400">
              <a:solidFill>
                <a:schemeClr val="dk1"/>
              </a:solidFill>
              <a:latin typeface="Calibri"/>
              <a:ea typeface="Calibri"/>
              <a:cs typeface="Calibri"/>
              <a:sym typeface="Calibri"/>
            </a:endParaRPr>
          </a:p>
        </p:txBody>
      </p:sp>
      <p:sp>
        <p:nvSpPr>
          <p:cNvPr id="286" name="Google Shape;286;p10"/>
          <p:cNvSpPr txBox="1"/>
          <p:nvPr/>
        </p:nvSpPr>
        <p:spPr>
          <a:xfrm>
            <a:off x="6588334" y="4720712"/>
            <a:ext cx="74644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0.352</a:t>
            </a:r>
            <a:endParaRPr/>
          </a:p>
        </p:txBody>
      </p:sp>
      <p:sp>
        <p:nvSpPr>
          <p:cNvPr id="287" name="Google Shape;287;p10"/>
          <p:cNvSpPr txBox="1"/>
          <p:nvPr/>
        </p:nvSpPr>
        <p:spPr>
          <a:xfrm>
            <a:off x="7968141" y="4720712"/>
            <a:ext cx="74644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0.340</a:t>
            </a:r>
            <a:endParaRPr/>
          </a:p>
        </p:txBody>
      </p:sp>
      <p:sp>
        <p:nvSpPr>
          <p:cNvPr id="288" name="Google Shape;288;p10"/>
          <p:cNvSpPr txBox="1"/>
          <p:nvPr/>
        </p:nvSpPr>
        <p:spPr>
          <a:xfrm>
            <a:off x="9515234" y="4668327"/>
            <a:ext cx="74644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0.266</a:t>
            </a:r>
            <a:endParaRPr/>
          </a:p>
        </p:txBody>
      </p:sp>
      <p:sp>
        <p:nvSpPr>
          <p:cNvPr id="289" name="Google Shape;289;p10"/>
          <p:cNvSpPr txBox="1"/>
          <p:nvPr/>
        </p:nvSpPr>
        <p:spPr>
          <a:xfrm>
            <a:off x="10895041" y="4668327"/>
            <a:ext cx="74644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0.2620</a:t>
            </a:r>
            <a:endParaRPr/>
          </a:p>
        </p:txBody>
      </p:sp>
      <p:sp>
        <p:nvSpPr>
          <p:cNvPr id="290" name="Google Shape;290;p10"/>
          <p:cNvSpPr txBox="1"/>
          <p:nvPr/>
        </p:nvSpPr>
        <p:spPr>
          <a:xfrm>
            <a:off x="6665963" y="6059412"/>
            <a:ext cx="580816" cy="24622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Calibri"/>
                <a:ea typeface="Calibri"/>
                <a:cs typeface="Calibri"/>
                <a:sym typeface="Calibri"/>
              </a:rPr>
              <a:t>5 Fields</a:t>
            </a:r>
            <a:endParaRPr/>
          </a:p>
        </p:txBody>
      </p:sp>
      <p:sp>
        <p:nvSpPr>
          <p:cNvPr id="291" name="Google Shape;291;p10"/>
          <p:cNvSpPr txBox="1"/>
          <p:nvPr/>
        </p:nvSpPr>
        <p:spPr>
          <a:xfrm>
            <a:off x="8059331" y="6032465"/>
            <a:ext cx="580816" cy="24622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Calibri"/>
                <a:ea typeface="Calibri"/>
                <a:cs typeface="Calibri"/>
                <a:sym typeface="Calibri"/>
              </a:rPr>
              <a:t>6 Fields</a:t>
            </a:r>
            <a:endParaRPr/>
          </a:p>
        </p:txBody>
      </p:sp>
      <p:sp>
        <p:nvSpPr>
          <p:cNvPr id="292" name="Google Shape;292;p10"/>
          <p:cNvSpPr txBox="1"/>
          <p:nvPr/>
        </p:nvSpPr>
        <p:spPr>
          <a:xfrm>
            <a:off x="7349081" y="6238723"/>
            <a:ext cx="580816" cy="24622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Calibri"/>
                <a:ea typeface="Calibri"/>
                <a:cs typeface="Calibri"/>
                <a:sym typeface="Calibri"/>
              </a:rPr>
              <a:t>Form</a:t>
            </a:r>
            <a:endParaRPr/>
          </a:p>
        </p:txBody>
      </p:sp>
      <p:sp>
        <p:nvSpPr>
          <p:cNvPr id="293" name="Google Shape;293;p10"/>
          <p:cNvSpPr txBox="1"/>
          <p:nvPr/>
        </p:nvSpPr>
        <p:spPr>
          <a:xfrm>
            <a:off x="9636798" y="5987166"/>
            <a:ext cx="580816" cy="24622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Calibri"/>
                <a:ea typeface="Calibri"/>
                <a:cs typeface="Calibri"/>
                <a:sym typeface="Calibri"/>
              </a:rPr>
              <a:t>5 Fields</a:t>
            </a:r>
            <a:endParaRPr/>
          </a:p>
        </p:txBody>
      </p:sp>
      <p:sp>
        <p:nvSpPr>
          <p:cNvPr id="294" name="Google Shape;294;p10"/>
          <p:cNvSpPr txBox="1"/>
          <p:nvPr/>
        </p:nvSpPr>
        <p:spPr>
          <a:xfrm>
            <a:off x="11030166" y="5960219"/>
            <a:ext cx="580816" cy="24622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Calibri"/>
                <a:ea typeface="Calibri"/>
                <a:cs typeface="Calibri"/>
                <a:sym typeface="Calibri"/>
              </a:rPr>
              <a:t>6 Fields</a:t>
            </a:r>
            <a:endParaRPr/>
          </a:p>
        </p:txBody>
      </p:sp>
      <p:sp>
        <p:nvSpPr>
          <p:cNvPr id="295" name="Google Shape;295;p10"/>
          <p:cNvSpPr txBox="1"/>
          <p:nvPr/>
        </p:nvSpPr>
        <p:spPr>
          <a:xfrm>
            <a:off x="10319916" y="6166477"/>
            <a:ext cx="580816" cy="24622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Calibri"/>
                <a:ea typeface="Calibri"/>
                <a:cs typeface="Calibri"/>
                <a:sym typeface="Calibri"/>
              </a:rPr>
              <a:t>Form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descr="A picture containing shape&#10;&#10;Description automatically generated" id="300" name="Google Shape;300;p11"/>
          <p:cNvPicPr preferRelativeResize="0"/>
          <p:nvPr/>
        </p:nvPicPr>
        <p:blipFill rotWithShape="1">
          <a:blip r:embed="rId4">
            <a:alphaModFix/>
          </a:blip>
          <a:srcRect b="0" l="0" r="5001" t="14197"/>
          <a:stretch/>
        </p:blipFill>
        <p:spPr>
          <a:xfrm>
            <a:off x="6545580" y="6075045"/>
            <a:ext cx="5646420" cy="782955"/>
          </a:xfrm>
          <a:prstGeom prst="rect">
            <a:avLst/>
          </a:prstGeom>
          <a:noFill/>
          <a:ln>
            <a:noFill/>
          </a:ln>
        </p:spPr>
      </p:pic>
      <p:pic>
        <p:nvPicPr>
          <p:cNvPr descr="A picture containing shape&#10;&#10;Description automatically generated" id="301" name="Google Shape;301;p11"/>
          <p:cNvPicPr preferRelativeResize="0"/>
          <p:nvPr/>
        </p:nvPicPr>
        <p:blipFill rotWithShape="1">
          <a:blip r:embed="rId5">
            <a:alphaModFix/>
          </a:blip>
          <a:srcRect b="0" l="0" r="17052" t="14197"/>
          <a:stretch/>
        </p:blipFill>
        <p:spPr>
          <a:xfrm>
            <a:off x="1624965" y="6075045"/>
            <a:ext cx="4930140" cy="782955"/>
          </a:xfrm>
          <a:prstGeom prst="rect">
            <a:avLst/>
          </a:prstGeom>
          <a:noFill/>
          <a:ln>
            <a:noFill/>
          </a:ln>
        </p:spPr>
      </p:pic>
      <p:pic>
        <p:nvPicPr>
          <p:cNvPr descr="A picture containing shape&#10;&#10;Description automatically generated" id="302" name="Google Shape;302;p11"/>
          <p:cNvPicPr preferRelativeResize="0"/>
          <p:nvPr/>
        </p:nvPicPr>
        <p:blipFill rotWithShape="1">
          <a:blip r:embed="rId5">
            <a:alphaModFix/>
          </a:blip>
          <a:srcRect b="0" l="0" r="62821" t="14197"/>
          <a:stretch/>
        </p:blipFill>
        <p:spPr>
          <a:xfrm>
            <a:off x="9524" y="6075044"/>
            <a:ext cx="2209800" cy="782955"/>
          </a:xfrm>
          <a:prstGeom prst="rect">
            <a:avLst/>
          </a:prstGeom>
          <a:noFill/>
          <a:ln>
            <a:noFill/>
          </a:ln>
        </p:spPr>
      </p:pic>
      <p:graphicFrame>
        <p:nvGraphicFramePr>
          <p:cNvPr id="303" name="Google Shape;303;p11"/>
          <p:cNvGraphicFramePr/>
          <p:nvPr/>
        </p:nvGraphicFramePr>
        <p:xfrm>
          <a:off x="190500" y="190368"/>
          <a:ext cx="10934700" cy="938213"/>
        </p:xfrm>
        <a:graphic>
          <a:graphicData uri="http://schemas.openxmlformats.org/presentationml/2006/ole">
            <mc:AlternateContent>
              <mc:Choice Requires="v">
                <p:oleObj r:id="rId6" imgH="938213" imgW="10934700" progId="Paint.Picture" spid="_x0000_s1">
                  <p:embed/>
                </p:oleObj>
              </mc:Choice>
              <mc:Fallback>
                <p:oleObj r:id="rId7" imgH="938213" imgW="10934700" progId="Paint.Picture">
                  <p:embed/>
                  <p:pic>
                    <p:nvPicPr>
                      <p:cNvPr id="303" name="Google Shape;303;p11"/>
                      <p:cNvPicPr preferRelativeResize="0"/>
                      <p:nvPr/>
                    </p:nvPicPr>
                    <p:blipFill rotWithShape="1">
                      <a:blip r:embed="rId8">
                        <a:alphaModFix/>
                      </a:blip>
                      <a:srcRect b="0" l="0" r="0" t="0"/>
                      <a:stretch/>
                    </p:blipFill>
                    <p:spPr>
                      <a:xfrm>
                        <a:off x="190500" y="190368"/>
                        <a:ext cx="10934700" cy="938213"/>
                      </a:xfrm>
                      <a:prstGeom prst="rect">
                        <a:avLst/>
                      </a:prstGeom>
                      <a:noFill/>
                      <a:ln>
                        <a:noFill/>
                      </a:ln>
                    </p:spPr>
                  </p:pic>
                </p:oleObj>
              </mc:Fallback>
            </mc:AlternateContent>
          </a:graphicData>
        </a:graphic>
      </p:graphicFrame>
      <p:sp>
        <p:nvSpPr>
          <p:cNvPr id="304" name="Google Shape;304;p11"/>
          <p:cNvSpPr txBox="1"/>
          <p:nvPr/>
        </p:nvSpPr>
        <p:spPr>
          <a:xfrm>
            <a:off x="1216867" y="53910"/>
            <a:ext cx="8743950" cy="68404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Quattrocento Sans"/>
              <a:buNone/>
            </a:pPr>
            <a:r>
              <a:rPr lang="en-US" sz="3600">
                <a:solidFill>
                  <a:schemeClr val="dk1"/>
                </a:solidFill>
                <a:latin typeface="Quattrocento Sans"/>
                <a:ea typeface="Quattrocento Sans"/>
                <a:cs typeface="Quattrocento Sans"/>
                <a:sym typeface="Quattrocento Sans"/>
              </a:rPr>
              <a:t>Split Test Analysis</a:t>
            </a:r>
            <a:endParaRPr/>
          </a:p>
        </p:txBody>
      </p:sp>
      <p:grpSp>
        <p:nvGrpSpPr>
          <p:cNvPr id="305" name="Google Shape;305;p11"/>
          <p:cNvGrpSpPr/>
          <p:nvPr/>
        </p:nvGrpSpPr>
        <p:grpSpPr>
          <a:xfrm>
            <a:off x="1099051" y="3619047"/>
            <a:ext cx="9360762" cy="2274965"/>
            <a:chOff x="1068395" y="996031"/>
            <a:chExt cx="9360762" cy="2274965"/>
          </a:xfrm>
        </p:grpSpPr>
        <p:sp>
          <p:nvSpPr>
            <p:cNvPr id="306" name="Google Shape;306;p11"/>
            <p:cNvSpPr/>
            <p:nvPr/>
          </p:nvSpPr>
          <p:spPr>
            <a:xfrm>
              <a:off x="1075390" y="996032"/>
              <a:ext cx="9346908" cy="2274964"/>
            </a:xfrm>
            <a:prstGeom prst="roundRect">
              <a:avLst>
                <a:gd fmla="val 4819" name="adj"/>
              </a:avLst>
            </a:prstGeom>
            <a:solidFill>
              <a:schemeClr val="lt1"/>
            </a:solidFill>
            <a:ln>
              <a:noFill/>
            </a:ln>
            <a:effectLst>
              <a:outerShdw blurRad="762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p11"/>
            <p:cNvSpPr/>
            <p:nvPr/>
          </p:nvSpPr>
          <p:spPr>
            <a:xfrm>
              <a:off x="1068395" y="996031"/>
              <a:ext cx="9360762" cy="374967"/>
            </a:xfrm>
            <a:prstGeom prst="round2SameRect">
              <a:avLst>
                <a:gd fmla="val 16667" name="adj1"/>
                <a:gd fmla="val 0" name="adj2"/>
              </a:avLst>
            </a:prstGeom>
            <a:gradFill>
              <a:gsLst>
                <a:gs pos="0">
                  <a:srgbClr val="12465A"/>
                </a:gs>
                <a:gs pos="55000">
                  <a:srgbClr val="098897"/>
                </a:gs>
                <a:gs pos="100000">
                  <a:srgbClr val="098897"/>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Quattrocento Sans"/>
                  <a:ea typeface="Quattrocento Sans"/>
                  <a:cs typeface="Quattrocento Sans"/>
                  <a:sym typeface="Quattrocento Sans"/>
                </a:rPr>
                <a:t>Was test and control group assignment done correctly?</a:t>
              </a:r>
              <a:endParaRPr sz="1600">
                <a:solidFill>
                  <a:schemeClr val="lt1"/>
                </a:solidFill>
                <a:latin typeface="Quattrocento Sans"/>
                <a:ea typeface="Quattrocento Sans"/>
                <a:cs typeface="Quattrocento Sans"/>
                <a:sym typeface="Quattrocento Sans"/>
              </a:endParaRPr>
            </a:p>
          </p:txBody>
        </p:sp>
        <p:sp>
          <p:nvSpPr>
            <p:cNvPr id="308" name="Google Shape;308;p11"/>
            <p:cNvSpPr txBox="1"/>
            <p:nvPr/>
          </p:nvSpPr>
          <p:spPr>
            <a:xfrm>
              <a:off x="1207877" y="1497505"/>
              <a:ext cx="9014100" cy="14775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1800"/>
                <a:buFont typeface="Noto Sans Symbols"/>
                <a:buChar char="▪"/>
              </a:pPr>
              <a:r>
                <a:rPr b="1" lang="en-US" sz="1800" u="sng">
                  <a:solidFill>
                    <a:schemeClr val="dk1"/>
                  </a:solidFill>
                  <a:latin typeface="Calibri"/>
                  <a:ea typeface="Calibri"/>
                  <a:cs typeface="Calibri"/>
                  <a:sym typeface="Calibri"/>
                </a:rPr>
                <a:t>Test and control group was not assignment correctly. Form with 5 field was done by 8,609 loading Vs 9,764 loading from form with 6 field, 50% of forms was expected to load as a 5-field form.</a:t>
              </a:r>
              <a:endParaRPr b="1" u="sng"/>
            </a:p>
            <a:p>
              <a:pPr indent="-342900" lvl="0" marL="342900" marR="0" rtl="0" algn="just">
                <a:spcBef>
                  <a:spcPts val="0"/>
                </a:spcBef>
                <a:spcAft>
                  <a:spcPts val="0"/>
                </a:spcAft>
                <a:buClr>
                  <a:schemeClr val="dk1"/>
                </a:buClr>
                <a:buSzPts val="1800"/>
                <a:buFont typeface="Noto Sans Symbols"/>
                <a:buChar char="▪"/>
              </a:pPr>
              <a:r>
                <a:rPr b="1" lang="en-US" sz="1800" u="sng">
                  <a:solidFill>
                    <a:schemeClr val="dk1"/>
                  </a:solidFill>
                  <a:latin typeface="Calibri"/>
                  <a:ea typeface="Calibri"/>
                  <a:cs typeface="Calibri"/>
                  <a:sym typeface="Calibri"/>
                </a:rPr>
                <a:t>Next test, I suggest a better control of split.</a:t>
              </a:r>
              <a:endParaRPr b="1" u="sng"/>
            </a:p>
            <a:p>
              <a:pPr indent="-228600" lvl="0" marL="342900" marR="0" rtl="0" algn="just">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p:txBody>
        </p:sp>
      </p:grpSp>
      <p:sp>
        <p:nvSpPr>
          <p:cNvPr id="309" name="Google Shape;309;p11"/>
          <p:cNvSpPr/>
          <p:nvPr/>
        </p:nvSpPr>
        <p:spPr>
          <a:xfrm>
            <a:off x="1099051" y="1019976"/>
            <a:ext cx="9346908" cy="2274964"/>
          </a:xfrm>
          <a:prstGeom prst="roundRect">
            <a:avLst>
              <a:gd fmla="val 4819" name="adj"/>
            </a:avLst>
          </a:prstGeom>
          <a:solidFill>
            <a:schemeClr val="lt1"/>
          </a:solidFill>
          <a:ln>
            <a:noFill/>
          </a:ln>
          <a:effectLst>
            <a:outerShdw blurRad="762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11"/>
          <p:cNvSpPr/>
          <p:nvPr/>
        </p:nvSpPr>
        <p:spPr>
          <a:xfrm>
            <a:off x="1085059" y="1019974"/>
            <a:ext cx="9360762" cy="374967"/>
          </a:xfrm>
          <a:prstGeom prst="round2SameRect">
            <a:avLst>
              <a:gd fmla="val 16667" name="adj1"/>
              <a:gd fmla="val 0" name="adj2"/>
            </a:avLst>
          </a:prstGeom>
          <a:gradFill>
            <a:gsLst>
              <a:gs pos="0">
                <a:srgbClr val="12465A"/>
              </a:gs>
              <a:gs pos="55000">
                <a:srgbClr val="098897"/>
              </a:gs>
              <a:gs pos="100000">
                <a:srgbClr val="098897"/>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Quattrocento Sans"/>
                <a:ea typeface="Quattrocento Sans"/>
                <a:cs typeface="Quattrocento Sans"/>
                <a:sym typeface="Quattrocento Sans"/>
              </a:rPr>
              <a:t>Result of the hypothesis test</a:t>
            </a:r>
            <a:endParaRPr sz="1600">
              <a:solidFill>
                <a:schemeClr val="lt1"/>
              </a:solidFill>
              <a:latin typeface="Quattrocento Sans"/>
              <a:ea typeface="Quattrocento Sans"/>
              <a:cs typeface="Quattrocento Sans"/>
              <a:sym typeface="Quattrocento Sans"/>
            </a:endParaRPr>
          </a:p>
        </p:txBody>
      </p:sp>
      <p:sp>
        <p:nvSpPr>
          <p:cNvPr id="311" name="Google Shape;311;p11"/>
          <p:cNvSpPr txBox="1"/>
          <p:nvPr/>
        </p:nvSpPr>
        <p:spPr>
          <a:xfrm>
            <a:off x="6167536" y="1554463"/>
            <a:ext cx="4014000" cy="14775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P_value = 0.001 shows a strong evidence in favor if the alternative hypothesis.</a:t>
            </a:r>
            <a:endParaRPr/>
          </a:p>
          <a:p>
            <a:pPr indent="-342900" lvl="0" marL="34290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Confidence interval = 95%</a:t>
            </a:r>
            <a:endParaRPr/>
          </a:p>
          <a:p>
            <a:pPr indent="-228600" lvl="0" marL="34290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p:txBody>
      </p:sp>
      <p:pic>
        <p:nvPicPr>
          <p:cNvPr descr="Bread Financing | Play Now, Pay Later | Velocity Micro" id="312" name="Google Shape;312;p11"/>
          <p:cNvPicPr preferRelativeResize="0"/>
          <p:nvPr/>
        </p:nvPicPr>
        <p:blipFill rotWithShape="1">
          <a:blip r:embed="rId9">
            <a:alphaModFix/>
          </a:blip>
          <a:srcRect b="0" l="0" r="0" t="0"/>
          <a:stretch/>
        </p:blipFill>
        <p:spPr>
          <a:xfrm>
            <a:off x="10567035" y="5893098"/>
            <a:ext cx="1352550" cy="504621"/>
          </a:xfrm>
          <a:prstGeom prst="rect">
            <a:avLst/>
          </a:prstGeom>
          <a:noFill/>
          <a:ln>
            <a:noFill/>
          </a:ln>
        </p:spPr>
      </p:pic>
      <p:sp>
        <p:nvSpPr>
          <p:cNvPr id="313" name="Google Shape;313;p11"/>
          <p:cNvSpPr txBox="1"/>
          <p:nvPr/>
        </p:nvSpPr>
        <p:spPr>
          <a:xfrm>
            <a:off x="1383753" y="1554463"/>
            <a:ext cx="3945300" cy="1477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n-US" sz="1800">
                <a:solidFill>
                  <a:srgbClr val="004846"/>
                </a:solidFill>
                <a:latin typeface="Arial"/>
                <a:ea typeface="Arial"/>
                <a:cs typeface="Arial"/>
                <a:sym typeface="Arial"/>
              </a:rPr>
              <a:t>H</a:t>
            </a:r>
            <a:r>
              <a:rPr b="0" baseline="-25000" i="0" lang="en-US" sz="1800">
                <a:solidFill>
                  <a:srgbClr val="004846"/>
                </a:solidFill>
                <a:latin typeface="Arial"/>
                <a:ea typeface="Arial"/>
                <a:cs typeface="Arial"/>
                <a:sym typeface="Arial"/>
              </a:rPr>
              <a:t>0</a:t>
            </a:r>
            <a:r>
              <a:rPr lang="en-US" sz="1800">
                <a:solidFill>
                  <a:srgbClr val="004846"/>
                </a:solidFill>
                <a:latin typeface="Calibri"/>
                <a:ea typeface="Calibri"/>
                <a:cs typeface="Calibri"/>
                <a:sym typeface="Calibri"/>
              </a:rPr>
              <a:t>: Conversion rate did not increase for New landing page</a:t>
            </a:r>
            <a:endParaRPr/>
          </a:p>
          <a:p>
            <a:pPr indent="0" lvl="0" marL="0" marR="0" rtl="0" algn="l">
              <a:spcBef>
                <a:spcPts val="0"/>
              </a:spcBef>
              <a:spcAft>
                <a:spcPts val="0"/>
              </a:spcAft>
              <a:buNone/>
            </a:pPr>
            <a:r>
              <a:t/>
            </a:r>
            <a:endParaRPr sz="1800">
              <a:solidFill>
                <a:srgbClr val="004846"/>
              </a:solidFill>
              <a:latin typeface="Calibri"/>
              <a:ea typeface="Calibri"/>
              <a:cs typeface="Calibri"/>
              <a:sym typeface="Calibri"/>
            </a:endParaRPr>
          </a:p>
          <a:p>
            <a:pPr indent="0" lvl="0" marL="0" marR="0" rtl="0" algn="ctr">
              <a:spcBef>
                <a:spcPts val="0"/>
              </a:spcBef>
              <a:spcAft>
                <a:spcPts val="0"/>
              </a:spcAft>
              <a:buNone/>
            </a:pPr>
            <a:r>
              <a:rPr lang="en-US" sz="1800">
                <a:solidFill>
                  <a:srgbClr val="004846"/>
                </a:solidFill>
                <a:latin typeface="Calibri"/>
                <a:ea typeface="Calibri"/>
                <a:cs typeface="Calibri"/>
                <a:sym typeface="Calibri"/>
              </a:rPr>
              <a:t> </a:t>
            </a:r>
            <a:r>
              <a:rPr b="0" i="1" lang="en-US" sz="1800">
                <a:solidFill>
                  <a:srgbClr val="004846"/>
                </a:solidFill>
                <a:latin typeface="Arial"/>
                <a:ea typeface="Arial"/>
                <a:cs typeface="Arial"/>
                <a:sym typeface="Arial"/>
              </a:rPr>
              <a:t>H</a:t>
            </a:r>
            <a:r>
              <a:rPr baseline="-25000" lang="en-US" sz="1800">
                <a:solidFill>
                  <a:srgbClr val="004846"/>
                </a:solidFill>
                <a:latin typeface="Arial"/>
                <a:ea typeface="Arial"/>
                <a:cs typeface="Arial"/>
                <a:sym typeface="Arial"/>
              </a:rPr>
              <a:t>A</a:t>
            </a:r>
            <a:r>
              <a:rPr lang="en-US" sz="1800">
                <a:solidFill>
                  <a:srgbClr val="004846"/>
                </a:solidFill>
                <a:latin typeface="Calibri"/>
                <a:ea typeface="Calibri"/>
                <a:cs typeface="Calibri"/>
                <a:sym typeface="Calibri"/>
              </a:rPr>
              <a:t>: Conversion rate did increase for New landing page</a:t>
            </a:r>
            <a:endParaRPr sz="1800">
              <a:solidFill>
                <a:srgbClr val="004846"/>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descr="A picture containing shape&#10;&#10;Description automatically generated" id="318" name="Google Shape;318;p12"/>
          <p:cNvPicPr preferRelativeResize="0"/>
          <p:nvPr/>
        </p:nvPicPr>
        <p:blipFill rotWithShape="1">
          <a:blip r:embed="rId4">
            <a:alphaModFix/>
          </a:blip>
          <a:srcRect b="0" l="0" r="5001" t="14197"/>
          <a:stretch/>
        </p:blipFill>
        <p:spPr>
          <a:xfrm>
            <a:off x="6545580" y="6075045"/>
            <a:ext cx="5646420" cy="782955"/>
          </a:xfrm>
          <a:prstGeom prst="rect">
            <a:avLst/>
          </a:prstGeom>
          <a:noFill/>
          <a:ln>
            <a:noFill/>
          </a:ln>
        </p:spPr>
      </p:pic>
      <p:pic>
        <p:nvPicPr>
          <p:cNvPr descr="Bread Financing | Play Now, Pay Later | Velocity Micro" id="319" name="Google Shape;319;p12"/>
          <p:cNvPicPr preferRelativeResize="0"/>
          <p:nvPr/>
        </p:nvPicPr>
        <p:blipFill rotWithShape="1">
          <a:blip r:embed="rId5">
            <a:alphaModFix/>
          </a:blip>
          <a:srcRect b="0" l="0" r="0" t="0"/>
          <a:stretch/>
        </p:blipFill>
        <p:spPr>
          <a:xfrm>
            <a:off x="10567035" y="5893098"/>
            <a:ext cx="1352550" cy="504621"/>
          </a:xfrm>
          <a:prstGeom prst="rect">
            <a:avLst/>
          </a:prstGeom>
          <a:noFill/>
          <a:ln>
            <a:noFill/>
          </a:ln>
        </p:spPr>
      </p:pic>
      <p:pic>
        <p:nvPicPr>
          <p:cNvPr descr="A picture containing shape&#10;&#10;Description automatically generated" id="320" name="Google Shape;320;p12"/>
          <p:cNvPicPr preferRelativeResize="0"/>
          <p:nvPr/>
        </p:nvPicPr>
        <p:blipFill rotWithShape="1">
          <a:blip r:embed="rId6">
            <a:alphaModFix/>
          </a:blip>
          <a:srcRect b="0" l="0" r="17052" t="14197"/>
          <a:stretch/>
        </p:blipFill>
        <p:spPr>
          <a:xfrm>
            <a:off x="1624965" y="6075045"/>
            <a:ext cx="4930140" cy="782955"/>
          </a:xfrm>
          <a:prstGeom prst="rect">
            <a:avLst/>
          </a:prstGeom>
          <a:noFill/>
          <a:ln>
            <a:noFill/>
          </a:ln>
        </p:spPr>
      </p:pic>
      <p:pic>
        <p:nvPicPr>
          <p:cNvPr descr="A picture containing shape&#10;&#10;Description automatically generated" id="321" name="Google Shape;321;p12"/>
          <p:cNvPicPr preferRelativeResize="0"/>
          <p:nvPr/>
        </p:nvPicPr>
        <p:blipFill rotWithShape="1">
          <a:blip r:embed="rId6">
            <a:alphaModFix/>
          </a:blip>
          <a:srcRect b="0" l="0" r="62821" t="14197"/>
          <a:stretch/>
        </p:blipFill>
        <p:spPr>
          <a:xfrm>
            <a:off x="9524" y="6075044"/>
            <a:ext cx="2209800" cy="782955"/>
          </a:xfrm>
          <a:prstGeom prst="rect">
            <a:avLst/>
          </a:prstGeom>
          <a:noFill/>
          <a:ln>
            <a:noFill/>
          </a:ln>
        </p:spPr>
      </p:pic>
      <p:graphicFrame>
        <p:nvGraphicFramePr>
          <p:cNvPr id="322" name="Google Shape;322;p12"/>
          <p:cNvGraphicFramePr/>
          <p:nvPr/>
        </p:nvGraphicFramePr>
        <p:xfrm>
          <a:off x="190500" y="190368"/>
          <a:ext cx="10934700" cy="938213"/>
        </p:xfrm>
        <a:graphic>
          <a:graphicData uri="http://schemas.openxmlformats.org/presentationml/2006/ole">
            <mc:AlternateContent>
              <mc:Choice Requires="v">
                <p:oleObj r:id="rId7" imgH="938213" imgW="10934700" progId="Paint.Picture" spid="_x0000_s1">
                  <p:embed/>
                </p:oleObj>
              </mc:Choice>
              <mc:Fallback>
                <p:oleObj r:id="rId8" imgH="938213" imgW="10934700" progId="Paint.Picture">
                  <p:embed/>
                  <p:pic>
                    <p:nvPicPr>
                      <p:cNvPr id="322" name="Google Shape;322;p12"/>
                      <p:cNvPicPr preferRelativeResize="0"/>
                      <p:nvPr/>
                    </p:nvPicPr>
                    <p:blipFill rotWithShape="1">
                      <a:blip r:embed="rId9">
                        <a:alphaModFix/>
                      </a:blip>
                      <a:srcRect b="0" l="0" r="0" t="0"/>
                      <a:stretch/>
                    </p:blipFill>
                    <p:spPr>
                      <a:xfrm>
                        <a:off x="190500" y="190368"/>
                        <a:ext cx="10934700" cy="938213"/>
                      </a:xfrm>
                      <a:prstGeom prst="rect">
                        <a:avLst/>
                      </a:prstGeom>
                      <a:noFill/>
                      <a:ln>
                        <a:noFill/>
                      </a:ln>
                    </p:spPr>
                  </p:pic>
                </p:oleObj>
              </mc:Fallback>
            </mc:AlternateContent>
          </a:graphicData>
        </a:graphic>
      </p:graphicFrame>
      <p:sp>
        <p:nvSpPr>
          <p:cNvPr id="323" name="Google Shape;323;p12"/>
          <p:cNvSpPr txBox="1"/>
          <p:nvPr/>
        </p:nvSpPr>
        <p:spPr>
          <a:xfrm>
            <a:off x="1216867" y="53910"/>
            <a:ext cx="8743950" cy="68404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Quattrocento Sans"/>
              <a:buNone/>
            </a:pPr>
            <a:r>
              <a:rPr lang="en-US" sz="3600">
                <a:solidFill>
                  <a:schemeClr val="dk1"/>
                </a:solidFill>
                <a:latin typeface="Quattrocento Sans"/>
                <a:ea typeface="Quattrocento Sans"/>
                <a:cs typeface="Quattrocento Sans"/>
                <a:sym typeface="Quattrocento Sans"/>
              </a:rPr>
              <a:t>Split Test Analysis</a:t>
            </a:r>
            <a:endParaRPr/>
          </a:p>
        </p:txBody>
      </p:sp>
      <p:sp>
        <p:nvSpPr>
          <p:cNvPr id="324" name="Google Shape;324;p12"/>
          <p:cNvSpPr/>
          <p:nvPr/>
        </p:nvSpPr>
        <p:spPr>
          <a:xfrm>
            <a:off x="1089441" y="1055568"/>
            <a:ext cx="9220890" cy="5335901"/>
          </a:xfrm>
          <a:prstGeom prst="roundRect">
            <a:avLst>
              <a:gd fmla="val 4819" name="adj"/>
            </a:avLst>
          </a:prstGeom>
          <a:solidFill>
            <a:schemeClr val="lt1"/>
          </a:solidFill>
          <a:ln>
            <a:noFill/>
          </a:ln>
          <a:effectLst>
            <a:outerShdw blurRad="762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p12"/>
          <p:cNvSpPr/>
          <p:nvPr/>
        </p:nvSpPr>
        <p:spPr>
          <a:xfrm>
            <a:off x="1089441" y="888304"/>
            <a:ext cx="9220890" cy="422224"/>
          </a:xfrm>
          <a:prstGeom prst="round2SameRect">
            <a:avLst>
              <a:gd fmla="val 16667" name="adj1"/>
              <a:gd fmla="val 0" name="adj2"/>
            </a:avLst>
          </a:prstGeom>
          <a:gradFill>
            <a:gsLst>
              <a:gs pos="0">
                <a:srgbClr val="12465A"/>
              </a:gs>
              <a:gs pos="55000">
                <a:srgbClr val="098897"/>
              </a:gs>
              <a:gs pos="100000">
                <a:srgbClr val="098897"/>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Quattrocento Sans"/>
                <a:ea typeface="Quattrocento Sans"/>
                <a:cs typeface="Quattrocento Sans"/>
                <a:sym typeface="Quattrocento Sans"/>
              </a:rPr>
              <a:t>Should we implement Intellicron? What other data, would you need to make this determination?</a:t>
            </a:r>
            <a:endParaRPr sz="1600">
              <a:solidFill>
                <a:schemeClr val="lt1"/>
              </a:solidFill>
              <a:latin typeface="Quattrocento Sans"/>
              <a:ea typeface="Quattrocento Sans"/>
              <a:cs typeface="Quattrocento Sans"/>
              <a:sym typeface="Quattrocento Sans"/>
            </a:endParaRPr>
          </a:p>
        </p:txBody>
      </p:sp>
      <p:sp>
        <p:nvSpPr>
          <p:cNvPr id="326" name="Google Shape;326;p12"/>
          <p:cNvSpPr txBox="1"/>
          <p:nvPr/>
        </p:nvSpPr>
        <p:spPr>
          <a:xfrm>
            <a:off x="1135041" y="4371451"/>
            <a:ext cx="9045618" cy="230832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Intellicron raises in 2.85% the conversion rate on the Applicant step, plus $2 cost per customer analyzed (We can do a revenue Vs cost analysis).</a:t>
            </a:r>
            <a:endParaRPr/>
          </a:p>
          <a:p>
            <a:pPr indent="-342900" lvl="0" marL="342900" marR="0" rtl="0" algn="just">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Considering the Check Out Overall rate, we can see that 5-Fields (26.6%) conversion rate Vs 6-Fields (26.2%) did not improve.</a:t>
            </a:r>
            <a:endParaRPr/>
          </a:p>
          <a:p>
            <a:pPr indent="-342900" lvl="0" marL="342900" marR="0" rtl="0" algn="just">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Customers that informed their SSN are more like hood to finalize the purchase (2.4%)</a:t>
            </a:r>
            <a:endParaRPr/>
          </a:p>
          <a:p>
            <a:pPr indent="-342900" lvl="0" marL="342900" marR="0" rtl="0" algn="just">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Therefore, improving the applicant step is not representing more customer and revenue for Bread.</a:t>
            </a:r>
            <a:endParaRPr/>
          </a:p>
          <a:p>
            <a:pPr indent="-228600" lvl="0" marL="342900" marR="0" rtl="0" algn="just">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p:txBody>
      </p:sp>
      <p:grpSp>
        <p:nvGrpSpPr>
          <p:cNvPr id="327" name="Google Shape;327;p12"/>
          <p:cNvGrpSpPr/>
          <p:nvPr/>
        </p:nvGrpSpPr>
        <p:grpSpPr>
          <a:xfrm>
            <a:off x="1624965" y="1593118"/>
            <a:ext cx="7802410" cy="2660462"/>
            <a:chOff x="978353" y="2260563"/>
            <a:chExt cx="7802410" cy="2660462"/>
          </a:xfrm>
        </p:grpSpPr>
        <p:grpSp>
          <p:nvGrpSpPr>
            <p:cNvPr id="328" name="Google Shape;328;p12"/>
            <p:cNvGrpSpPr/>
            <p:nvPr/>
          </p:nvGrpSpPr>
          <p:grpSpPr>
            <a:xfrm>
              <a:off x="5997203" y="2260563"/>
              <a:ext cx="2783560" cy="2638425"/>
              <a:chOff x="8077303" y="2208423"/>
              <a:chExt cx="2783560" cy="2638425"/>
            </a:xfrm>
          </p:grpSpPr>
          <p:pic>
            <p:nvPicPr>
              <p:cNvPr descr="Everything You Need to Know About Conversion Funnel Optimization - Business  2 Community" id="329" name="Google Shape;329;p12"/>
              <p:cNvPicPr preferRelativeResize="0"/>
              <p:nvPr/>
            </p:nvPicPr>
            <p:blipFill rotWithShape="1">
              <a:blip r:embed="rId10">
                <a:alphaModFix/>
              </a:blip>
              <a:srcRect b="0" l="3916" r="49149" t="0"/>
              <a:stretch/>
            </p:blipFill>
            <p:spPr>
              <a:xfrm>
                <a:off x="8178562" y="2208423"/>
                <a:ext cx="2682301" cy="2638425"/>
              </a:xfrm>
              <a:prstGeom prst="rect">
                <a:avLst/>
              </a:prstGeom>
              <a:noFill/>
              <a:ln>
                <a:noFill/>
              </a:ln>
            </p:spPr>
          </p:pic>
          <p:sp>
            <p:nvSpPr>
              <p:cNvPr id="330" name="Google Shape;330;p12"/>
              <p:cNvSpPr/>
              <p:nvPr/>
            </p:nvSpPr>
            <p:spPr>
              <a:xfrm>
                <a:off x="8077303" y="2357152"/>
                <a:ext cx="702284" cy="40121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12"/>
              <p:cNvSpPr/>
              <p:nvPr/>
            </p:nvSpPr>
            <p:spPr>
              <a:xfrm>
                <a:off x="8228882" y="3070944"/>
                <a:ext cx="702284" cy="40121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12"/>
              <p:cNvSpPr/>
              <p:nvPr/>
            </p:nvSpPr>
            <p:spPr>
              <a:xfrm>
                <a:off x="8428445" y="3653417"/>
                <a:ext cx="702284" cy="40121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3" name="Google Shape;333;p12"/>
              <p:cNvSpPr/>
              <p:nvPr/>
            </p:nvSpPr>
            <p:spPr>
              <a:xfrm>
                <a:off x="8622156" y="4124742"/>
                <a:ext cx="702284" cy="40121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Everything You Need to Know About Conversion Funnel Optimization - Business  2 Community" id="334" name="Google Shape;334;p12"/>
            <p:cNvPicPr preferRelativeResize="0"/>
            <p:nvPr/>
          </p:nvPicPr>
          <p:blipFill rotWithShape="1">
            <a:blip r:embed="rId11">
              <a:alphaModFix/>
            </a:blip>
            <a:srcRect b="0" l="0" r="0" t="0"/>
            <a:stretch/>
          </p:blipFill>
          <p:spPr>
            <a:xfrm>
              <a:off x="978353" y="2282600"/>
              <a:ext cx="5715000" cy="2638425"/>
            </a:xfrm>
            <a:prstGeom prst="rect">
              <a:avLst/>
            </a:prstGeom>
            <a:noFill/>
            <a:ln>
              <a:noFill/>
            </a:ln>
          </p:spPr>
        </p:pic>
        <p:pic>
          <p:nvPicPr>
            <p:cNvPr descr="Everything You Need to Know About Conversion Funnel Optimization - Business  2 Community" id="335" name="Google Shape;335;p12"/>
            <p:cNvPicPr preferRelativeResize="0"/>
            <p:nvPr/>
          </p:nvPicPr>
          <p:blipFill rotWithShape="1">
            <a:blip r:embed="rId11">
              <a:alphaModFix/>
            </a:blip>
            <a:srcRect b="0" l="48351" r="44954" t="0"/>
            <a:stretch/>
          </p:blipFill>
          <p:spPr>
            <a:xfrm>
              <a:off x="6326420" y="2263352"/>
              <a:ext cx="382555" cy="2638425"/>
            </a:xfrm>
            <a:prstGeom prst="rect">
              <a:avLst/>
            </a:prstGeom>
            <a:noFill/>
            <a:ln>
              <a:noFill/>
            </a:ln>
          </p:spPr>
        </p:pic>
        <p:pic>
          <p:nvPicPr>
            <p:cNvPr descr="Everything You Need to Know About Conversion Funnel Optimization - Business  2 Community" id="336" name="Google Shape;336;p12"/>
            <p:cNvPicPr preferRelativeResize="0"/>
            <p:nvPr/>
          </p:nvPicPr>
          <p:blipFill rotWithShape="1">
            <a:blip r:embed="rId11">
              <a:alphaModFix/>
            </a:blip>
            <a:srcRect b="0" l="51823" r="44954" t="28442"/>
            <a:stretch/>
          </p:blipFill>
          <p:spPr>
            <a:xfrm>
              <a:off x="6708975" y="3014373"/>
              <a:ext cx="184202" cy="1887990"/>
            </a:xfrm>
            <a:prstGeom prst="rect">
              <a:avLst/>
            </a:prstGeom>
            <a:noFill/>
            <a:ln>
              <a:noFill/>
            </a:ln>
          </p:spPr>
        </p:pic>
        <p:pic>
          <p:nvPicPr>
            <p:cNvPr descr="Everything You Need to Know About Conversion Funnel Optimization - Business  2 Community" id="337" name="Google Shape;337;p12"/>
            <p:cNvPicPr preferRelativeResize="0"/>
            <p:nvPr/>
          </p:nvPicPr>
          <p:blipFill rotWithShape="1">
            <a:blip r:embed="rId11">
              <a:alphaModFix/>
            </a:blip>
            <a:srcRect b="0" l="52007" r="44954" t="56390"/>
            <a:stretch/>
          </p:blipFill>
          <p:spPr>
            <a:xfrm>
              <a:off x="6888214" y="3757697"/>
              <a:ext cx="173618" cy="1150622"/>
            </a:xfrm>
            <a:prstGeom prst="rect">
              <a:avLst/>
            </a:prstGeom>
            <a:noFill/>
            <a:ln>
              <a:noFill/>
            </a:ln>
          </p:spPr>
        </p:pic>
        <p:pic>
          <p:nvPicPr>
            <p:cNvPr descr="Everything You Need to Know About Conversion Funnel Optimization - Business  2 Community" id="338" name="Google Shape;338;p12"/>
            <p:cNvPicPr preferRelativeResize="0"/>
            <p:nvPr/>
          </p:nvPicPr>
          <p:blipFill rotWithShape="1">
            <a:blip r:embed="rId11">
              <a:alphaModFix/>
            </a:blip>
            <a:srcRect b="0" l="50350" r="44954" t="70325"/>
            <a:stretch/>
          </p:blipFill>
          <p:spPr>
            <a:xfrm>
              <a:off x="6903836" y="4116178"/>
              <a:ext cx="423101" cy="782955"/>
            </a:xfrm>
            <a:prstGeom prst="rect">
              <a:avLst/>
            </a:prstGeom>
            <a:noFill/>
            <a:ln>
              <a:noFill/>
            </a:ln>
          </p:spPr>
        </p:pic>
      </p:grpSp>
      <p:pic>
        <p:nvPicPr>
          <p:cNvPr descr="Everything You Need to Know About Conversion Funnel Optimization - Business  2 Community" id="339" name="Google Shape;339;p12"/>
          <p:cNvPicPr preferRelativeResize="0"/>
          <p:nvPr/>
        </p:nvPicPr>
        <p:blipFill rotWithShape="1">
          <a:blip r:embed="rId11">
            <a:alphaModFix/>
          </a:blip>
          <a:srcRect b="83493" l="2830" r="87864" t="2534"/>
          <a:stretch/>
        </p:blipFill>
        <p:spPr>
          <a:xfrm>
            <a:off x="9436706" y="1679515"/>
            <a:ext cx="531845" cy="368651"/>
          </a:xfrm>
          <a:prstGeom prst="rect">
            <a:avLst/>
          </a:prstGeom>
          <a:noFill/>
          <a:ln>
            <a:noFill/>
          </a:ln>
        </p:spPr>
      </p:pic>
      <p:sp>
        <p:nvSpPr>
          <p:cNvPr id="340" name="Google Shape;340;p12"/>
          <p:cNvSpPr/>
          <p:nvPr/>
        </p:nvSpPr>
        <p:spPr>
          <a:xfrm>
            <a:off x="4966304" y="1797473"/>
            <a:ext cx="1733497" cy="171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Prequalification form</a:t>
            </a:r>
            <a:endParaRPr/>
          </a:p>
        </p:txBody>
      </p:sp>
      <p:sp>
        <p:nvSpPr>
          <p:cNvPr id="341" name="Google Shape;341;p12"/>
          <p:cNvSpPr/>
          <p:nvPr/>
        </p:nvSpPr>
        <p:spPr>
          <a:xfrm>
            <a:off x="4899027" y="2491317"/>
            <a:ext cx="2003901" cy="171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Application step</a:t>
            </a:r>
            <a:endParaRPr/>
          </a:p>
        </p:txBody>
      </p:sp>
      <p:sp>
        <p:nvSpPr>
          <p:cNvPr id="342" name="Google Shape;342;p12"/>
          <p:cNvSpPr/>
          <p:nvPr/>
        </p:nvSpPr>
        <p:spPr>
          <a:xfrm>
            <a:off x="4885386" y="3114828"/>
            <a:ext cx="2003901" cy="171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Approval step</a:t>
            </a:r>
            <a:endParaRPr/>
          </a:p>
        </p:txBody>
      </p:sp>
      <p:sp>
        <p:nvSpPr>
          <p:cNvPr id="343" name="Google Shape;343;p12"/>
          <p:cNvSpPr/>
          <p:nvPr/>
        </p:nvSpPr>
        <p:spPr>
          <a:xfrm>
            <a:off x="4887686" y="3630944"/>
            <a:ext cx="2003901" cy="171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Check Out step</a:t>
            </a:r>
            <a:endParaRPr/>
          </a:p>
        </p:txBody>
      </p:sp>
      <p:sp>
        <p:nvSpPr>
          <p:cNvPr id="344" name="Google Shape;344;p12"/>
          <p:cNvSpPr/>
          <p:nvPr/>
        </p:nvSpPr>
        <p:spPr>
          <a:xfrm>
            <a:off x="2565501" y="1431161"/>
            <a:ext cx="1733497" cy="171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u="sng">
                <a:solidFill>
                  <a:srgbClr val="0C5150"/>
                </a:solidFill>
                <a:latin typeface="Calibri"/>
                <a:ea typeface="Calibri"/>
                <a:cs typeface="Calibri"/>
                <a:sym typeface="Calibri"/>
              </a:rPr>
              <a:t>6-Fields Form</a:t>
            </a:r>
            <a:endParaRPr/>
          </a:p>
        </p:txBody>
      </p:sp>
      <p:sp>
        <p:nvSpPr>
          <p:cNvPr id="345" name="Google Shape;345;p12"/>
          <p:cNvSpPr/>
          <p:nvPr/>
        </p:nvSpPr>
        <p:spPr>
          <a:xfrm>
            <a:off x="7447688" y="1436065"/>
            <a:ext cx="1733497" cy="171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u="sng">
                <a:solidFill>
                  <a:srgbClr val="0C5150"/>
                </a:solidFill>
                <a:latin typeface="Calibri"/>
                <a:ea typeface="Calibri"/>
                <a:cs typeface="Calibri"/>
                <a:sym typeface="Calibri"/>
              </a:rPr>
              <a:t>5-Fields Form</a:t>
            </a:r>
            <a:endParaRPr/>
          </a:p>
        </p:txBody>
      </p:sp>
      <p:sp>
        <p:nvSpPr>
          <p:cNvPr id="346" name="Google Shape;346;p12"/>
          <p:cNvSpPr/>
          <p:nvPr/>
        </p:nvSpPr>
        <p:spPr>
          <a:xfrm>
            <a:off x="1937992" y="2426025"/>
            <a:ext cx="631904"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lang="en-US" sz="1400" cap="none">
                <a:solidFill>
                  <a:srgbClr val="A573EA"/>
                </a:solidFill>
                <a:latin typeface="Calibri"/>
                <a:ea typeface="Calibri"/>
                <a:cs typeface="Calibri"/>
                <a:sym typeface="Calibri"/>
              </a:rPr>
              <a:t>51.7%</a:t>
            </a:r>
            <a:endParaRPr/>
          </a:p>
        </p:txBody>
      </p:sp>
      <p:sp>
        <p:nvSpPr>
          <p:cNvPr id="347" name="Google Shape;347;p12"/>
          <p:cNvSpPr/>
          <p:nvPr/>
        </p:nvSpPr>
        <p:spPr>
          <a:xfrm>
            <a:off x="9268563" y="2419662"/>
            <a:ext cx="631904"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cap="none">
                <a:solidFill>
                  <a:srgbClr val="A573EA"/>
                </a:solidFill>
                <a:latin typeface="Calibri"/>
                <a:ea typeface="Calibri"/>
                <a:cs typeface="Calibri"/>
                <a:sym typeface="Calibri"/>
              </a:rPr>
              <a:t>54.5%</a:t>
            </a:r>
            <a:endParaRPr/>
          </a:p>
        </p:txBody>
      </p:sp>
      <p:sp>
        <p:nvSpPr>
          <p:cNvPr id="348" name="Google Shape;348;p12"/>
          <p:cNvSpPr/>
          <p:nvPr/>
        </p:nvSpPr>
        <p:spPr>
          <a:xfrm>
            <a:off x="9095966" y="3022491"/>
            <a:ext cx="631904"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cap="none">
                <a:solidFill>
                  <a:srgbClr val="ED3B65"/>
                </a:solidFill>
                <a:latin typeface="Calibri"/>
                <a:ea typeface="Calibri"/>
                <a:cs typeface="Calibri"/>
                <a:sym typeface="Calibri"/>
              </a:rPr>
              <a:t>35.2%</a:t>
            </a:r>
            <a:endParaRPr/>
          </a:p>
        </p:txBody>
      </p:sp>
      <p:sp>
        <p:nvSpPr>
          <p:cNvPr id="349" name="Google Shape;349;p12"/>
          <p:cNvSpPr/>
          <p:nvPr/>
        </p:nvSpPr>
        <p:spPr>
          <a:xfrm>
            <a:off x="2214741" y="3033925"/>
            <a:ext cx="631904"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cap="none">
                <a:solidFill>
                  <a:srgbClr val="ED3B65"/>
                </a:solidFill>
                <a:latin typeface="Calibri"/>
                <a:ea typeface="Calibri"/>
                <a:cs typeface="Calibri"/>
                <a:sym typeface="Calibri"/>
              </a:rPr>
              <a:t>34.0%</a:t>
            </a:r>
            <a:endParaRPr/>
          </a:p>
        </p:txBody>
      </p:sp>
      <p:sp>
        <p:nvSpPr>
          <p:cNvPr id="350" name="Google Shape;350;p12"/>
          <p:cNvSpPr/>
          <p:nvPr/>
        </p:nvSpPr>
        <p:spPr>
          <a:xfrm>
            <a:off x="2358865" y="3562699"/>
            <a:ext cx="631904"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cap="none">
                <a:solidFill>
                  <a:srgbClr val="F4B743"/>
                </a:solidFill>
                <a:latin typeface="Calibri"/>
                <a:ea typeface="Calibri"/>
                <a:cs typeface="Calibri"/>
                <a:sym typeface="Calibri"/>
              </a:rPr>
              <a:t>26.2%</a:t>
            </a:r>
            <a:endParaRPr/>
          </a:p>
        </p:txBody>
      </p:sp>
      <p:sp>
        <p:nvSpPr>
          <p:cNvPr id="351" name="Google Shape;351;p12"/>
          <p:cNvSpPr/>
          <p:nvPr/>
        </p:nvSpPr>
        <p:spPr>
          <a:xfrm>
            <a:off x="8913647" y="3517575"/>
            <a:ext cx="631904"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cap="none">
                <a:solidFill>
                  <a:srgbClr val="F4B743"/>
                </a:solidFill>
                <a:latin typeface="Calibri"/>
                <a:ea typeface="Calibri"/>
                <a:cs typeface="Calibri"/>
                <a:sym typeface="Calibri"/>
              </a:rPr>
              <a:t>26.6%</a:t>
            </a:r>
            <a:endParaRPr/>
          </a:p>
        </p:txBody>
      </p:sp>
      <p:sp>
        <p:nvSpPr>
          <p:cNvPr id="352" name="Google Shape;352;p12"/>
          <p:cNvSpPr/>
          <p:nvPr/>
        </p:nvSpPr>
        <p:spPr>
          <a:xfrm>
            <a:off x="1644122" y="3217307"/>
            <a:ext cx="537288" cy="31348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C00000"/>
                </a:solidFill>
                <a:latin typeface="Calibri"/>
                <a:ea typeface="Calibri"/>
                <a:cs typeface="Calibri"/>
                <a:sym typeface="Calibri"/>
              </a:rPr>
              <a:t>-25.5</a:t>
            </a:r>
            <a:endParaRPr/>
          </a:p>
        </p:txBody>
      </p:sp>
      <p:cxnSp>
        <p:nvCxnSpPr>
          <p:cNvPr id="353" name="Google Shape;353;p12"/>
          <p:cNvCxnSpPr/>
          <p:nvPr/>
        </p:nvCxnSpPr>
        <p:spPr>
          <a:xfrm>
            <a:off x="1891337" y="2579914"/>
            <a:ext cx="480556" cy="1330740"/>
          </a:xfrm>
          <a:prstGeom prst="straightConnector1">
            <a:avLst/>
          </a:prstGeom>
          <a:noFill/>
          <a:ln cap="flat" cmpd="sng" w="19050">
            <a:solidFill>
              <a:srgbClr val="C00000"/>
            </a:solidFill>
            <a:prstDash val="dash"/>
            <a:miter lim="800000"/>
            <a:headEnd len="sm" w="sm" type="none"/>
            <a:tailEnd len="med" w="med" type="triangle"/>
          </a:ln>
        </p:spPr>
      </p:cxnSp>
      <p:sp>
        <p:nvSpPr>
          <p:cNvPr id="354" name="Google Shape;354;p12"/>
          <p:cNvSpPr/>
          <p:nvPr/>
        </p:nvSpPr>
        <p:spPr>
          <a:xfrm>
            <a:off x="9655687" y="3192103"/>
            <a:ext cx="537288" cy="31348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C00000"/>
                </a:solidFill>
                <a:latin typeface="Calibri"/>
                <a:ea typeface="Calibri"/>
                <a:cs typeface="Calibri"/>
                <a:sym typeface="Calibri"/>
              </a:rPr>
              <a:t>-27.9</a:t>
            </a:r>
            <a:endParaRPr/>
          </a:p>
        </p:txBody>
      </p:sp>
      <p:cxnSp>
        <p:nvCxnSpPr>
          <p:cNvPr id="355" name="Google Shape;355;p12"/>
          <p:cNvCxnSpPr/>
          <p:nvPr/>
        </p:nvCxnSpPr>
        <p:spPr>
          <a:xfrm flipH="1">
            <a:off x="9512041" y="2637384"/>
            <a:ext cx="392071" cy="1215800"/>
          </a:xfrm>
          <a:prstGeom prst="straightConnector1">
            <a:avLst/>
          </a:prstGeom>
          <a:noFill/>
          <a:ln cap="flat" cmpd="sng" w="19050">
            <a:solidFill>
              <a:srgbClr val="C00000"/>
            </a:solidFill>
            <a:prstDash val="dash"/>
            <a:miter lim="800000"/>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descr="A picture containing shape&#10;&#10;Description automatically generated" id="360" name="Google Shape;360;gfc952cde66_0_0"/>
          <p:cNvPicPr preferRelativeResize="0"/>
          <p:nvPr/>
        </p:nvPicPr>
        <p:blipFill rotWithShape="1">
          <a:blip r:embed="rId3">
            <a:alphaModFix/>
          </a:blip>
          <a:srcRect b="0" l="0" r="4997" t="14199"/>
          <a:stretch/>
        </p:blipFill>
        <p:spPr>
          <a:xfrm>
            <a:off x="6545580" y="6075045"/>
            <a:ext cx="5646420" cy="782955"/>
          </a:xfrm>
          <a:prstGeom prst="rect">
            <a:avLst/>
          </a:prstGeom>
          <a:noFill/>
          <a:ln>
            <a:noFill/>
          </a:ln>
        </p:spPr>
      </p:pic>
      <p:pic>
        <p:nvPicPr>
          <p:cNvPr descr="Bread Financing | Play Now, Pay Later | Velocity Micro" id="361" name="Google Shape;361;gfc952cde66_0_0"/>
          <p:cNvPicPr preferRelativeResize="0"/>
          <p:nvPr/>
        </p:nvPicPr>
        <p:blipFill rotWithShape="1">
          <a:blip r:embed="rId4">
            <a:alphaModFix/>
          </a:blip>
          <a:srcRect b="0" l="0" r="0" t="0"/>
          <a:stretch/>
        </p:blipFill>
        <p:spPr>
          <a:xfrm>
            <a:off x="10567035" y="5893098"/>
            <a:ext cx="1352550" cy="504621"/>
          </a:xfrm>
          <a:prstGeom prst="rect">
            <a:avLst/>
          </a:prstGeom>
          <a:noFill/>
          <a:ln>
            <a:noFill/>
          </a:ln>
        </p:spPr>
      </p:pic>
      <p:pic>
        <p:nvPicPr>
          <p:cNvPr descr="A picture containing shape&#10;&#10;Description automatically generated" id="362" name="Google Shape;362;gfc952cde66_0_0"/>
          <p:cNvPicPr preferRelativeResize="0"/>
          <p:nvPr/>
        </p:nvPicPr>
        <p:blipFill rotWithShape="1">
          <a:blip r:embed="rId5">
            <a:alphaModFix/>
          </a:blip>
          <a:srcRect b="0" l="0" r="17053" t="14199"/>
          <a:stretch/>
        </p:blipFill>
        <p:spPr>
          <a:xfrm>
            <a:off x="1624965" y="6075045"/>
            <a:ext cx="4930141" cy="782955"/>
          </a:xfrm>
          <a:prstGeom prst="rect">
            <a:avLst/>
          </a:prstGeom>
          <a:noFill/>
          <a:ln>
            <a:noFill/>
          </a:ln>
        </p:spPr>
      </p:pic>
      <p:pic>
        <p:nvPicPr>
          <p:cNvPr descr="A picture containing shape&#10;&#10;Description automatically generated" id="363" name="Google Shape;363;gfc952cde66_0_0"/>
          <p:cNvPicPr preferRelativeResize="0"/>
          <p:nvPr/>
        </p:nvPicPr>
        <p:blipFill rotWithShape="1">
          <a:blip r:embed="rId5">
            <a:alphaModFix/>
          </a:blip>
          <a:srcRect b="0" l="0" r="62819" t="14199"/>
          <a:stretch/>
        </p:blipFill>
        <p:spPr>
          <a:xfrm>
            <a:off x="9524" y="6075044"/>
            <a:ext cx="2209801" cy="782955"/>
          </a:xfrm>
          <a:prstGeom prst="rect">
            <a:avLst/>
          </a:prstGeom>
          <a:noFill/>
          <a:ln>
            <a:noFill/>
          </a:ln>
        </p:spPr>
      </p:pic>
      <p:pic>
        <p:nvPicPr>
          <p:cNvPr id="364" name="Google Shape;364;gfc952cde66_0_0"/>
          <p:cNvPicPr preferRelativeResize="0"/>
          <p:nvPr/>
        </p:nvPicPr>
        <p:blipFill rotWithShape="1">
          <a:blip r:embed="rId6">
            <a:alphaModFix/>
          </a:blip>
          <a:srcRect b="0" l="0" r="0" t="0"/>
          <a:stretch/>
        </p:blipFill>
        <p:spPr>
          <a:xfrm>
            <a:off x="190500" y="190368"/>
            <a:ext cx="10934703" cy="938213"/>
          </a:xfrm>
          <a:prstGeom prst="rect">
            <a:avLst/>
          </a:prstGeom>
          <a:noFill/>
          <a:ln>
            <a:noFill/>
          </a:ln>
        </p:spPr>
      </p:pic>
      <p:sp>
        <p:nvSpPr>
          <p:cNvPr id="365" name="Google Shape;365;gfc952cde66_0_0"/>
          <p:cNvSpPr txBox="1"/>
          <p:nvPr/>
        </p:nvSpPr>
        <p:spPr>
          <a:xfrm>
            <a:off x="1216867" y="53910"/>
            <a:ext cx="8743800" cy="6840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Quattrocento Sans"/>
              <a:buNone/>
            </a:pPr>
            <a:r>
              <a:rPr lang="en-US" sz="3600">
                <a:solidFill>
                  <a:schemeClr val="dk1"/>
                </a:solidFill>
                <a:latin typeface="Quattrocento Sans"/>
                <a:ea typeface="Quattrocento Sans"/>
                <a:cs typeface="Quattrocento Sans"/>
                <a:sym typeface="Quattrocento Sans"/>
              </a:rPr>
              <a:t>Split Test Analysis</a:t>
            </a:r>
            <a:endParaRPr/>
          </a:p>
        </p:txBody>
      </p:sp>
      <p:sp>
        <p:nvSpPr>
          <p:cNvPr id="366" name="Google Shape;366;gfc952cde66_0_0"/>
          <p:cNvSpPr/>
          <p:nvPr/>
        </p:nvSpPr>
        <p:spPr>
          <a:xfrm>
            <a:off x="1089441" y="1055568"/>
            <a:ext cx="9220800" cy="5335800"/>
          </a:xfrm>
          <a:prstGeom prst="roundRect">
            <a:avLst>
              <a:gd fmla="val 4819" name="adj"/>
            </a:avLst>
          </a:prstGeom>
          <a:solidFill>
            <a:schemeClr val="lt1"/>
          </a:solidFill>
          <a:ln>
            <a:noFill/>
          </a:ln>
          <a:effectLst>
            <a:outerShdw blurRad="762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7" name="Google Shape;367;gfc952cde66_0_0"/>
          <p:cNvSpPr/>
          <p:nvPr/>
        </p:nvSpPr>
        <p:spPr>
          <a:xfrm>
            <a:off x="1089441" y="888304"/>
            <a:ext cx="9220800" cy="422100"/>
          </a:xfrm>
          <a:prstGeom prst="round2SameRect">
            <a:avLst>
              <a:gd fmla="val 16667" name="adj1"/>
              <a:gd fmla="val 0" name="adj2"/>
            </a:avLst>
          </a:prstGeom>
          <a:gradFill>
            <a:gsLst>
              <a:gs pos="0">
                <a:srgbClr val="12465A"/>
              </a:gs>
              <a:gs pos="55000">
                <a:srgbClr val="098897"/>
              </a:gs>
              <a:gs pos="100000">
                <a:srgbClr val="098897"/>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Quattrocento Sans"/>
                <a:ea typeface="Quattrocento Sans"/>
                <a:cs typeface="Quattrocento Sans"/>
                <a:sym typeface="Quattrocento Sans"/>
              </a:rPr>
              <a:t>Should we implement Intellicron? What other data, would you need to make this determination?</a:t>
            </a:r>
            <a:endParaRPr sz="1600">
              <a:solidFill>
                <a:schemeClr val="lt1"/>
              </a:solidFill>
              <a:latin typeface="Quattrocento Sans"/>
              <a:ea typeface="Quattrocento Sans"/>
              <a:cs typeface="Quattrocento Sans"/>
              <a:sym typeface="Quattrocento Sans"/>
            </a:endParaRPr>
          </a:p>
        </p:txBody>
      </p:sp>
      <p:sp>
        <p:nvSpPr>
          <p:cNvPr id="368" name="Google Shape;368;gfc952cde66_0_0"/>
          <p:cNvSpPr txBox="1"/>
          <p:nvPr/>
        </p:nvSpPr>
        <p:spPr>
          <a:xfrm>
            <a:off x="1135041" y="4371451"/>
            <a:ext cx="9045600" cy="23088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Intellicron increases the Conversion rate on the Applicant step by 2.85%. This increase is significant with 95% confidence (p-value = 0.0001).</a:t>
            </a:r>
            <a:endParaRPr sz="18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However, off the customers that applied </a:t>
            </a:r>
            <a:r>
              <a:rPr lang="en-US" sz="1800">
                <a:solidFill>
                  <a:schemeClr val="dk1"/>
                </a:solidFill>
                <a:latin typeface="Calibri"/>
                <a:ea typeface="Calibri"/>
                <a:cs typeface="Calibri"/>
                <a:sym typeface="Calibri"/>
              </a:rPr>
              <a:t>through Intellicron</a:t>
            </a:r>
            <a:r>
              <a:rPr lang="en-US" sz="1800">
                <a:solidFill>
                  <a:schemeClr val="dk1"/>
                </a:solidFill>
                <a:latin typeface="Calibri"/>
                <a:ea typeface="Calibri"/>
                <a:cs typeface="Calibri"/>
                <a:sym typeface="Calibri"/>
              </a:rPr>
              <a:t>, 48.8% completed checkout, where as 50.67% completed check out without going through Intellicron. This drop of 1.87% is also significant with 95% confidence (p-value = 0.0328).</a:t>
            </a:r>
            <a:endParaRPr sz="18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This insight is confirmed in the </a:t>
            </a:r>
            <a:r>
              <a:rPr lang="en-US" sz="1800">
                <a:solidFill>
                  <a:schemeClr val="dk1"/>
                </a:solidFill>
                <a:latin typeface="Calibri"/>
                <a:ea typeface="Calibri"/>
                <a:cs typeface="Calibri"/>
                <a:sym typeface="Calibri"/>
              </a:rPr>
              <a:t>Check Out rate, where the increase of 0.4% is not significant with 95% confidence (p-value=0.2571).</a:t>
            </a:r>
            <a:endParaRPr sz="1800">
              <a:solidFill>
                <a:schemeClr val="dk1"/>
              </a:solidFill>
              <a:latin typeface="Calibri"/>
              <a:ea typeface="Calibri"/>
              <a:cs typeface="Calibri"/>
              <a:sym typeface="Calibri"/>
            </a:endParaRPr>
          </a:p>
          <a:p>
            <a:pPr indent="0" lvl="0" marL="114300" marR="0" rtl="0" algn="just">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p:txBody>
      </p:sp>
      <p:grpSp>
        <p:nvGrpSpPr>
          <p:cNvPr id="369" name="Google Shape;369;gfc952cde66_0_0"/>
          <p:cNvGrpSpPr/>
          <p:nvPr/>
        </p:nvGrpSpPr>
        <p:grpSpPr>
          <a:xfrm>
            <a:off x="1624965" y="1593118"/>
            <a:ext cx="7802410" cy="2660462"/>
            <a:chOff x="978353" y="2260563"/>
            <a:chExt cx="7802410" cy="2660462"/>
          </a:xfrm>
        </p:grpSpPr>
        <p:grpSp>
          <p:nvGrpSpPr>
            <p:cNvPr id="370" name="Google Shape;370;gfc952cde66_0_0"/>
            <p:cNvGrpSpPr/>
            <p:nvPr/>
          </p:nvGrpSpPr>
          <p:grpSpPr>
            <a:xfrm>
              <a:off x="5997203" y="2260563"/>
              <a:ext cx="2783560" cy="2638425"/>
              <a:chOff x="8077303" y="2208423"/>
              <a:chExt cx="2783560" cy="2638425"/>
            </a:xfrm>
          </p:grpSpPr>
          <p:pic>
            <p:nvPicPr>
              <p:cNvPr descr="Everything You Need to Know About Conversion Funnel Optimization - Business  2 Community" id="371" name="Google Shape;371;gfc952cde66_0_0"/>
              <p:cNvPicPr preferRelativeResize="0"/>
              <p:nvPr/>
            </p:nvPicPr>
            <p:blipFill rotWithShape="1">
              <a:blip r:embed="rId7">
                <a:alphaModFix/>
              </a:blip>
              <a:srcRect b="0" l="3914" r="49150" t="0"/>
              <a:stretch/>
            </p:blipFill>
            <p:spPr>
              <a:xfrm>
                <a:off x="8178562" y="2208423"/>
                <a:ext cx="2682302" cy="2638425"/>
              </a:xfrm>
              <a:prstGeom prst="rect">
                <a:avLst/>
              </a:prstGeom>
              <a:noFill/>
              <a:ln>
                <a:noFill/>
              </a:ln>
            </p:spPr>
          </p:pic>
          <p:sp>
            <p:nvSpPr>
              <p:cNvPr id="372" name="Google Shape;372;gfc952cde66_0_0"/>
              <p:cNvSpPr/>
              <p:nvPr/>
            </p:nvSpPr>
            <p:spPr>
              <a:xfrm>
                <a:off x="8077303" y="2357152"/>
                <a:ext cx="702300" cy="4011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 name="Google Shape;373;gfc952cde66_0_0"/>
              <p:cNvSpPr/>
              <p:nvPr/>
            </p:nvSpPr>
            <p:spPr>
              <a:xfrm>
                <a:off x="8228882" y="3070944"/>
                <a:ext cx="702300" cy="4011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4" name="Google Shape;374;gfc952cde66_0_0"/>
              <p:cNvSpPr/>
              <p:nvPr/>
            </p:nvSpPr>
            <p:spPr>
              <a:xfrm>
                <a:off x="8428445" y="3653417"/>
                <a:ext cx="702300" cy="4011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5" name="Google Shape;375;gfc952cde66_0_0"/>
              <p:cNvSpPr/>
              <p:nvPr/>
            </p:nvSpPr>
            <p:spPr>
              <a:xfrm>
                <a:off x="8622156" y="4124742"/>
                <a:ext cx="702300" cy="4011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Everything You Need to Know About Conversion Funnel Optimization - Business  2 Community" id="376" name="Google Shape;376;gfc952cde66_0_0"/>
            <p:cNvPicPr preferRelativeResize="0"/>
            <p:nvPr/>
          </p:nvPicPr>
          <p:blipFill rotWithShape="1">
            <a:blip r:embed="rId8">
              <a:alphaModFix/>
            </a:blip>
            <a:srcRect b="0" l="0" r="0" t="0"/>
            <a:stretch/>
          </p:blipFill>
          <p:spPr>
            <a:xfrm>
              <a:off x="978353" y="2282600"/>
              <a:ext cx="5715000" cy="2638425"/>
            </a:xfrm>
            <a:prstGeom prst="rect">
              <a:avLst/>
            </a:prstGeom>
            <a:noFill/>
            <a:ln>
              <a:noFill/>
            </a:ln>
          </p:spPr>
        </p:pic>
        <p:pic>
          <p:nvPicPr>
            <p:cNvPr descr="Everything You Need to Know About Conversion Funnel Optimization - Business  2 Community" id="377" name="Google Shape;377;gfc952cde66_0_0"/>
            <p:cNvPicPr preferRelativeResize="0"/>
            <p:nvPr/>
          </p:nvPicPr>
          <p:blipFill rotWithShape="1">
            <a:blip r:embed="rId8">
              <a:alphaModFix/>
            </a:blip>
            <a:srcRect b="0" l="48351" r="44954" t="0"/>
            <a:stretch/>
          </p:blipFill>
          <p:spPr>
            <a:xfrm>
              <a:off x="6326420" y="2263352"/>
              <a:ext cx="382556" cy="2638425"/>
            </a:xfrm>
            <a:prstGeom prst="rect">
              <a:avLst/>
            </a:prstGeom>
            <a:noFill/>
            <a:ln>
              <a:noFill/>
            </a:ln>
          </p:spPr>
        </p:pic>
        <p:pic>
          <p:nvPicPr>
            <p:cNvPr descr="Everything You Need to Know About Conversion Funnel Optimization - Business  2 Community" id="378" name="Google Shape;378;gfc952cde66_0_0"/>
            <p:cNvPicPr preferRelativeResize="0"/>
            <p:nvPr/>
          </p:nvPicPr>
          <p:blipFill rotWithShape="1">
            <a:blip r:embed="rId8">
              <a:alphaModFix/>
            </a:blip>
            <a:srcRect b="0" l="51822" r="44954" t="28443"/>
            <a:stretch/>
          </p:blipFill>
          <p:spPr>
            <a:xfrm>
              <a:off x="6708975" y="3014373"/>
              <a:ext cx="184201" cy="1887990"/>
            </a:xfrm>
            <a:prstGeom prst="rect">
              <a:avLst/>
            </a:prstGeom>
            <a:noFill/>
            <a:ln>
              <a:noFill/>
            </a:ln>
          </p:spPr>
        </p:pic>
        <p:pic>
          <p:nvPicPr>
            <p:cNvPr descr="Everything You Need to Know About Conversion Funnel Optimization - Business  2 Community" id="379" name="Google Shape;379;gfc952cde66_0_0"/>
            <p:cNvPicPr preferRelativeResize="0"/>
            <p:nvPr/>
          </p:nvPicPr>
          <p:blipFill rotWithShape="1">
            <a:blip r:embed="rId8">
              <a:alphaModFix/>
            </a:blip>
            <a:srcRect b="0" l="52007" r="44954" t="56390"/>
            <a:stretch/>
          </p:blipFill>
          <p:spPr>
            <a:xfrm>
              <a:off x="6888214" y="3757697"/>
              <a:ext cx="173618" cy="1150622"/>
            </a:xfrm>
            <a:prstGeom prst="rect">
              <a:avLst/>
            </a:prstGeom>
            <a:noFill/>
            <a:ln>
              <a:noFill/>
            </a:ln>
          </p:spPr>
        </p:pic>
        <p:pic>
          <p:nvPicPr>
            <p:cNvPr descr="Everything You Need to Know About Conversion Funnel Optimization - Business  2 Community" id="380" name="Google Shape;380;gfc952cde66_0_0"/>
            <p:cNvPicPr preferRelativeResize="0"/>
            <p:nvPr/>
          </p:nvPicPr>
          <p:blipFill rotWithShape="1">
            <a:blip r:embed="rId8">
              <a:alphaModFix/>
            </a:blip>
            <a:srcRect b="-2" l="50350" r="44954" t="70327"/>
            <a:stretch/>
          </p:blipFill>
          <p:spPr>
            <a:xfrm>
              <a:off x="6903836" y="4116178"/>
              <a:ext cx="423101" cy="782955"/>
            </a:xfrm>
            <a:prstGeom prst="rect">
              <a:avLst/>
            </a:prstGeom>
            <a:noFill/>
            <a:ln>
              <a:noFill/>
            </a:ln>
          </p:spPr>
        </p:pic>
      </p:grpSp>
      <p:pic>
        <p:nvPicPr>
          <p:cNvPr descr="Everything You Need to Know About Conversion Funnel Optimization - Business  2 Community" id="381" name="Google Shape;381;gfc952cde66_0_0"/>
          <p:cNvPicPr preferRelativeResize="0"/>
          <p:nvPr/>
        </p:nvPicPr>
        <p:blipFill rotWithShape="1">
          <a:blip r:embed="rId8">
            <a:alphaModFix/>
          </a:blip>
          <a:srcRect b="83493" l="2829" r="87864" t="2534"/>
          <a:stretch/>
        </p:blipFill>
        <p:spPr>
          <a:xfrm>
            <a:off x="9436706" y="1679515"/>
            <a:ext cx="531845" cy="368651"/>
          </a:xfrm>
          <a:prstGeom prst="rect">
            <a:avLst/>
          </a:prstGeom>
          <a:noFill/>
          <a:ln>
            <a:noFill/>
          </a:ln>
        </p:spPr>
      </p:pic>
      <p:sp>
        <p:nvSpPr>
          <p:cNvPr id="382" name="Google Shape;382;gfc952cde66_0_0"/>
          <p:cNvSpPr/>
          <p:nvPr/>
        </p:nvSpPr>
        <p:spPr>
          <a:xfrm>
            <a:off x="4966304" y="1797473"/>
            <a:ext cx="1733400" cy="17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Prequalification form</a:t>
            </a:r>
            <a:endParaRPr/>
          </a:p>
        </p:txBody>
      </p:sp>
      <p:sp>
        <p:nvSpPr>
          <p:cNvPr id="383" name="Google Shape;383;gfc952cde66_0_0"/>
          <p:cNvSpPr/>
          <p:nvPr/>
        </p:nvSpPr>
        <p:spPr>
          <a:xfrm>
            <a:off x="4899027" y="2491317"/>
            <a:ext cx="2004000" cy="17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Application step</a:t>
            </a:r>
            <a:endParaRPr/>
          </a:p>
        </p:txBody>
      </p:sp>
      <p:sp>
        <p:nvSpPr>
          <p:cNvPr id="384" name="Google Shape;384;gfc952cde66_0_0"/>
          <p:cNvSpPr/>
          <p:nvPr/>
        </p:nvSpPr>
        <p:spPr>
          <a:xfrm>
            <a:off x="4885386" y="3114828"/>
            <a:ext cx="2004000" cy="17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Approval step</a:t>
            </a:r>
            <a:endParaRPr/>
          </a:p>
        </p:txBody>
      </p:sp>
      <p:sp>
        <p:nvSpPr>
          <p:cNvPr id="385" name="Google Shape;385;gfc952cde66_0_0"/>
          <p:cNvSpPr/>
          <p:nvPr/>
        </p:nvSpPr>
        <p:spPr>
          <a:xfrm>
            <a:off x="4887686" y="3630944"/>
            <a:ext cx="2004000" cy="17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Check Out step</a:t>
            </a:r>
            <a:endParaRPr/>
          </a:p>
        </p:txBody>
      </p:sp>
      <p:sp>
        <p:nvSpPr>
          <p:cNvPr id="386" name="Google Shape;386;gfc952cde66_0_0"/>
          <p:cNvSpPr/>
          <p:nvPr/>
        </p:nvSpPr>
        <p:spPr>
          <a:xfrm>
            <a:off x="2565501" y="1431161"/>
            <a:ext cx="1733400" cy="17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u="sng">
                <a:solidFill>
                  <a:srgbClr val="0C5150"/>
                </a:solidFill>
                <a:latin typeface="Calibri"/>
                <a:ea typeface="Calibri"/>
                <a:cs typeface="Calibri"/>
                <a:sym typeface="Calibri"/>
              </a:rPr>
              <a:t>6-Fields Form</a:t>
            </a:r>
            <a:endParaRPr/>
          </a:p>
        </p:txBody>
      </p:sp>
      <p:sp>
        <p:nvSpPr>
          <p:cNvPr id="387" name="Google Shape;387;gfc952cde66_0_0"/>
          <p:cNvSpPr/>
          <p:nvPr/>
        </p:nvSpPr>
        <p:spPr>
          <a:xfrm>
            <a:off x="7447688" y="1436065"/>
            <a:ext cx="1733400" cy="17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u="sng">
                <a:solidFill>
                  <a:srgbClr val="0C5150"/>
                </a:solidFill>
                <a:latin typeface="Calibri"/>
                <a:ea typeface="Calibri"/>
                <a:cs typeface="Calibri"/>
                <a:sym typeface="Calibri"/>
              </a:rPr>
              <a:t>5-Fields Form</a:t>
            </a:r>
            <a:endParaRPr/>
          </a:p>
        </p:txBody>
      </p:sp>
      <p:sp>
        <p:nvSpPr>
          <p:cNvPr id="388" name="Google Shape;388;gfc952cde66_0_0"/>
          <p:cNvSpPr/>
          <p:nvPr/>
        </p:nvSpPr>
        <p:spPr>
          <a:xfrm>
            <a:off x="1937992" y="2426025"/>
            <a:ext cx="631800" cy="307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lang="en-US" sz="1400" cap="none">
                <a:solidFill>
                  <a:srgbClr val="A573EA"/>
                </a:solidFill>
                <a:latin typeface="Calibri"/>
                <a:ea typeface="Calibri"/>
                <a:cs typeface="Calibri"/>
                <a:sym typeface="Calibri"/>
              </a:rPr>
              <a:t>51.7%</a:t>
            </a:r>
            <a:endParaRPr/>
          </a:p>
        </p:txBody>
      </p:sp>
      <p:sp>
        <p:nvSpPr>
          <p:cNvPr id="389" name="Google Shape;389;gfc952cde66_0_0"/>
          <p:cNvSpPr/>
          <p:nvPr/>
        </p:nvSpPr>
        <p:spPr>
          <a:xfrm>
            <a:off x="9268563" y="2419662"/>
            <a:ext cx="631800" cy="307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cap="none">
                <a:solidFill>
                  <a:srgbClr val="A573EA"/>
                </a:solidFill>
                <a:latin typeface="Calibri"/>
                <a:ea typeface="Calibri"/>
                <a:cs typeface="Calibri"/>
                <a:sym typeface="Calibri"/>
              </a:rPr>
              <a:t>54.5%</a:t>
            </a:r>
            <a:endParaRPr/>
          </a:p>
        </p:txBody>
      </p:sp>
      <p:sp>
        <p:nvSpPr>
          <p:cNvPr id="390" name="Google Shape;390;gfc952cde66_0_0"/>
          <p:cNvSpPr/>
          <p:nvPr/>
        </p:nvSpPr>
        <p:spPr>
          <a:xfrm>
            <a:off x="9095966" y="3022491"/>
            <a:ext cx="631800" cy="307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cap="none">
                <a:solidFill>
                  <a:srgbClr val="ED3B65"/>
                </a:solidFill>
                <a:latin typeface="Calibri"/>
                <a:ea typeface="Calibri"/>
                <a:cs typeface="Calibri"/>
                <a:sym typeface="Calibri"/>
              </a:rPr>
              <a:t>35.2%</a:t>
            </a:r>
            <a:endParaRPr/>
          </a:p>
        </p:txBody>
      </p:sp>
      <p:sp>
        <p:nvSpPr>
          <p:cNvPr id="391" name="Google Shape;391;gfc952cde66_0_0"/>
          <p:cNvSpPr/>
          <p:nvPr/>
        </p:nvSpPr>
        <p:spPr>
          <a:xfrm>
            <a:off x="2214741" y="3033925"/>
            <a:ext cx="631800" cy="307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cap="none">
                <a:solidFill>
                  <a:srgbClr val="ED3B65"/>
                </a:solidFill>
                <a:latin typeface="Calibri"/>
                <a:ea typeface="Calibri"/>
                <a:cs typeface="Calibri"/>
                <a:sym typeface="Calibri"/>
              </a:rPr>
              <a:t>34.0%</a:t>
            </a:r>
            <a:endParaRPr/>
          </a:p>
        </p:txBody>
      </p:sp>
      <p:sp>
        <p:nvSpPr>
          <p:cNvPr id="392" name="Google Shape;392;gfc952cde66_0_0"/>
          <p:cNvSpPr/>
          <p:nvPr/>
        </p:nvSpPr>
        <p:spPr>
          <a:xfrm>
            <a:off x="2358865" y="3562699"/>
            <a:ext cx="631800" cy="307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cap="none">
                <a:solidFill>
                  <a:srgbClr val="F4B743"/>
                </a:solidFill>
                <a:latin typeface="Calibri"/>
                <a:ea typeface="Calibri"/>
                <a:cs typeface="Calibri"/>
                <a:sym typeface="Calibri"/>
              </a:rPr>
              <a:t>26.2%</a:t>
            </a:r>
            <a:endParaRPr/>
          </a:p>
        </p:txBody>
      </p:sp>
      <p:sp>
        <p:nvSpPr>
          <p:cNvPr id="393" name="Google Shape;393;gfc952cde66_0_0"/>
          <p:cNvSpPr/>
          <p:nvPr/>
        </p:nvSpPr>
        <p:spPr>
          <a:xfrm>
            <a:off x="8913647" y="3517575"/>
            <a:ext cx="631800" cy="307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cap="none">
                <a:solidFill>
                  <a:srgbClr val="F4B743"/>
                </a:solidFill>
                <a:latin typeface="Calibri"/>
                <a:ea typeface="Calibri"/>
                <a:cs typeface="Calibri"/>
                <a:sym typeface="Calibri"/>
              </a:rPr>
              <a:t>26.6%</a:t>
            </a:r>
            <a:endParaRPr/>
          </a:p>
        </p:txBody>
      </p:sp>
      <p:sp>
        <p:nvSpPr>
          <p:cNvPr id="394" name="Google Shape;394;gfc952cde66_0_0"/>
          <p:cNvSpPr/>
          <p:nvPr/>
        </p:nvSpPr>
        <p:spPr>
          <a:xfrm>
            <a:off x="1644122" y="3217307"/>
            <a:ext cx="537300" cy="313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C00000"/>
                </a:solidFill>
                <a:latin typeface="Calibri"/>
                <a:ea typeface="Calibri"/>
                <a:cs typeface="Calibri"/>
                <a:sym typeface="Calibri"/>
              </a:rPr>
              <a:t>-25.5</a:t>
            </a:r>
            <a:endParaRPr/>
          </a:p>
        </p:txBody>
      </p:sp>
      <p:cxnSp>
        <p:nvCxnSpPr>
          <p:cNvPr id="395" name="Google Shape;395;gfc952cde66_0_0"/>
          <p:cNvCxnSpPr/>
          <p:nvPr/>
        </p:nvCxnSpPr>
        <p:spPr>
          <a:xfrm>
            <a:off x="1891337" y="2579914"/>
            <a:ext cx="480600" cy="1330800"/>
          </a:xfrm>
          <a:prstGeom prst="straightConnector1">
            <a:avLst/>
          </a:prstGeom>
          <a:noFill/>
          <a:ln cap="flat" cmpd="sng" w="19050">
            <a:solidFill>
              <a:srgbClr val="C00000"/>
            </a:solidFill>
            <a:prstDash val="dash"/>
            <a:miter lim="800000"/>
            <a:headEnd len="sm" w="sm" type="none"/>
            <a:tailEnd len="med" w="med" type="triangle"/>
          </a:ln>
        </p:spPr>
      </p:cxnSp>
      <p:sp>
        <p:nvSpPr>
          <p:cNvPr id="396" name="Google Shape;396;gfc952cde66_0_0"/>
          <p:cNvSpPr/>
          <p:nvPr/>
        </p:nvSpPr>
        <p:spPr>
          <a:xfrm>
            <a:off x="9655687" y="3192103"/>
            <a:ext cx="537300" cy="313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C00000"/>
                </a:solidFill>
                <a:latin typeface="Calibri"/>
                <a:ea typeface="Calibri"/>
                <a:cs typeface="Calibri"/>
                <a:sym typeface="Calibri"/>
              </a:rPr>
              <a:t>-27.9</a:t>
            </a:r>
            <a:endParaRPr/>
          </a:p>
        </p:txBody>
      </p:sp>
      <p:cxnSp>
        <p:nvCxnSpPr>
          <p:cNvPr id="397" name="Google Shape;397;gfc952cde66_0_0"/>
          <p:cNvCxnSpPr/>
          <p:nvPr/>
        </p:nvCxnSpPr>
        <p:spPr>
          <a:xfrm flipH="1">
            <a:off x="9512012" y="2637384"/>
            <a:ext cx="392100" cy="1215900"/>
          </a:xfrm>
          <a:prstGeom prst="straightConnector1">
            <a:avLst/>
          </a:prstGeom>
          <a:noFill/>
          <a:ln cap="flat" cmpd="sng" w="19050">
            <a:solidFill>
              <a:srgbClr val="C00000"/>
            </a:solidFill>
            <a:prstDash val="dash"/>
            <a:miter lim="800000"/>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descr="A picture containing shape&#10;&#10;Description automatically generated" id="402" name="Google Shape;402;gfc952cde66_0_41"/>
          <p:cNvPicPr preferRelativeResize="0"/>
          <p:nvPr/>
        </p:nvPicPr>
        <p:blipFill rotWithShape="1">
          <a:blip r:embed="rId3">
            <a:alphaModFix/>
          </a:blip>
          <a:srcRect b="0" l="0" r="4997" t="14199"/>
          <a:stretch/>
        </p:blipFill>
        <p:spPr>
          <a:xfrm>
            <a:off x="6545580" y="6075045"/>
            <a:ext cx="5646420" cy="782955"/>
          </a:xfrm>
          <a:prstGeom prst="rect">
            <a:avLst/>
          </a:prstGeom>
          <a:noFill/>
          <a:ln>
            <a:noFill/>
          </a:ln>
        </p:spPr>
      </p:pic>
      <p:pic>
        <p:nvPicPr>
          <p:cNvPr descr="Bread Financing | Play Now, Pay Later | Velocity Micro" id="403" name="Google Shape;403;gfc952cde66_0_41"/>
          <p:cNvPicPr preferRelativeResize="0"/>
          <p:nvPr/>
        </p:nvPicPr>
        <p:blipFill rotWithShape="1">
          <a:blip r:embed="rId4">
            <a:alphaModFix/>
          </a:blip>
          <a:srcRect b="0" l="0" r="0" t="0"/>
          <a:stretch/>
        </p:blipFill>
        <p:spPr>
          <a:xfrm>
            <a:off x="10567035" y="5893098"/>
            <a:ext cx="1352550" cy="504621"/>
          </a:xfrm>
          <a:prstGeom prst="rect">
            <a:avLst/>
          </a:prstGeom>
          <a:noFill/>
          <a:ln>
            <a:noFill/>
          </a:ln>
        </p:spPr>
      </p:pic>
      <p:pic>
        <p:nvPicPr>
          <p:cNvPr descr="A picture containing shape&#10;&#10;Description automatically generated" id="404" name="Google Shape;404;gfc952cde66_0_41"/>
          <p:cNvPicPr preferRelativeResize="0"/>
          <p:nvPr/>
        </p:nvPicPr>
        <p:blipFill rotWithShape="1">
          <a:blip r:embed="rId5">
            <a:alphaModFix/>
          </a:blip>
          <a:srcRect b="0" l="0" r="17053" t="14199"/>
          <a:stretch/>
        </p:blipFill>
        <p:spPr>
          <a:xfrm>
            <a:off x="1624965" y="6075045"/>
            <a:ext cx="4930141" cy="782955"/>
          </a:xfrm>
          <a:prstGeom prst="rect">
            <a:avLst/>
          </a:prstGeom>
          <a:noFill/>
          <a:ln>
            <a:noFill/>
          </a:ln>
        </p:spPr>
      </p:pic>
      <p:pic>
        <p:nvPicPr>
          <p:cNvPr descr="A picture containing shape&#10;&#10;Description automatically generated" id="405" name="Google Shape;405;gfc952cde66_0_41"/>
          <p:cNvPicPr preferRelativeResize="0"/>
          <p:nvPr/>
        </p:nvPicPr>
        <p:blipFill rotWithShape="1">
          <a:blip r:embed="rId5">
            <a:alphaModFix/>
          </a:blip>
          <a:srcRect b="0" l="0" r="62819" t="14199"/>
          <a:stretch/>
        </p:blipFill>
        <p:spPr>
          <a:xfrm>
            <a:off x="9524" y="6075044"/>
            <a:ext cx="2209801" cy="782955"/>
          </a:xfrm>
          <a:prstGeom prst="rect">
            <a:avLst/>
          </a:prstGeom>
          <a:noFill/>
          <a:ln>
            <a:noFill/>
          </a:ln>
        </p:spPr>
      </p:pic>
      <p:pic>
        <p:nvPicPr>
          <p:cNvPr id="406" name="Google Shape;406;gfc952cde66_0_41"/>
          <p:cNvPicPr preferRelativeResize="0"/>
          <p:nvPr/>
        </p:nvPicPr>
        <p:blipFill rotWithShape="1">
          <a:blip r:embed="rId6">
            <a:alphaModFix/>
          </a:blip>
          <a:srcRect b="0" l="0" r="0" t="0"/>
          <a:stretch/>
        </p:blipFill>
        <p:spPr>
          <a:xfrm>
            <a:off x="190500" y="190368"/>
            <a:ext cx="10934703" cy="938213"/>
          </a:xfrm>
          <a:prstGeom prst="rect">
            <a:avLst/>
          </a:prstGeom>
          <a:noFill/>
          <a:ln>
            <a:noFill/>
          </a:ln>
        </p:spPr>
      </p:pic>
      <p:sp>
        <p:nvSpPr>
          <p:cNvPr id="407" name="Google Shape;407;gfc952cde66_0_41"/>
          <p:cNvSpPr txBox="1"/>
          <p:nvPr/>
        </p:nvSpPr>
        <p:spPr>
          <a:xfrm>
            <a:off x="1216867" y="53910"/>
            <a:ext cx="8743800" cy="6840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Quattrocento Sans"/>
              <a:buNone/>
            </a:pPr>
            <a:r>
              <a:rPr lang="en-US" sz="3600">
                <a:solidFill>
                  <a:schemeClr val="dk1"/>
                </a:solidFill>
                <a:latin typeface="Quattrocento Sans"/>
                <a:ea typeface="Quattrocento Sans"/>
                <a:cs typeface="Quattrocento Sans"/>
                <a:sym typeface="Quattrocento Sans"/>
              </a:rPr>
              <a:t>Split Test Analysis</a:t>
            </a:r>
            <a:endParaRPr/>
          </a:p>
        </p:txBody>
      </p:sp>
      <p:sp>
        <p:nvSpPr>
          <p:cNvPr id="408" name="Google Shape;408;gfc952cde66_0_41"/>
          <p:cNvSpPr/>
          <p:nvPr/>
        </p:nvSpPr>
        <p:spPr>
          <a:xfrm>
            <a:off x="1089441" y="1055568"/>
            <a:ext cx="9220800" cy="5335800"/>
          </a:xfrm>
          <a:prstGeom prst="roundRect">
            <a:avLst>
              <a:gd fmla="val 4819" name="adj"/>
            </a:avLst>
          </a:prstGeom>
          <a:solidFill>
            <a:schemeClr val="lt1"/>
          </a:solidFill>
          <a:ln>
            <a:noFill/>
          </a:ln>
          <a:effectLst>
            <a:outerShdw blurRad="762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9" name="Google Shape;409;gfc952cde66_0_41"/>
          <p:cNvSpPr/>
          <p:nvPr/>
        </p:nvSpPr>
        <p:spPr>
          <a:xfrm>
            <a:off x="1089441" y="888304"/>
            <a:ext cx="9220800" cy="422100"/>
          </a:xfrm>
          <a:prstGeom prst="round2SameRect">
            <a:avLst>
              <a:gd fmla="val 16667" name="adj1"/>
              <a:gd fmla="val 0" name="adj2"/>
            </a:avLst>
          </a:prstGeom>
          <a:gradFill>
            <a:gsLst>
              <a:gs pos="0">
                <a:srgbClr val="12465A"/>
              </a:gs>
              <a:gs pos="55000">
                <a:srgbClr val="098897"/>
              </a:gs>
              <a:gs pos="100000">
                <a:srgbClr val="098897"/>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Quattrocento Sans"/>
                <a:ea typeface="Quattrocento Sans"/>
                <a:cs typeface="Quattrocento Sans"/>
                <a:sym typeface="Quattrocento Sans"/>
              </a:rPr>
              <a:t>Should we implement Intellicron? What other data, would you need to make this determination?</a:t>
            </a:r>
            <a:endParaRPr sz="1600">
              <a:solidFill>
                <a:schemeClr val="lt1"/>
              </a:solidFill>
              <a:latin typeface="Quattrocento Sans"/>
              <a:ea typeface="Quattrocento Sans"/>
              <a:cs typeface="Quattrocento Sans"/>
              <a:sym typeface="Quattrocento Sans"/>
            </a:endParaRPr>
          </a:p>
        </p:txBody>
      </p:sp>
      <p:sp>
        <p:nvSpPr>
          <p:cNvPr id="410" name="Google Shape;410;gfc952cde66_0_41"/>
          <p:cNvSpPr txBox="1"/>
          <p:nvPr/>
        </p:nvSpPr>
        <p:spPr>
          <a:xfrm>
            <a:off x="1135041" y="4371451"/>
            <a:ext cx="9045600" cy="17547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Customers that provide their SSN are more likely to complete checkout (2.4%)</a:t>
            </a:r>
            <a:endParaRPr>
              <a:solidFill>
                <a:schemeClr val="dk1"/>
              </a:solidFill>
            </a:endParaRPr>
          </a:p>
          <a:p>
            <a:pPr indent="-342900" lvl="0" marL="342900" marR="0" rtl="0" algn="just">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Therefore, improving the applicant step is not significantly increasing checkout rate.</a:t>
            </a:r>
            <a:endParaRPr sz="18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It could be that customers that wish to purchase more expensive products do not wish to provide their SSN. This may significantly increase the overall Revenue realized by applying Intellicron. An analysis of revenue-per-customer would be required to confirm this hypothesis. </a:t>
            </a:r>
            <a:endParaRPr sz="1800">
              <a:solidFill>
                <a:schemeClr val="dk1"/>
              </a:solidFill>
              <a:latin typeface="Calibri"/>
              <a:ea typeface="Calibri"/>
              <a:cs typeface="Calibri"/>
              <a:sym typeface="Calibri"/>
            </a:endParaRPr>
          </a:p>
        </p:txBody>
      </p:sp>
      <p:grpSp>
        <p:nvGrpSpPr>
          <p:cNvPr id="411" name="Google Shape;411;gfc952cde66_0_41"/>
          <p:cNvGrpSpPr/>
          <p:nvPr/>
        </p:nvGrpSpPr>
        <p:grpSpPr>
          <a:xfrm>
            <a:off x="1624965" y="1593118"/>
            <a:ext cx="7802410" cy="2660462"/>
            <a:chOff x="978353" y="2260563"/>
            <a:chExt cx="7802410" cy="2660462"/>
          </a:xfrm>
        </p:grpSpPr>
        <p:grpSp>
          <p:nvGrpSpPr>
            <p:cNvPr id="412" name="Google Shape;412;gfc952cde66_0_41"/>
            <p:cNvGrpSpPr/>
            <p:nvPr/>
          </p:nvGrpSpPr>
          <p:grpSpPr>
            <a:xfrm>
              <a:off x="5997203" y="2260563"/>
              <a:ext cx="2783560" cy="2638425"/>
              <a:chOff x="8077303" y="2208423"/>
              <a:chExt cx="2783560" cy="2638425"/>
            </a:xfrm>
          </p:grpSpPr>
          <p:pic>
            <p:nvPicPr>
              <p:cNvPr descr="Everything You Need to Know About Conversion Funnel Optimization - Business  2 Community" id="413" name="Google Shape;413;gfc952cde66_0_41"/>
              <p:cNvPicPr preferRelativeResize="0"/>
              <p:nvPr/>
            </p:nvPicPr>
            <p:blipFill rotWithShape="1">
              <a:blip r:embed="rId7">
                <a:alphaModFix/>
              </a:blip>
              <a:srcRect b="0" l="3914" r="49150" t="0"/>
              <a:stretch/>
            </p:blipFill>
            <p:spPr>
              <a:xfrm>
                <a:off x="8178562" y="2208423"/>
                <a:ext cx="2682302" cy="2638425"/>
              </a:xfrm>
              <a:prstGeom prst="rect">
                <a:avLst/>
              </a:prstGeom>
              <a:noFill/>
              <a:ln>
                <a:noFill/>
              </a:ln>
            </p:spPr>
          </p:pic>
          <p:sp>
            <p:nvSpPr>
              <p:cNvPr id="414" name="Google Shape;414;gfc952cde66_0_41"/>
              <p:cNvSpPr/>
              <p:nvPr/>
            </p:nvSpPr>
            <p:spPr>
              <a:xfrm>
                <a:off x="8077303" y="2357152"/>
                <a:ext cx="702300" cy="4011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5" name="Google Shape;415;gfc952cde66_0_41"/>
              <p:cNvSpPr/>
              <p:nvPr/>
            </p:nvSpPr>
            <p:spPr>
              <a:xfrm>
                <a:off x="8228882" y="3070944"/>
                <a:ext cx="702300" cy="4011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6" name="Google Shape;416;gfc952cde66_0_41"/>
              <p:cNvSpPr/>
              <p:nvPr/>
            </p:nvSpPr>
            <p:spPr>
              <a:xfrm>
                <a:off x="8428445" y="3653417"/>
                <a:ext cx="702300" cy="4011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7" name="Google Shape;417;gfc952cde66_0_41"/>
              <p:cNvSpPr/>
              <p:nvPr/>
            </p:nvSpPr>
            <p:spPr>
              <a:xfrm>
                <a:off x="8622156" y="4124742"/>
                <a:ext cx="702300" cy="4011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Everything You Need to Know About Conversion Funnel Optimization - Business  2 Community" id="418" name="Google Shape;418;gfc952cde66_0_41"/>
            <p:cNvPicPr preferRelativeResize="0"/>
            <p:nvPr/>
          </p:nvPicPr>
          <p:blipFill rotWithShape="1">
            <a:blip r:embed="rId8">
              <a:alphaModFix/>
            </a:blip>
            <a:srcRect b="0" l="0" r="0" t="0"/>
            <a:stretch/>
          </p:blipFill>
          <p:spPr>
            <a:xfrm>
              <a:off x="978353" y="2282600"/>
              <a:ext cx="5715000" cy="2638425"/>
            </a:xfrm>
            <a:prstGeom prst="rect">
              <a:avLst/>
            </a:prstGeom>
            <a:noFill/>
            <a:ln>
              <a:noFill/>
            </a:ln>
          </p:spPr>
        </p:pic>
        <p:pic>
          <p:nvPicPr>
            <p:cNvPr descr="Everything You Need to Know About Conversion Funnel Optimization - Business  2 Community" id="419" name="Google Shape;419;gfc952cde66_0_41"/>
            <p:cNvPicPr preferRelativeResize="0"/>
            <p:nvPr/>
          </p:nvPicPr>
          <p:blipFill rotWithShape="1">
            <a:blip r:embed="rId8">
              <a:alphaModFix/>
            </a:blip>
            <a:srcRect b="0" l="48351" r="44954" t="0"/>
            <a:stretch/>
          </p:blipFill>
          <p:spPr>
            <a:xfrm>
              <a:off x="6326420" y="2263352"/>
              <a:ext cx="382556" cy="2638425"/>
            </a:xfrm>
            <a:prstGeom prst="rect">
              <a:avLst/>
            </a:prstGeom>
            <a:noFill/>
            <a:ln>
              <a:noFill/>
            </a:ln>
          </p:spPr>
        </p:pic>
        <p:pic>
          <p:nvPicPr>
            <p:cNvPr descr="Everything You Need to Know About Conversion Funnel Optimization - Business  2 Community" id="420" name="Google Shape;420;gfc952cde66_0_41"/>
            <p:cNvPicPr preferRelativeResize="0"/>
            <p:nvPr/>
          </p:nvPicPr>
          <p:blipFill rotWithShape="1">
            <a:blip r:embed="rId8">
              <a:alphaModFix/>
            </a:blip>
            <a:srcRect b="0" l="51822" r="44954" t="28443"/>
            <a:stretch/>
          </p:blipFill>
          <p:spPr>
            <a:xfrm>
              <a:off x="6708975" y="3014373"/>
              <a:ext cx="184201" cy="1887990"/>
            </a:xfrm>
            <a:prstGeom prst="rect">
              <a:avLst/>
            </a:prstGeom>
            <a:noFill/>
            <a:ln>
              <a:noFill/>
            </a:ln>
          </p:spPr>
        </p:pic>
        <p:pic>
          <p:nvPicPr>
            <p:cNvPr descr="Everything You Need to Know About Conversion Funnel Optimization - Business  2 Community" id="421" name="Google Shape;421;gfc952cde66_0_41"/>
            <p:cNvPicPr preferRelativeResize="0"/>
            <p:nvPr/>
          </p:nvPicPr>
          <p:blipFill rotWithShape="1">
            <a:blip r:embed="rId8">
              <a:alphaModFix/>
            </a:blip>
            <a:srcRect b="0" l="52007" r="44954" t="56390"/>
            <a:stretch/>
          </p:blipFill>
          <p:spPr>
            <a:xfrm>
              <a:off x="6888214" y="3757697"/>
              <a:ext cx="173618" cy="1150622"/>
            </a:xfrm>
            <a:prstGeom prst="rect">
              <a:avLst/>
            </a:prstGeom>
            <a:noFill/>
            <a:ln>
              <a:noFill/>
            </a:ln>
          </p:spPr>
        </p:pic>
        <p:pic>
          <p:nvPicPr>
            <p:cNvPr descr="Everything You Need to Know About Conversion Funnel Optimization - Business  2 Community" id="422" name="Google Shape;422;gfc952cde66_0_41"/>
            <p:cNvPicPr preferRelativeResize="0"/>
            <p:nvPr/>
          </p:nvPicPr>
          <p:blipFill rotWithShape="1">
            <a:blip r:embed="rId8">
              <a:alphaModFix/>
            </a:blip>
            <a:srcRect b="-2" l="50350" r="44954" t="70327"/>
            <a:stretch/>
          </p:blipFill>
          <p:spPr>
            <a:xfrm>
              <a:off x="6903836" y="4116178"/>
              <a:ext cx="423101" cy="782955"/>
            </a:xfrm>
            <a:prstGeom prst="rect">
              <a:avLst/>
            </a:prstGeom>
            <a:noFill/>
            <a:ln>
              <a:noFill/>
            </a:ln>
          </p:spPr>
        </p:pic>
      </p:grpSp>
      <p:pic>
        <p:nvPicPr>
          <p:cNvPr descr="Everything You Need to Know About Conversion Funnel Optimization - Business  2 Community" id="423" name="Google Shape;423;gfc952cde66_0_41"/>
          <p:cNvPicPr preferRelativeResize="0"/>
          <p:nvPr/>
        </p:nvPicPr>
        <p:blipFill rotWithShape="1">
          <a:blip r:embed="rId8">
            <a:alphaModFix/>
          </a:blip>
          <a:srcRect b="83493" l="2829" r="87864" t="2534"/>
          <a:stretch/>
        </p:blipFill>
        <p:spPr>
          <a:xfrm>
            <a:off x="9436706" y="1679515"/>
            <a:ext cx="531845" cy="368651"/>
          </a:xfrm>
          <a:prstGeom prst="rect">
            <a:avLst/>
          </a:prstGeom>
          <a:noFill/>
          <a:ln>
            <a:noFill/>
          </a:ln>
        </p:spPr>
      </p:pic>
      <p:sp>
        <p:nvSpPr>
          <p:cNvPr id="424" name="Google Shape;424;gfc952cde66_0_41"/>
          <p:cNvSpPr/>
          <p:nvPr/>
        </p:nvSpPr>
        <p:spPr>
          <a:xfrm>
            <a:off x="4966304" y="1797473"/>
            <a:ext cx="1733400" cy="17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Prequalification form</a:t>
            </a:r>
            <a:endParaRPr/>
          </a:p>
        </p:txBody>
      </p:sp>
      <p:sp>
        <p:nvSpPr>
          <p:cNvPr id="425" name="Google Shape;425;gfc952cde66_0_41"/>
          <p:cNvSpPr/>
          <p:nvPr/>
        </p:nvSpPr>
        <p:spPr>
          <a:xfrm>
            <a:off x="4899027" y="2491317"/>
            <a:ext cx="2004000" cy="17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Application step</a:t>
            </a:r>
            <a:endParaRPr/>
          </a:p>
        </p:txBody>
      </p:sp>
      <p:sp>
        <p:nvSpPr>
          <p:cNvPr id="426" name="Google Shape;426;gfc952cde66_0_41"/>
          <p:cNvSpPr/>
          <p:nvPr/>
        </p:nvSpPr>
        <p:spPr>
          <a:xfrm>
            <a:off x="4885386" y="3114828"/>
            <a:ext cx="2004000" cy="17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Approval step</a:t>
            </a:r>
            <a:endParaRPr/>
          </a:p>
        </p:txBody>
      </p:sp>
      <p:sp>
        <p:nvSpPr>
          <p:cNvPr id="427" name="Google Shape;427;gfc952cde66_0_41"/>
          <p:cNvSpPr/>
          <p:nvPr/>
        </p:nvSpPr>
        <p:spPr>
          <a:xfrm>
            <a:off x="4887686" y="3630944"/>
            <a:ext cx="2004000" cy="17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Check Out step</a:t>
            </a:r>
            <a:endParaRPr/>
          </a:p>
        </p:txBody>
      </p:sp>
      <p:sp>
        <p:nvSpPr>
          <p:cNvPr id="428" name="Google Shape;428;gfc952cde66_0_41"/>
          <p:cNvSpPr/>
          <p:nvPr/>
        </p:nvSpPr>
        <p:spPr>
          <a:xfrm>
            <a:off x="2565501" y="1431161"/>
            <a:ext cx="1733400" cy="17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u="sng">
                <a:solidFill>
                  <a:srgbClr val="0C5150"/>
                </a:solidFill>
                <a:latin typeface="Calibri"/>
                <a:ea typeface="Calibri"/>
                <a:cs typeface="Calibri"/>
                <a:sym typeface="Calibri"/>
              </a:rPr>
              <a:t>6-Fields Form</a:t>
            </a:r>
            <a:endParaRPr/>
          </a:p>
        </p:txBody>
      </p:sp>
      <p:sp>
        <p:nvSpPr>
          <p:cNvPr id="429" name="Google Shape;429;gfc952cde66_0_41"/>
          <p:cNvSpPr/>
          <p:nvPr/>
        </p:nvSpPr>
        <p:spPr>
          <a:xfrm>
            <a:off x="7447688" y="1436065"/>
            <a:ext cx="1733400" cy="17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u="sng">
                <a:solidFill>
                  <a:srgbClr val="0C5150"/>
                </a:solidFill>
                <a:latin typeface="Calibri"/>
                <a:ea typeface="Calibri"/>
                <a:cs typeface="Calibri"/>
                <a:sym typeface="Calibri"/>
              </a:rPr>
              <a:t>5-Fields Form</a:t>
            </a:r>
            <a:endParaRPr/>
          </a:p>
        </p:txBody>
      </p:sp>
      <p:sp>
        <p:nvSpPr>
          <p:cNvPr id="430" name="Google Shape;430;gfc952cde66_0_41"/>
          <p:cNvSpPr/>
          <p:nvPr/>
        </p:nvSpPr>
        <p:spPr>
          <a:xfrm>
            <a:off x="1937992" y="2426025"/>
            <a:ext cx="631800" cy="307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lang="en-US" sz="1400" cap="none">
                <a:solidFill>
                  <a:srgbClr val="A573EA"/>
                </a:solidFill>
                <a:latin typeface="Calibri"/>
                <a:ea typeface="Calibri"/>
                <a:cs typeface="Calibri"/>
                <a:sym typeface="Calibri"/>
              </a:rPr>
              <a:t>51.7%</a:t>
            </a:r>
            <a:endParaRPr/>
          </a:p>
        </p:txBody>
      </p:sp>
      <p:sp>
        <p:nvSpPr>
          <p:cNvPr id="431" name="Google Shape;431;gfc952cde66_0_41"/>
          <p:cNvSpPr/>
          <p:nvPr/>
        </p:nvSpPr>
        <p:spPr>
          <a:xfrm>
            <a:off x="9268563" y="2419662"/>
            <a:ext cx="631800" cy="307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cap="none">
                <a:solidFill>
                  <a:srgbClr val="A573EA"/>
                </a:solidFill>
                <a:latin typeface="Calibri"/>
                <a:ea typeface="Calibri"/>
                <a:cs typeface="Calibri"/>
                <a:sym typeface="Calibri"/>
              </a:rPr>
              <a:t>54.5%</a:t>
            </a:r>
            <a:endParaRPr/>
          </a:p>
        </p:txBody>
      </p:sp>
      <p:sp>
        <p:nvSpPr>
          <p:cNvPr id="432" name="Google Shape;432;gfc952cde66_0_41"/>
          <p:cNvSpPr/>
          <p:nvPr/>
        </p:nvSpPr>
        <p:spPr>
          <a:xfrm>
            <a:off x="9095966" y="3022491"/>
            <a:ext cx="631800" cy="307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cap="none">
                <a:solidFill>
                  <a:srgbClr val="ED3B65"/>
                </a:solidFill>
                <a:latin typeface="Calibri"/>
                <a:ea typeface="Calibri"/>
                <a:cs typeface="Calibri"/>
                <a:sym typeface="Calibri"/>
              </a:rPr>
              <a:t>35.2%</a:t>
            </a:r>
            <a:endParaRPr/>
          </a:p>
        </p:txBody>
      </p:sp>
      <p:sp>
        <p:nvSpPr>
          <p:cNvPr id="433" name="Google Shape;433;gfc952cde66_0_41"/>
          <p:cNvSpPr/>
          <p:nvPr/>
        </p:nvSpPr>
        <p:spPr>
          <a:xfrm>
            <a:off x="2214741" y="3033925"/>
            <a:ext cx="631800" cy="307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cap="none">
                <a:solidFill>
                  <a:srgbClr val="ED3B65"/>
                </a:solidFill>
                <a:latin typeface="Calibri"/>
                <a:ea typeface="Calibri"/>
                <a:cs typeface="Calibri"/>
                <a:sym typeface="Calibri"/>
              </a:rPr>
              <a:t>34.0%</a:t>
            </a:r>
            <a:endParaRPr/>
          </a:p>
        </p:txBody>
      </p:sp>
      <p:sp>
        <p:nvSpPr>
          <p:cNvPr id="434" name="Google Shape;434;gfc952cde66_0_41"/>
          <p:cNvSpPr/>
          <p:nvPr/>
        </p:nvSpPr>
        <p:spPr>
          <a:xfrm>
            <a:off x="2358865" y="3562699"/>
            <a:ext cx="631800" cy="307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cap="none">
                <a:solidFill>
                  <a:srgbClr val="F4B743"/>
                </a:solidFill>
                <a:latin typeface="Calibri"/>
                <a:ea typeface="Calibri"/>
                <a:cs typeface="Calibri"/>
                <a:sym typeface="Calibri"/>
              </a:rPr>
              <a:t>26.2%</a:t>
            </a:r>
            <a:endParaRPr/>
          </a:p>
        </p:txBody>
      </p:sp>
      <p:sp>
        <p:nvSpPr>
          <p:cNvPr id="435" name="Google Shape;435;gfc952cde66_0_41"/>
          <p:cNvSpPr/>
          <p:nvPr/>
        </p:nvSpPr>
        <p:spPr>
          <a:xfrm>
            <a:off x="8913647" y="3517575"/>
            <a:ext cx="631800" cy="307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cap="none">
                <a:solidFill>
                  <a:srgbClr val="F4B743"/>
                </a:solidFill>
                <a:latin typeface="Calibri"/>
                <a:ea typeface="Calibri"/>
                <a:cs typeface="Calibri"/>
                <a:sym typeface="Calibri"/>
              </a:rPr>
              <a:t>26.6%</a:t>
            </a:r>
            <a:endParaRPr/>
          </a:p>
        </p:txBody>
      </p:sp>
      <p:sp>
        <p:nvSpPr>
          <p:cNvPr id="436" name="Google Shape;436;gfc952cde66_0_41"/>
          <p:cNvSpPr/>
          <p:nvPr/>
        </p:nvSpPr>
        <p:spPr>
          <a:xfrm>
            <a:off x="1644122" y="3217307"/>
            <a:ext cx="537300" cy="313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C00000"/>
                </a:solidFill>
                <a:latin typeface="Calibri"/>
                <a:ea typeface="Calibri"/>
                <a:cs typeface="Calibri"/>
                <a:sym typeface="Calibri"/>
              </a:rPr>
              <a:t>-25.5</a:t>
            </a:r>
            <a:endParaRPr/>
          </a:p>
        </p:txBody>
      </p:sp>
      <p:cxnSp>
        <p:nvCxnSpPr>
          <p:cNvPr id="437" name="Google Shape;437;gfc952cde66_0_41"/>
          <p:cNvCxnSpPr/>
          <p:nvPr/>
        </p:nvCxnSpPr>
        <p:spPr>
          <a:xfrm>
            <a:off x="1891337" y="2579914"/>
            <a:ext cx="480600" cy="1330800"/>
          </a:xfrm>
          <a:prstGeom prst="straightConnector1">
            <a:avLst/>
          </a:prstGeom>
          <a:noFill/>
          <a:ln cap="flat" cmpd="sng" w="19050">
            <a:solidFill>
              <a:srgbClr val="C00000"/>
            </a:solidFill>
            <a:prstDash val="dash"/>
            <a:miter lim="800000"/>
            <a:headEnd len="sm" w="sm" type="none"/>
            <a:tailEnd len="med" w="med" type="triangle"/>
          </a:ln>
        </p:spPr>
      </p:cxnSp>
      <p:sp>
        <p:nvSpPr>
          <p:cNvPr id="438" name="Google Shape;438;gfc952cde66_0_41"/>
          <p:cNvSpPr/>
          <p:nvPr/>
        </p:nvSpPr>
        <p:spPr>
          <a:xfrm>
            <a:off x="9655687" y="3192103"/>
            <a:ext cx="537300" cy="313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C00000"/>
                </a:solidFill>
                <a:latin typeface="Calibri"/>
                <a:ea typeface="Calibri"/>
                <a:cs typeface="Calibri"/>
                <a:sym typeface="Calibri"/>
              </a:rPr>
              <a:t>-27.9</a:t>
            </a:r>
            <a:endParaRPr/>
          </a:p>
        </p:txBody>
      </p:sp>
      <p:cxnSp>
        <p:nvCxnSpPr>
          <p:cNvPr id="439" name="Google Shape;439;gfc952cde66_0_41"/>
          <p:cNvCxnSpPr/>
          <p:nvPr/>
        </p:nvCxnSpPr>
        <p:spPr>
          <a:xfrm flipH="1">
            <a:off x="9512012" y="2637384"/>
            <a:ext cx="392100" cy="1215900"/>
          </a:xfrm>
          <a:prstGeom prst="straightConnector1">
            <a:avLst/>
          </a:prstGeom>
          <a:noFill/>
          <a:ln cap="flat" cmpd="sng" w="19050">
            <a:solidFill>
              <a:srgbClr val="C00000"/>
            </a:solidFill>
            <a:prstDash val="dash"/>
            <a:miter lim="800000"/>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grpSp>
        <p:nvGrpSpPr>
          <p:cNvPr id="444" name="Google Shape;444;p13"/>
          <p:cNvGrpSpPr/>
          <p:nvPr/>
        </p:nvGrpSpPr>
        <p:grpSpPr>
          <a:xfrm>
            <a:off x="0" y="0"/>
            <a:ext cx="12192000" cy="6858000"/>
            <a:chOff x="0" y="0"/>
            <a:chExt cx="12192000" cy="6858000"/>
          </a:xfrm>
        </p:grpSpPr>
        <p:pic>
          <p:nvPicPr>
            <p:cNvPr descr="Bread | LinkedIn" id="445" name="Google Shape;445;p13"/>
            <p:cNvPicPr preferRelativeResize="0"/>
            <p:nvPr/>
          </p:nvPicPr>
          <p:blipFill rotWithShape="1">
            <a:blip r:embed="rId3">
              <a:alphaModFix/>
            </a:blip>
            <a:srcRect b="0" l="0" r="0" t="0"/>
            <a:stretch/>
          </p:blipFill>
          <p:spPr>
            <a:xfrm>
              <a:off x="0" y="2794000"/>
              <a:ext cx="12192000" cy="4064000"/>
            </a:xfrm>
            <a:prstGeom prst="rect">
              <a:avLst/>
            </a:prstGeom>
            <a:noFill/>
            <a:ln>
              <a:noFill/>
            </a:ln>
          </p:spPr>
        </p:pic>
        <p:sp>
          <p:nvSpPr>
            <p:cNvPr id="446" name="Google Shape;446;p13"/>
            <p:cNvSpPr/>
            <p:nvPr/>
          </p:nvSpPr>
          <p:spPr>
            <a:xfrm>
              <a:off x="0" y="0"/>
              <a:ext cx="12192000" cy="2794000"/>
            </a:xfrm>
            <a:prstGeom prst="rect">
              <a:avLst/>
            </a:prstGeom>
            <a:gradFill>
              <a:gsLst>
                <a:gs pos="0">
                  <a:srgbClr val="20307E"/>
                </a:gs>
                <a:gs pos="31000">
                  <a:srgbClr val="1D3275"/>
                </a:gs>
                <a:gs pos="68000">
                  <a:srgbClr val="1A2D68"/>
                </a:gs>
                <a:gs pos="96000">
                  <a:srgbClr val="1E2A74"/>
                </a:gs>
                <a:gs pos="100000">
                  <a:srgbClr val="1E2A74"/>
                </a:gs>
              </a:gsLst>
              <a:lin ang="5400000" scaled="0"/>
            </a:gradFill>
            <a:ln cap="flat" cmpd="sng" w="12700">
              <a:solidFill>
                <a:srgbClr val="1B296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47" name="Google Shape;447;p13"/>
          <p:cNvSpPr txBox="1"/>
          <p:nvPr>
            <p:ph idx="1" type="subTitle"/>
          </p:nvPr>
        </p:nvSpPr>
        <p:spPr>
          <a:xfrm>
            <a:off x="990600" y="2794000"/>
            <a:ext cx="5857875" cy="45640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CB826"/>
              </a:buClr>
              <a:buSzPts val="2400"/>
              <a:buNone/>
            </a:pPr>
            <a:r>
              <a:rPr lang="en-US">
                <a:solidFill>
                  <a:srgbClr val="FCB826"/>
                </a:solidFill>
                <a:latin typeface="Quattrocento Sans"/>
                <a:ea typeface="Quattrocento Sans"/>
                <a:cs typeface="Quattrocento Sans"/>
                <a:sym typeface="Quattrocento Sans"/>
              </a:rPr>
              <a:t>Amanda Mendonca</a:t>
            </a:r>
            <a:endParaRPr/>
          </a:p>
        </p:txBody>
      </p:sp>
      <p:sp>
        <p:nvSpPr>
          <p:cNvPr id="448" name="Google Shape;448;p13"/>
          <p:cNvSpPr txBox="1"/>
          <p:nvPr>
            <p:ph type="ctrTitle"/>
          </p:nvPr>
        </p:nvSpPr>
        <p:spPr>
          <a:xfrm>
            <a:off x="523875" y="1603375"/>
            <a:ext cx="7086600" cy="110648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Quattrocento Sans"/>
              <a:buNone/>
            </a:pPr>
            <a:r>
              <a:rPr lang="en-US">
                <a:solidFill>
                  <a:schemeClr val="lt1"/>
                </a:solidFill>
                <a:latin typeface="Quattrocento Sans"/>
                <a:ea typeface="Quattrocento Sans"/>
                <a:cs typeface="Quattrocento Sans"/>
                <a:sym typeface="Quattrocento Sans"/>
              </a:rPr>
              <a:t>Thank you!</a:t>
            </a:r>
            <a:endParaRPr/>
          </a:p>
        </p:txBody>
      </p:sp>
      <p:pic>
        <p:nvPicPr>
          <p:cNvPr descr="Bread Financing | Play Now, Pay Later | Velocity Micro" id="449" name="Google Shape;449;p13"/>
          <p:cNvPicPr preferRelativeResize="0"/>
          <p:nvPr/>
        </p:nvPicPr>
        <p:blipFill rotWithShape="1">
          <a:blip r:embed="rId4">
            <a:alphaModFix/>
          </a:blip>
          <a:srcRect b="0" l="0" r="0" t="0"/>
          <a:stretch/>
        </p:blipFill>
        <p:spPr>
          <a:xfrm>
            <a:off x="180975" y="6267653"/>
            <a:ext cx="1352550" cy="50462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graphicFrame>
        <p:nvGraphicFramePr>
          <p:cNvPr id="94" name="Google Shape;94;p2"/>
          <p:cNvGraphicFramePr/>
          <p:nvPr/>
        </p:nvGraphicFramePr>
        <p:xfrm>
          <a:off x="247650" y="132195"/>
          <a:ext cx="10912475" cy="1020763"/>
        </p:xfrm>
        <a:graphic>
          <a:graphicData uri="http://schemas.openxmlformats.org/presentationml/2006/ole">
            <mc:AlternateContent>
              <mc:Choice Requires="v">
                <p:oleObj r:id="rId4" imgH="1020763" imgW="10912475" progId="Paint.Picture" spid="_x0000_s1">
                  <p:embed/>
                </p:oleObj>
              </mc:Choice>
              <mc:Fallback>
                <p:oleObj r:id="rId5" imgH="1020763" imgW="10912475" progId="Paint.Picture">
                  <p:embed/>
                  <p:pic>
                    <p:nvPicPr>
                      <p:cNvPr id="94" name="Google Shape;94;p2"/>
                      <p:cNvPicPr preferRelativeResize="0"/>
                      <p:nvPr/>
                    </p:nvPicPr>
                    <p:blipFill rotWithShape="1">
                      <a:blip r:embed="rId6">
                        <a:alphaModFix/>
                      </a:blip>
                      <a:srcRect b="0" l="0" r="0" t="0"/>
                      <a:stretch/>
                    </p:blipFill>
                    <p:spPr>
                      <a:xfrm>
                        <a:off x="247650" y="132195"/>
                        <a:ext cx="10912475" cy="1020763"/>
                      </a:xfrm>
                      <a:prstGeom prst="rect">
                        <a:avLst/>
                      </a:prstGeom>
                      <a:noFill/>
                      <a:ln>
                        <a:noFill/>
                      </a:ln>
                    </p:spPr>
                  </p:pic>
                </p:oleObj>
              </mc:Fallback>
            </mc:AlternateContent>
          </a:graphicData>
        </a:graphic>
      </p:graphicFrame>
      <p:pic>
        <p:nvPicPr>
          <p:cNvPr descr="A picture containing shape&#10;&#10;Description automatically generated" id="95" name="Google Shape;95;p2"/>
          <p:cNvPicPr preferRelativeResize="0"/>
          <p:nvPr/>
        </p:nvPicPr>
        <p:blipFill rotWithShape="1">
          <a:blip r:embed="rId7">
            <a:alphaModFix/>
          </a:blip>
          <a:srcRect b="0" l="0" r="5001" t="14197"/>
          <a:stretch/>
        </p:blipFill>
        <p:spPr>
          <a:xfrm>
            <a:off x="6545580" y="6075045"/>
            <a:ext cx="5646420" cy="782955"/>
          </a:xfrm>
          <a:prstGeom prst="rect">
            <a:avLst/>
          </a:prstGeom>
          <a:noFill/>
          <a:ln>
            <a:noFill/>
          </a:ln>
        </p:spPr>
      </p:pic>
      <p:pic>
        <p:nvPicPr>
          <p:cNvPr descr="A picture containing shape&#10;&#10;Description automatically generated" id="96" name="Google Shape;96;p2"/>
          <p:cNvPicPr preferRelativeResize="0"/>
          <p:nvPr/>
        </p:nvPicPr>
        <p:blipFill rotWithShape="1">
          <a:blip r:embed="rId8">
            <a:alphaModFix/>
          </a:blip>
          <a:srcRect b="0" l="0" r="17052" t="14197"/>
          <a:stretch/>
        </p:blipFill>
        <p:spPr>
          <a:xfrm>
            <a:off x="1624965" y="6075045"/>
            <a:ext cx="4930140" cy="782955"/>
          </a:xfrm>
          <a:prstGeom prst="rect">
            <a:avLst/>
          </a:prstGeom>
          <a:noFill/>
          <a:ln>
            <a:noFill/>
          </a:ln>
        </p:spPr>
      </p:pic>
      <p:pic>
        <p:nvPicPr>
          <p:cNvPr descr="A picture containing shape&#10;&#10;Description automatically generated" id="97" name="Google Shape;97;p2"/>
          <p:cNvPicPr preferRelativeResize="0"/>
          <p:nvPr/>
        </p:nvPicPr>
        <p:blipFill rotWithShape="1">
          <a:blip r:embed="rId9">
            <a:alphaModFix/>
          </a:blip>
          <a:srcRect b="0" l="0" r="62821" t="14197"/>
          <a:stretch/>
        </p:blipFill>
        <p:spPr>
          <a:xfrm>
            <a:off x="9524" y="6075044"/>
            <a:ext cx="2209800" cy="782955"/>
          </a:xfrm>
          <a:prstGeom prst="rect">
            <a:avLst/>
          </a:prstGeom>
          <a:noFill/>
          <a:ln>
            <a:noFill/>
          </a:ln>
        </p:spPr>
      </p:pic>
      <p:sp>
        <p:nvSpPr>
          <p:cNvPr id="98" name="Google Shape;98;p2"/>
          <p:cNvSpPr txBox="1"/>
          <p:nvPr/>
        </p:nvSpPr>
        <p:spPr>
          <a:xfrm>
            <a:off x="1733551" y="210388"/>
            <a:ext cx="2466974" cy="730250"/>
          </a:xfrm>
          <a:prstGeom prst="rect">
            <a:avLst/>
          </a:prstGeom>
          <a:solidFill>
            <a:schemeClr val="lt1"/>
          </a:solid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Quattrocento Sans"/>
              <a:buNone/>
            </a:pPr>
            <a:r>
              <a:rPr b="0" i="0" lang="en-US" sz="3600" u="none" cap="none" strike="noStrike">
                <a:solidFill>
                  <a:schemeClr val="dk1"/>
                </a:solidFill>
                <a:latin typeface="Quattrocento Sans"/>
                <a:ea typeface="Quattrocento Sans"/>
                <a:cs typeface="Quattrocento Sans"/>
                <a:sym typeface="Quattrocento Sans"/>
              </a:rPr>
              <a:t>Summarize</a:t>
            </a:r>
            <a:endParaRPr/>
          </a:p>
        </p:txBody>
      </p:sp>
      <p:pic>
        <p:nvPicPr>
          <p:cNvPr descr="Bread Financing | Play Now, Pay Later | Velocity Micro" id="99" name="Google Shape;99;p2"/>
          <p:cNvPicPr preferRelativeResize="0"/>
          <p:nvPr/>
        </p:nvPicPr>
        <p:blipFill rotWithShape="1">
          <a:blip r:embed="rId10">
            <a:alphaModFix/>
          </a:blip>
          <a:srcRect b="0" l="0" r="0" t="0"/>
          <a:stretch/>
        </p:blipFill>
        <p:spPr>
          <a:xfrm>
            <a:off x="10567035" y="5893098"/>
            <a:ext cx="1352550" cy="504621"/>
          </a:xfrm>
          <a:prstGeom prst="rect">
            <a:avLst/>
          </a:prstGeom>
          <a:noFill/>
          <a:ln>
            <a:noFill/>
          </a:ln>
        </p:spPr>
      </p:pic>
      <p:sp>
        <p:nvSpPr>
          <p:cNvPr id="100" name="Google Shape;100;p2"/>
          <p:cNvSpPr txBox="1"/>
          <p:nvPr/>
        </p:nvSpPr>
        <p:spPr>
          <a:xfrm>
            <a:off x="1250301" y="1418884"/>
            <a:ext cx="9069300" cy="2862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Merchant Integration &amp; Profitability:</a:t>
            </a:r>
            <a:endParaRPr/>
          </a:p>
          <a:p>
            <a:pPr indent="-285750" lvl="0" marL="2857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10 merchants were  analyzed to see how they are presenting the financing program to their customers</a:t>
            </a:r>
            <a:r>
              <a:rPr lang="en-US" sz="1800">
                <a:solidFill>
                  <a:schemeClr val="dk1"/>
                </a:solidFill>
                <a:latin typeface="Calibri"/>
                <a:ea typeface="Calibri"/>
                <a:cs typeface="Calibri"/>
                <a:sym typeface="Calibri"/>
              </a:rPr>
              <a:t>.</a:t>
            </a:r>
            <a:endParaRPr/>
          </a:p>
          <a:p>
            <a:pPr indent="-285750" lvl="0" marL="2857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Some UX insights were given as well as techniques to available the success of the merchant.</a:t>
            </a:r>
            <a:endParaRPr/>
          </a:p>
          <a:p>
            <a:pPr indent="0" lvl="0" marL="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Split test Analysis:</a:t>
            </a:r>
            <a:endParaRPr/>
          </a:p>
          <a:p>
            <a:pPr indent="-285750" lvl="0" marL="2857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Intellicron data and Prequals data files were used for analysis and hypothesis test ;</a:t>
            </a:r>
            <a:endParaRPr/>
          </a:p>
          <a:p>
            <a:pPr indent="-285750" lvl="0" marL="2857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Two proportion Z-Test was used to analyze null and alternative hypotheses.</a:t>
            </a:r>
            <a:endParaRPr/>
          </a:p>
          <a:p>
            <a:pPr indent="-171450" lvl="0" marL="28575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A picture containing shape&#10;&#10;Description automatically generated" id="105" name="Google Shape;105;p3"/>
          <p:cNvPicPr preferRelativeResize="0"/>
          <p:nvPr/>
        </p:nvPicPr>
        <p:blipFill rotWithShape="1">
          <a:blip r:embed="rId4">
            <a:alphaModFix/>
          </a:blip>
          <a:srcRect b="0" l="0" r="5001" t="14197"/>
          <a:stretch/>
        </p:blipFill>
        <p:spPr>
          <a:xfrm>
            <a:off x="6545580" y="6075045"/>
            <a:ext cx="5646420" cy="782955"/>
          </a:xfrm>
          <a:prstGeom prst="rect">
            <a:avLst/>
          </a:prstGeom>
          <a:noFill/>
          <a:ln>
            <a:noFill/>
          </a:ln>
        </p:spPr>
      </p:pic>
      <p:pic>
        <p:nvPicPr>
          <p:cNvPr descr="A picture containing shape&#10;&#10;Description automatically generated" id="106" name="Google Shape;106;p3"/>
          <p:cNvPicPr preferRelativeResize="0"/>
          <p:nvPr/>
        </p:nvPicPr>
        <p:blipFill rotWithShape="1">
          <a:blip r:embed="rId5">
            <a:alphaModFix/>
          </a:blip>
          <a:srcRect b="0" l="0" r="17052" t="14197"/>
          <a:stretch/>
        </p:blipFill>
        <p:spPr>
          <a:xfrm>
            <a:off x="1624965" y="6075045"/>
            <a:ext cx="4930140" cy="782955"/>
          </a:xfrm>
          <a:prstGeom prst="rect">
            <a:avLst/>
          </a:prstGeom>
          <a:noFill/>
          <a:ln>
            <a:noFill/>
          </a:ln>
        </p:spPr>
      </p:pic>
      <p:pic>
        <p:nvPicPr>
          <p:cNvPr descr="A picture containing shape&#10;&#10;Description automatically generated" id="107" name="Google Shape;107;p3"/>
          <p:cNvPicPr preferRelativeResize="0"/>
          <p:nvPr/>
        </p:nvPicPr>
        <p:blipFill rotWithShape="1">
          <a:blip r:embed="rId5">
            <a:alphaModFix/>
          </a:blip>
          <a:srcRect b="0" l="0" r="62821" t="14197"/>
          <a:stretch/>
        </p:blipFill>
        <p:spPr>
          <a:xfrm>
            <a:off x="9524" y="6075044"/>
            <a:ext cx="2209800" cy="782955"/>
          </a:xfrm>
          <a:prstGeom prst="rect">
            <a:avLst/>
          </a:prstGeom>
          <a:noFill/>
          <a:ln>
            <a:noFill/>
          </a:ln>
        </p:spPr>
      </p:pic>
      <p:graphicFrame>
        <p:nvGraphicFramePr>
          <p:cNvPr id="108" name="Google Shape;108;p3"/>
          <p:cNvGraphicFramePr/>
          <p:nvPr/>
        </p:nvGraphicFramePr>
        <p:xfrm>
          <a:off x="150812" y="190768"/>
          <a:ext cx="8069263" cy="723900"/>
        </p:xfrm>
        <a:graphic>
          <a:graphicData uri="http://schemas.openxmlformats.org/presentationml/2006/ole">
            <mc:AlternateContent>
              <mc:Choice Requires="v">
                <p:oleObj r:id="rId6" imgH="723900" imgW="8069263" progId="Paint.Picture" spid="_x0000_s1">
                  <p:embed/>
                </p:oleObj>
              </mc:Choice>
              <mc:Fallback>
                <p:oleObj r:id="rId7" imgH="723900" imgW="8069263" progId="Paint.Picture">
                  <p:embed/>
                  <p:pic>
                    <p:nvPicPr>
                      <p:cNvPr id="108" name="Google Shape;108;p3"/>
                      <p:cNvPicPr preferRelativeResize="0"/>
                      <p:nvPr/>
                    </p:nvPicPr>
                    <p:blipFill rotWithShape="1">
                      <a:blip r:embed="rId8">
                        <a:alphaModFix/>
                      </a:blip>
                      <a:srcRect b="0" l="0" r="0" t="0"/>
                      <a:stretch/>
                    </p:blipFill>
                    <p:spPr>
                      <a:xfrm>
                        <a:off x="150812" y="190768"/>
                        <a:ext cx="8069263" cy="723900"/>
                      </a:xfrm>
                      <a:prstGeom prst="rect">
                        <a:avLst/>
                      </a:prstGeom>
                      <a:noFill/>
                      <a:ln>
                        <a:noFill/>
                      </a:ln>
                    </p:spPr>
                  </p:pic>
                </p:oleObj>
              </mc:Fallback>
            </mc:AlternateContent>
          </a:graphicData>
        </a:graphic>
      </p:graphicFrame>
      <p:sp>
        <p:nvSpPr>
          <p:cNvPr id="109" name="Google Shape;109;p3"/>
          <p:cNvSpPr txBox="1"/>
          <p:nvPr/>
        </p:nvSpPr>
        <p:spPr>
          <a:xfrm>
            <a:off x="57150" y="117476"/>
            <a:ext cx="8743950" cy="68404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Quattrocento Sans"/>
              <a:buNone/>
            </a:pPr>
            <a:r>
              <a:rPr b="0" i="0" lang="en-US" sz="3600" u="none" cap="none" strike="noStrike">
                <a:solidFill>
                  <a:schemeClr val="dk1"/>
                </a:solidFill>
                <a:latin typeface="Quattrocento Sans"/>
                <a:ea typeface="Quattrocento Sans"/>
                <a:cs typeface="Quattrocento Sans"/>
                <a:sym typeface="Quattrocento Sans"/>
              </a:rPr>
              <a:t>Merchant Integrations &amp; Profitability</a:t>
            </a:r>
            <a:endParaRPr/>
          </a:p>
        </p:txBody>
      </p:sp>
      <p:sp>
        <p:nvSpPr>
          <p:cNvPr id="110" name="Google Shape;110;p3"/>
          <p:cNvSpPr/>
          <p:nvPr/>
        </p:nvSpPr>
        <p:spPr>
          <a:xfrm>
            <a:off x="778755" y="1141747"/>
            <a:ext cx="4463193" cy="330412"/>
          </a:xfrm>
          <a:prstGeom prst="round2SameRect">
            <a:avLst>
              <a:gd fmla="val 50000" name="adj1"/>
              <a:gd fmla="val 0" name="adj2"/>
            </a:avLst>
          </a:prstGeom>
          <a:gradFill>
            <a:gsLst>
              <a:gs pos="0">
                <a:srgbClr val="2E236E"/>
              </a:gs>
              <a:gs pos="100000">
                <a:srgbClr val="363191"/>
              </a:gs>
            </a:gsLst>
            <a:lin ang="5400000" scaled="0"/>
          </a:gradFill>
          <a:ln>
            <a:noFill/>
          </a:ln>
          <a:effectLst>
            <a:outerShdw blurRad="254000" rotWithShape="0" algn="ctr">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1" name="Google Shape;111;p3"/>
          <p:cNvSpPr/>
          <p:nvPr/>
        </p:nvSpPr>
        <p:spPr>
          <a:xfrm rot="10800000">
            <a:off x="778752" y="1472151"/>
            <a:ext cx="4463193" cy="2015021"/>
          </a:xfrm>
          <a:prstGeom prst="round2SameRect">
            <a:avLst>
              <a:gd fmla="val 6598" name="adj1"/>
              <a:gd fmla="val 0" name="adj2"/>
            </a:avLst>
          </a:prstGeom>
          <a:solidFill>
            <a:schemeClr val="lt1"/>
          </a:solidFill>
          <a:ln>
            <a:noFill/>
          </a:ln>
          <a:effectLst>
            <a:outerShdw blurRad="254000" rotWithShape="0" algn="ctr">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2" name="Google Shape;112;p3"/>
          <p:cNvSpPr txBox="1"/>
          <p:nvPr/>
        </p:nvSpPr>
        <p:spPr>
          <a:xfrm>
            <a:off x="778755" y="1159077"/>
            <a:ext cx="446319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400" u="none" cap="none" strike="noStrike">
                <a:solidFill>
                  <a:schemeClr val="lt1"/>
                </a:solidFill>
                <a:latin typeface="Quattrocento Sans"/>
                <a:ea typeface="Quattrocento Sans"/>
                <a:cs typeface="Quattrocento Sans"/>
                <a:sym typeface="Quattrocento Sans"/>
              </a:rPr>
              <a:t>1. UX elements for a successful financing program</a:t>
            </a:r>
            <a:endParaRPr/>
          </a:p>
        </p:txBody>
      </p:sp>
      <p:sp>
        <p:nvSpPr>
          <p:cNvPr id="113" name="Google Shape;113;p3"/>
          <p:cNvSpPr txBox="1"/>
          <p:nvPr/>
        </p:nvSpPr>
        <p:spPr>
          <a:xfrm>
            <a:off x="873239" y="1546806"/>
            <a:ext cx="4248000" cy="1754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From our merchant websites, UX </a:t>
            </a:r>
            <a:r>
              <a:rPr b="0" i="0" lang="en-US" sz="1800" u="none" cap="none" strike="noStrike">
                <a:solidFill>
                  <a:schemeClr val="dk1"/>
                </a:solidFill>
                <a:latin typeface="Calibri"/>
                <a:ea typeface="Calibri"/>
                <a:cs typeface="Calibri"/>
                <a:sym typeface="Calibri"/>
              </a:rPr>
              <a:t>like</a:t>
            </a:r>
            <a:endParaRPr/>
          </a:p>
          <a:p>
            <a:pPr indent="-285750" lvl="0" marL="2857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Information on merchant main page;</a:t>
            </a:r>
            <a:endParaRPr/>
          </a:p>
          <a:p>
            <a:pPr indent="-285750" lvl="0" marL="2857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Financing option together with the product offer;</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w</a:t>
            </a:r>
            <a:r>
              <a:rPr b="0" i="0" lang="en-US" sz="1800" u="none" cap="none" strike="noStrike">
                <a:solidFill>
                  <a:schemeClr val="dk1"/>
                </a:solidFill>
                <a:latin typeface="Calibri"/>
                <a:ea typeface="Calibri"/>
                <a:cs typeface="Calibri"/>
                <a:sym typeface="Calibri"/>
              </a:rPr>
              <a:t>ould </a:t>
            </a:r>
            <a:r>
              <a:rPr b="0" i="0" lang="en-US" sz="1800" u="none" cap="none" strike="noStrike">
                <a:solidFill>
                  <a:schemeClr val="dk1"/>
                </a:solidFill>
                <a:latin typeface="Calibri"/>
                <a:ea typeface="Calibri"/>
                <a:cs typeface="Calibri"/>
                <a:sym typeface="Calibri"/>
              </a:rPr>
              <a:t>make for a successful financing program.</a:t>
            </a:r>
            <a:endParaRPr/>
          </a:p>
        </p:txBody>
      </p:sp>
      <p:sp>
        <p:nvSpPr>
          <p:cNvPr id="114" name="Google Shape;114;p3"/>
          <p:cNvSpPr/>
          <p:nvPr/>
        </p:nvSpPr>
        <p:spPr>
          <a:xfrm rot="10800000">
            <a:off x="5766317" y="1147665"/>
            <a:ext cx="5719663" cy="2907060"/>
          </a:xfrm>
          <a:prstGeom prst="round2SameRect">
            <a:avLst>
              <a:gd fmla="val 6598" name="adj1"/>
              <a:gd fmla="val 7503" name="adj2"/>
            </a:avLst>
          </a:prstGeom>
          <a:solidFill>
            <a:schemeClr val="lt1"/>
          </a:solidFill>
          <a:ln>
            <a:noFill/>
          </a:ln>
          <a:effectLst>
            <a:outerShdw blurRad="254000" rotWithShape="0" algn="ctr">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15" name="Google Shape;115;p3"/>
          <p:cNvGrpSpPr/>
          <p:nvPr/>
        </p:nvGrpSpPr>
        <p:grpSpPr>
          <a:xfrm>
            <a:off x="6161170" y="1358812"/>
            <a:ext cx="5081587" cy="2569684"/>
            <a:chOff x="6226487" y="1358812"/>
            <a:chExt cx="5081587" cy="2569684"/>
          </a:xfrm>
        </p:grpSpPr>
        <p:sp>
          <p:nvSpPr>
            <p:cNvPr id="116" name="Google Shape;116;p3"/>
            <p:cNvSpPr/>
            <p:nvPr/>
          </p:nvSpPr>
          <p:spPr>
            <a:xfrm>
              <a:off x="6255062" y="3752850"/>
              <a:ext cx="1155388" cy="175646"/>
            </a:xfrm>
            <a:prstGeom prst="rect">
              <a:avLst/>
            </a:prstGeom>
            <a:noFill/>
            <a:ln cap="flat" cmpd="sng" w="28575">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aphicFrame>
          <p:nvGraphicFramePr>
            <p:cNvPr id="117" name="Google Shape;117;p3"/>
            <p:cNvGraphicFramePr/>
            <p:nvPr/>
          </p:nvGraphicFramePr>
          <p:xfrm>
            <a:off x="6226487" y="1358812"/>
            <a:ext cx="5081587" cy="2569684"/>
          </p:xfrm>
          <a:graphic>
            <a:graphicData uri="http://schemas.openxmlformats.org/presentationml/2006/ole">
              <mc:AlternateContent>
                <mc:Choice Requires="v">
                  <p:oleObj r:id="rId9" imgH="2569684" imgW="5081587" progId="Paint.Picture" spid="_x0000_s2">
                    <p:embed/>
                  </p:oleObj>
                </mc:Choice>
                <mc:Fallback>
                  <p:oleObj r:id="rId10" imgH="2569684" imgW="5081587" progId="Paint.Picture">
                    <p:embed/>
                    <p:pic>
                      <p:nvPicPr>
                        <p:cNvPr id="117" name="Google Shape;117;p3"/>
                        <p:cNvPicPr preferRelativeResize="0"/>
                        <p:nvPr/>
                      </p:nvPicPr>
                      <p:blipFill rotWithShape="1">
                        <a:blip r:embed="rId11">
                          <a:alphaModFix/>
                        </a:blip>
                        <a:srcRect b="0" l="0" r="0" t="0"/>
                        <a:stretch/>
                      </p:blipFill>
                      <p:spPr>
                        <a:xfrm>
                          <a:off x="6226487" y="1358812"/>
                          <a:ext cx="5081587" cy="2569684"/>
                        </a:xfrm>
                        <a:prstGeom prst="rect">
                          <a:avLst/>
                        </a:prstGeom>
                        <a:noFill/>
                        <a:ln>
                          <a:noFill/>
                        </a:ln>
                      </p:spPr>
                    </p:pic>
                  </p:oleObj>
                </mc:Fallback>
              </mc:AlternateContent>
            </a:graphicData>
          </a:graphic>
        </p:graphicFrame>
      </p:grpSp>
      <p:sp>
        <p:nvSpPr>
          <p:cNvPr id="118" name="Google Shape;118;p3"/>
          <p:cNvSpPr/>
          <p:nvPr/>
        </p:nvSpPr>
        <p:spPr>
          <a:xfrm rot="10800000">
            <a:off x="778752" y="3658141"/>
            <a:ext cx="4557338" cy="2133462"/>
          </a:xfrm>
          <a:prstGeom prst="round2SameRect">
            <a:avLst>
              <a:gd fmla="val 6598" name="adj1"/>
              <a:gd fmla="val 7503" name="adj2"/>
            </a:avLst>
          </a:prstGeom>
          <a:solidFill>
            <a:schemeClr val="lt1"/>
          </a:solidFill>
          <a:ln>
            <a:noFill/>
          </a:ln>
          <a:effectLst>
            <a:outerShdw blurRad="254000" rotWithShape="0" algn="ctr">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19" name="Google Shape;119;p3"/>
          <p:cNvGrpSpPr/>
          <p:nvPr/>
        </p:nvGrpSpPr>
        <p:grpSpPr>
          <a:xfrm>
            <a:off x="946105" y="3844562"/>
            <a:ext cx="4237384" cy="1744569"/>
            <a:chOff x="6854749" y="4044455"/>
            <a:chExt cx="4461828" cy="1839377"/>
          </a:xfrm>
        </p:grpSpPr>
        <p:graphicFrame>
          <p:nvGraphicFramePr>
            <p:cNvPr id="120" name="Google Shape;120;p3"/>
            <p:cNvGraphicFramePr/>
            <p:nvPr/>
          </p:nvGraphicFramePr>
          <p:xfrm>
            <a:off x="6854749" y="4044455"/>
            <a:ext cx="4461828" cy="1839377"/>
          </p:xfrm>
          <a:graphic>
            <a:graphicData uri="http://schemas.openxmlformats.org/presentationml/2006/ole">
              <mc:AlternateContent>
                <mc:Choice Requires="v">
                  <p:oleObj r:id="rId12" imgH="1839377" imgW="4461828" progId="Paint.Picture" spid="_x0000_s3">
                    <p:embed/>
                  </p:oleObj>
                </mc:Choice>
                <mc:Fallback>
                  <p:oleObj r:id="rId13" imgH="1839377" imgW="4461828" progId="Paint.Picture">
                    <p:embed/>
                    <p:pic>
                      <p:nvPicPr>
                        <p:cNvPr id="120" name="Google Shape;120;p3"/>
                        <p:cNvPicPr preferRelativeResize="0"/>
                        <p:nvPr/>
                      </p:nvPicPr>
                      <p:blipFill rotWithShape="1">
                        <a:blip r:embed="rId14">
                          <a:alphaModFix/>
                        </a:blip>
                        <a:srcRect b="0" l="0" r="0" t="0"/>
                        <a:stretch/>
                      </p:blipFill>
                      <p:spPr>
                        <a:xfrm>
                          <a:off x="6854749" y="4044455"/>
                          <a:ext cx="4461828" cy="1839377"/>
                        </a:xfrm>
                        <a:prstGeom prst="rect">
                          <a:avLst/>
                        </a:prstGeom>
                        <a:noFill/>
                        <a:ln>
                          <a:noFill/>
                        </a:ln>
                      </p:spPr>
                    </p:pic>
                  </p:oleObj>
                </mc:Fallback>
              </mc:AlternateContent>
            </a:graphicData>
          </a:graphic>
        </p:graphicFrame>
        <p:sp>
          <p:nvSpPr>
            <p:cNvPr id="121" name="Google Shape;121;p3"/>
            <p:cNvSpPr/>
            <p:nvPr/>
          </p:nvSpPr>
          <p:spPr>
            <a:xfrm>
              <a:off x="8968155" y="5163662"/>
              <a:ext cx="1498123" cy="391478"/>
            </a:xfrm>
            <a:prstGeom prst="rect">
              <a:avLst/>
            </a:prstGeom>
            <a:noFill/>
            <a:ln cap="flat" cmpd="sng" w="28575">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22" name="Google Shape;122;p3"/>
          <p:cNvSpPr/>
          <p:nvPr/>
        </p:nvSpPr>
        <p:spPr>
          <a:xfrm rot="10800000">
            <a:off x="5766318" y="4345622"/>
            <a:ext cx="5719663" cy="1445981"/>
          </a:xfrm>
          <a:prstGeom prst="round2SameRect">
            <a:avLst>
              <a:gd fmla="val 6598" name="adj1"/>
              <a:gd fmla="val 7503" name="adj2"/>
            </a:avLst>
          </a:prstGeom>
          <a:solidFill>
            <a:schemeClr val="lt1"/>
          </a:solidFill>
          <a:ln>
            <a:noFill/>
          </a:ln>
          <a:effectLst>
            <a:outerShdw blurRad="254000" rotWithShape="0" algn="ctr">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23" name="Google Shape;123;p3"/>
          <p:cNvGrpSpPr/>
          <p:nvPr/>
        </p:nvGrpSpPr>
        <p:grpSpPr>
          <a:xfrm>
            <a:off x="6082205" y="4596848"/>
            <a:ext cx="5212074" cy="1008281"/>
            <a:chOff x="503137" y="4686757"/>
            <a:chExt cx="5848656" cy="1149929"/>
          </a:xfrm>
        </p:grpSpPr>
        <p:graphicFrame>
          <p:nvGraphicFramePr>
            <p:cNvPr id="124" name="Google Shape;124;p3"/>
            <p:cNvGraphicFramePr/>
            <p:nvPr/>
          </p:nvGraphicFramePr>
          <p:xfrm>
            <a:off x="503137" y="4686757"/>
            <a:ext cx="5848656" cy="1137559"/>
          </p:xfrm>
          <a:graphic>
            <a:graphicData uri="http://schemas.openxmlformats.org/presentationml/2006/ole">
              <mc:AlternateContent>
                <mc:Choice Requires="v">
                  <p:oleObj r:id="rId15" imgH="1137559" imgW="5848656" progId="Paint.Picture" spid="_x0000_s4">
                    <p:embed/>
                  </p:oleObj>
                </mc:Choice>
                <mc:Fallback>
                  <p:oleObj r:id="rId16" imgH="1137559" imgW="5848656" progId="Paint.Picture">
                    <p:embed/>
                    <p:pic>
                      <p:nvPicPr>
                        <p:cNvPr id="124" name="Google Shape;124;p3"/>
                        <p:cNvPicPr preferRelativeResize="0"/>
                        <p:nvPr/>
                      </p:nvPicPr>
                      <p:blipFill rotWithShape="1">
                        <a:blip r:embed="rId17">
                          <a:alphaModFix/>
                        </a:blip>
                        <a:srcRect b="0" l="0" r="0" t="0"/>
                        <a:stretch/>
                      </p:blipFill>
                      <p:spPr>
                        <a:xfrm>
                          <a:off x="503137" y="4686757"/>
                          <a:ext cx="5848656" cy="1137559"/>
                        </a:xfrm>
                        <a:prstGeom prst="rect">
                          <a:avLst/>
                        </a:prstGeom>
                        <a:noFill/>
                        <a:ln>
                          <a:noFill/>
                        </a:ln>
                      </p:spPr>
                    </p:pic>
                  </p:oleObj>
                </mc:Fallback>
              </mc:AlternateContent>
            </a:graphicData>
          </a:graphic>
        </p:graphicFrame>
        <p:sp>
          <p:nvSpPr>
            <p:cNvPr id="125" name="Google Shape;125;p3"/>
            <p:cNvSpPr/>
            <p:nvPr/>
          </p:nvSpPr>
          <p:spPr>
            <a:xfrm>
              <a:off x="2116809" y="4699127"/>
              <a:ext cx="914400" cy="1137559"/>
            </a:xfrm>
            <a:prstGeom prst="rect">
              <a:avLst/>
            </a:prstGeom>
            <a:noFill/>
            <a:ln cap="flat" cmpd="sng" w="28575">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Bread Financing | Play Now, Pay Later | Velocity Micro" id="126" name="Google Shape;126;p3"/>
          <p:cNvPicPr preferRelativeResize="0"/>
          <p:nvPr/>
        </p:nvPicPr>
        <p:blipFill rotWithShape="1">
          <a:blip r:embed="rId18">
            <a:alphaModFix/>
          </a:blip>
          <a:srcRect b="0" l="0" r="0" t="0"/>
          <a:stretch/>
        </p:blipFill>
        <p:spPr>
          <a:xfrm>
            <a:off x="10567035" y="5893098"/>
            <a:ext cx="1352550" cy="5046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A picture containing shape&#10;&#10;Description automatically generated" id="131" name="Google Shape;131;p4"/>
          <p:cNvPicPr preferRelativeResize="0"/>
          <p:nvPr/>
        </p:nvPicPr>
        <p:blipFill rotWithShape="1">
          <a:blip r:embed="rId4">
            <a:alphaModFix/>
          </a:blip>
          <a:srcRect b="0" l="0" r="5001" t="14197"/>
          <a:stretch/>
        </p:blipFill>
        <p:spPr>
          <a:xfrm>
            <a:off x="6545580" y="6075045"/>
            <a:ext cx="5646420" cy="782955"/>
          </a:xfrm>
          <a:prstGeom prst="rect">
            <a:avLst/>
          </a:prstGeom>
          <a:noFill/>
          <a:ln>
            <a:noFill/>
          </a:ln>
        </p:spPr>
      </p:pic>
      <p:pic>
        <p:nvPicPr>
          <p:cNvPr descr="A picture containing shape&#10;&#10;Description automatically generated" id="132" name="Google Shape;132;p4"/>
          <p:cNvPicPr preferRelativeResize="0"/>
          <p:nvPr/>
        </p:nvPicPr>
        <p:blipFill rotWithShape="1">
          <a:blip r:embed="rId5">
            <a:alphaModFix/>
          </a:blip>
          <a:srcRect b="0" l="0" r="17052" t="14197"/>
          <a:stretch/>
        </p:blipFill>
        <p:spPr>
          <a:xfrm>
            <a:off x="1624965" y="6075045"/>
            <a:ext cx="4930140" cy="782955"/>
          </a:xfrm>
          <a:prstGeom prst="rect">
            <a:avLst/>
          </a:prstGeom>
          <a:noFill/>
          <a:ln>
            <a:noFill/>
          </a:ln>
        </p:spPr>
      </p:pic>
      <p:pic>
        <p:nvPicPr>
          <p:cNvPr descr="A picture containing shape&#10;&#10;Description automatically generated" id="133" name="Google Shape;133;p4"/>
          <p:cNvPicPr preferRelativeResize="0"/>
          <p:nvPr/>
        </p:nvPicPr>
        <p:blipFill rotWithShape="1">
          <a:blip r:embed="rId5">
            <a:alphaModFix/>
          </a:blip>
          <a:srcRect b="0" l="0" r="62821" t="14197"/>
          <a:stretch/>
        </p:blipFill>
        <p:spPr>
          <a:xfrm>
            <a:off x="9524" y="6075044"/>
            <a:ext cx="2209800" cy="782955"/>
          </a:xfrm>
          <a:prstGeom prst="rect">
            <a:avLst/>
          </a:prstGeom>
          <a:noFill/>
          <a:ln>
            <a:noFill/>
          </a:ln>
        </p:spPr>
      </p:pic>
      <p:graphicFrame>
        <p:nvGraphicFramePr>
          <p:cNvPr id="134" name="Google Shape;134;p4"/>
          <p:cNvGraphicFramePr/>
          <p:nvPr/>
        </p:nvGraphicFramePr>
        <p:xfrm>
          <a:off x="150812" y="190768"/>
          <a:ext cx="8069263" cy="723900"/>
        </p:xfrm>
        <a:graphic>
          <a:graphicData uri="http://schemas.openxmlformats.org/presentationml/2006/ole">
            <mc:AlternateContent>
              <mc:Choice Requires="v">
                <p:oleObj r:id="rId6" imgH="723900" imgW="8069263" progId="Paint.Picture" spid="_x0000_s1">
                  <p:embed/>
                </p:oleObj>
              </mc:Choice>
              <mc:Fallback>
                <p:oleObj r:id="rId7" imgH="723900" imgW="8069263" progId="Paint.Picture">
                  <p:embed/>
                  <p:pic>
                    <p:nvPicPr>
                      <p:cNvPr id="134" name="Google Shape;134;p4"/>
                      <p:cNvPicPr preferRelativeResize="0"/>
                      <p:nvPr/>
                    </p:nvPicPr>
                    <p:blipFill rotWithShape="1">
                      <a:blip r:embed="rId8">
                        <a:alphaModFix/>
                      </a:blip>
                      <a:srcRect b="0" l="0" r="0" t="0"/>
                      <a:stretch/>
                    </p:blipFill>
                    <p:spPr>
                      <a:xfrm>
                        <a:off x="150812" y="190768"/>
                        <a:ext cx="8069263" cy="723900"/>
                      </a:xfrm>
                      <a:prstGeom prst="rect">
                        <a:avLst/>
                      </a:prstGeom>
                      <a:noFill/>
                      <a:ln>
                        <a:noFill/>
                      </a:ln>
                    </p:spPr>
                  </p:pic>
                </p:oleObj>
              </mc:Fallback>
            </mc:AlternateContent>
          </a:graphicData>
        </a:graphic>
      </p:graphicFrame>
      <p:sp>
        <p:nvSpPr>
          <p:cNvPr id="135" name="Google Shape;135;p4"/>
          <p:cNvSpPr txBox="1"/>
          <p:nvPr/>
        </p:nvSpPr>
        <p:spPr>
          <a:xfrm>
            <a:off x="57150" y="117476"/>
            <a:ext cx="8743950" cy="68404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Quattrocento Sans"/>
              <a:buNone/>
            </a:pPr>
            <a:r>
              <a:rPr b="0" i="0" lang="en-US" sz="3600" u="none" cap="none" strike="noStrike">
                <a:solidFill>
                  <a:schemeClr val="dk1"/>
                </a:solidFill>
                <a:latin typeface="Quattrocento Sans"/>
                <a:ea typeface="Quattrocento Sans"/>
                <a:cs typeface="Quattrocento Sans"/>
                <a:sym typeface="Quattrocento Sans"/>
              </a:rPr>
              <a:t>Merchant Integrations &amp; Profitability</a:t>
            </a:r>
            <a:endParaRPr/>
          </a:p>
        </p:txBody>
      </p:sp>
      <p:grpSp>
        <p:nvGrpSpPr>
          <p:cNvPr id="136" name="Google Shape;136;p4"/>
          <p:cNvGrpSpPr/>
          <p:nvPr/>
        </p:nvGrpSpPr>
        <p:grpSpPr>
          <a:xfrm>
            <a:off x="6574421" y="2420179"/>
            <a:ext cx="4813478" cy="2228219"/>
            <a:chOff x="198437" y="1809976"/>
            <a:chExt cx="4813478" cy="2228219"/>
          </a:xfrm>
        </p:grpSpPr>
        <p:sp>
          <p:nvSpPr>
            <p:cNvPr id="137" name="Google Shape;137;p4"/>
            <p:cNvSpPr/>
            <p:nvPr/>
          </p:nvSpPr>
          <p:spPr>
            <a:xfrm>
              <a:off x="279729" y="1809976"/>
              <a:ext cx="4732186" cy="330412"/>
            </a:xfrm>
            <a:prstGeom prst="round2SameRect">
              <a:avLst>
                <a:gd fmla="val 50000" name="adj1"/>
                <a:gd fmla="val 0" name="adj2"/>
              </a:avLst>
            </a:prstGeom>
            <a:gradFill>
              <a:gsLst>
                <a:gs pos="0">
                  <a:srgbClr val="2E236E"/>
                </a:gs>
                <a:gs pos="100000">
                  <a:srgbClr val="363191"/>
                </a:gs>
              </a:gsLst>
              <a:lin ang="5400000" scaled="0"/>
            </a:gradFill>
            <a:ln>
              <a:noFill/>
            </a:ln>
            <a:effectLst>
              <a:outerShdw blurRad="254000" rotWithShape="0" algn="ctr">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8" name="Google Shape;138;p4"/>
            <p:cNvSpPr/>
            <p:nvPr/>
          </p:nvSpPr>
          <p:spPr>
            <a:xfrm rot="10800000">
              <a:off x="279728" y="2140382"/>
              <a:ext cx="4732184" cy="1897813"/>
            </a:xfrm>
            <a:prstGeom prst="round2SameRect">
              <a:avLst>
                <a:gd fmla="val 6598" name="adj1"/>
                <a:gd fmla="val 0" name="adj2"/>
              </a:avLst>
            </a:prstGeom>
            <a:solidFill>
              <a:schemeClr val="lt1"/>
            </a:solidFill>
            <a:ln>
              <a:noFill/>
            </a:ln>
            <a:effectLst>
              <a:outerShdw blurRad="254000" rotWithShape="0" algn="ctr">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9" name="Google Shape;139;p4"/>
            <p:cNvSpPr txBox="1"/>
            <p:nvPr/>
          </p:nvSpPr>
          <p:spPr>
            <a:xfrm>
              <a:off x="198437" y="1827306"/>
              <a:ext cx="4778880" cy="3231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500" u="none" cap="none" strike="noStrike">
                  <a:solidFill>
                    <a:schemeClr val="lt1"/>
                  </a:solidFill>
                  <a:latin typeface="Quattrocento Sans"/>
                  <a:ea typeface="Quattrocento Sans"/>
                  <a:cs typeface="Quattrocento Sans"/>
                  <a:sym typeface="Quattrocento Sans"/>
                </a:rPr>
                <a:t>1. UX elements for a successful financing program</a:t>
              </a:r>
              <a:endParaRPr/>
            </a:p>
          </p:txBody>
        </p:sp>
        <p:sp>
          <p:nvSpPr>
            <p:cNvPr id="140" name="Google Shape;140;p4"/>
            <p:cNvSpPr txBox="1"/>
            <p:nvPr/>
          </p:nvSpPr>
          <p:spPr>
            <a:xfrm>
              <a:off x="368740" y="2140388"/>
              <a:ext cx="4533300" cy="1754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Some improvement on UX can be done as:</a:t>
              </a:r>
              <a:endParaRPr/>
            </a:p>
            <a:p>
              <a:pPr indent="-342900" lvl="0" marL="342900" marR="0" rtl="0" algn="just">
                <a:spcBef>
                  <a:spcPts val="0"/>
                </a:spcBef>
                <a:spcAft>
                  <a:spcPts val="0"/>
                </a:spcAft>
                <a:buClr>
                  <a:schemeClr val="dk1"/>
                </a:buClr>
                <a:buSzPts val="1800"/>
                <a:buFont typeface="Calibri"/>
                <a:buAutoNum type="alphaLcPeriod"/>
              </a:pPr>
              <a:r>
                <a:rPr b="0" i="0" lang="en-US" sz="1800" u="none" cap="none" strike="noStrike">
                  <a:solidFill>
                    <a:schemeClr val="dk1"/>
                  </a:solidFill>
                  <a:latin typeface="Calibri"/>
                  <a:ea typeface="Calibri"/>
                  <a:cs typeface="Calibri"/>
                  <a:sym typeface="Calibri"/>
                </a:rPr>
                <a:t>Invest in a great visual design, emphasizing the financial option</a:t>
              </a:r>
              <a:r>
                <a:rPr lang="en-US" sz="1800">
                  <a:solidFill>
                    <a:schemeClr val="dk1"/>
                  </a:solidFill>
                  <a:latin typeface="Calibri"/>
                  <a:ea typeface="Calibri"/>
                  <a:cs typeface="Calibri"/>
                  <a:sym typeface="Calibri"/>
                </a:rPr>
                <a:t>.</a:t>
              </a:r>
              <a:endParaRPr/>
            </a:p>
            <a:p>
              <a:pPr indent="-342900" lvl="0" marL="342900" marR="0" rtl="0" algn="just">
                <a:spcBef>
                  <a:spcPts val="0"/>
                </a:spcBef>
                <a:spcAft>
                  <a:spcPts val="0"/>
                </a:spcAft>
                <a:buClr>
                  <a:schemeClr val="dk1"/>
                </a:buClr>
                <a:buSzPts val="1800"/>
                <a:buFont typeface="Calibri"/>
                <a:buAutoNum type="alphaLcPeriod"/>
              </a:pPr>
              <a:r>
                <a:rPr b="0" i="0" lang="en-US" sz="1800" u="none" cap="none" strike="noStrike">
                  <a:solidFill>
                    <a:schemeClr val="dk1"/>
                  </a:solidFill>
                  <a:latin typeface="Calibri"/>
                  <a:ea typeface="Calibri"/>
                  <a:cs typeface="Calibri"/>
                  <a:sym typeface="Calibri"/>
                </a:rPr>
                <a:t>Clear call</a:t>
              </a:r>
              <a:r>
                <a:rPr lang="en-US" sz="1800">
                  <a:solidFill>
                    <a:schemeClr val="dk1"/>
                  </a:solidFill>
                  <a:latin typeface="Calibri"/>
                  <a:ea typeface="Calibri"/>
                  <a:cs typeface="Calibri"/>
                  <a:sym typeface="Calibri"/>
                </a:rPr>
                <a:t>-</a:t>
              </a:r>
              <a:r>
                <a:rPr b="0" i="0" lang="en-US" sz="1800" u="none" cap="none" strike="noStrike">
                  <a:solidFill>
                    <a:schemeClr val="dk1"/>
                  </a:solidFill>
                  <a:latin typeface="Calibri"/>
                  <a:ea typeface="Calibri"/>
                  <a:cs typeface="Calibri"/>
                  <a:sym typeface="Calibri"/>
                </a:rPr>
                <a:t>to</a:t>
              </a:r>
              <a:r>
                <a:rPr lang="en-US" sz="1800">
                  <a:solidFill>
                    <a:schemeClr val="dk1"/>
                  </a:solidFill>
                  <a:latin typeface="Calibri"/>
                  <a:ea typeface="Calibri"/>
                  <a:cs typeface="Calibri"/>
                  <a:sym typeface="Calibri"/>
                </a:rPr>
                <a:t>-</a:t>
              </a:r>
              <a:r>
                <a:rPr b="0" i="0" lang="en-US" sz="1800" u="none" cap="none" strike="noStrike">
                  <a:solidFill>
                    <a:schemeClr val="dk1"/>
                  </a:solidFill>
                  <a:latin typeface="Calibri"/>
                  <a:ea typeface="Calibri"/>
                  <a:cs typeface="Calibri"/>
                  <a:sym typeface="Calibri"/>
                </a:rPr>
                <a:t>action</a:t>
              </a:r>
              <a:r>
                <a:rPr lang="en-US" sz="1800">
                  <a:solidFill>
                    <a:schemeClr val="dk1"/>
                  </a:solidFill>
                  <a:latin typeface="Calibri"/>
                  <a:ea typeface="Calibri"/>
                  <a:cs typeface="Calibri"/>
                  <a:sym typeface="Calibri"/>
                </a:rPr>
                <a:t>.</a:t>
              </a:r>
              <a:endParaRPr/>
            </a:p>
            <a:p>
              <a:pPr indent="-342900" lvl="0" marL="342900" marR="0" rtl="0" algn="just">
                <a:spcBef>
                  <a:spcPts val="0"/>
                </a:spcBef>
                <a:spcAft>
                  <a:spcPts val="0"/>
                </a:spcAft>
                <a:buClr>
                  <a:schemeClr val="dk1"/>
                </a:buClr>
                <a:buSzPts val="1800"/>
                <a:buFont typeface="Calibri"/>
                <a:buAutoNum type="alphaLcPeriod"/>
              </a:pPr>
              <a:r>
                <a:rPr b="0" i="0" lang="en-US" sz="1800" u="none" cap="none" strike="noStrike">
                  <a:solidFill>
                    <a:schemeClr val="dk1"/>
                  </a:solidFill>
                  <a:latin typeface="Calibri"/>
                  <a:ea typeface="Calibri"/>
                  <a:cs typeface="Calibri"/>
                  <a:sym typeface="Calibri"/>
                </a:rPr>
                <a:t>Display financing program even</a:t>
              </a:r>
              <a:r>
                <a:rPr lang="en-US" sz="1800">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before checkout.</a:t>
              </a:r>
              <a:endParaRPr/>
            </a:p>
          </p:txBody>
        </p:sp>
      </p:grpSp>
      <p:sp>
        <p:nvSpPr>
          <p:cNvPr id="141" name="Google Shape;141;p4"/>
          <p:cNvSpPr/>
          <p:nvPr/>
        </p:nvSpPr>
        <p:spPr>
          <a:xfrm flipH="1">
            <a:off x="377283" y="1346601"/>
            <a:ext cx="5738235" cy="4599630"/>
          </a:xfrm>
          <a:prstGeom prst="round1Rect">
            <a:avLst>
              <a:gd fmla="val 0" name="adj"/>
            </a:avLst>
          </a:prstGeom>
          <a:solidFill>
            <a:srgbClr val="D3D3D3"/>
          </a:solidFill>
          <a:ln>
            <a:noFill/>
          </a:ln>
          <a:effectLst>
            <a:outerShdw blurRad="762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42" name="Google Shape;142;p4"/>
          <p:cNvGrpSpPr/>
          <p:nvPr/>
        </p:nvGrpSpPr>
        <p:grpSpPr>
          <a:xfrm>
            <a:off x="500919" y="1463799"/>
            <a:ext cx="5489153" cy="4327910"/>
            <a:chOff x="5587269" y="1182668"/>
            <a:chExt cx="5489153" cy="4327910"/>
          </a:xfrm>
        </p:grpSpPr>
        <p:graphicFrame>
          <p:nvGraphicFramePr>
            <p:cNvPr id="143" name="Google Shape;143;p4"/>
            <p:cNvGraphicFramePr/>
            <p:nvPr/>
          </p:nvGraphicFramePr>
          <p:xfrm>
            <a:off x="5587269" y="1182668"/>
            <a:ext cx="2385535" cy="4327910"/>
          </p:xfrm>
          <a:graphic>
            <a:graphicData uri="http://schemas.openxmlformats.org/presentationml/2006/ole">
              <mc:AlternateContent>
                <mc:Choice Requires="v">
                  <p:oleObj r:id="rId9" imgH="4327910" imgW="2385535" progId="Paint.Picture" spid="_x0000_s2">
                    <p:embed/>
                  </p:oleObj>
                </mc:Choice>
                <mc:Fallback>
                  <p:oleObj r:id="rId10" imgH="4327910" imgW="2385535" progId="Paint.Picture">
                    <p:embed/>
                    <p:pic>
                      <p:nvPicPr>
                        <p:cNvPr id="143" name="Google Shape;143;p4"/>
                        <p:cNvPicPr preferRelativeResize="0"/>
                        <p:nvPr/>
                      </p:nvPicPr>
                      <p:blipFill rotWithShape="1">
                        <a:blip r:embed="rId11">
                          <a:alphaModFix/>
                        </a:blip>
                        <a:srcRect b="0" l="0" r="0" t="0"/>
                        <a:stretch/>
                      </p:blipFill>
                      <p:spPr>
                        <a:xfrm>
                          <a:off x="5587269" y="1182668"/>
                          <a:ext cx="2385535" cy="4327910"/>
                        </a:xfrm>
                        <a:prstGeom prst="rect">
                          <a:avLst/>
                        </a:prstGeom>
                        <a:noFill/>
                        <a:ln>
                          <a:noFill/>
                        </a:ln>
                      </p:spPr>
                    </p:pic>
                  </p:oleObj>
                </mc:Fallback>
              </mc:AlternateContent>
            </a:graphicData>
          </a:graphic>
        </p:graphicFrame>
        <p:sp>
          <p:nvSpPr>
            <p:cNvPr id="144" name="Google Shape;144;p4"/>
            <p:cNvSpPr/>
            <p:nvPr/>
          </p:nvSpPr>
          <p:spPr>
            <a:xfrm>
              <a:off x="5695950" y="4241890"/>
              <a:ext cx="2124075" cy="305753"/>
            </a:xfrm>
            <a:prstGeom prst="rect">
              <a:avLst/>
            </a:prstGeom>
            <a:noFill/>
            <a:ln cap="flat" cmpd="sng" w="28575">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4"/>
            <p:cNvSpPr/>
            <p:nvPr/>
          </p:nvSpPr>
          <p:spPr>
            <a:xfrm>
              <a:off x="8977406" y="4340292"/>
              <a:ext cx="1438086" cy="570691"/>
            </a:xfrm>
            <a:custGeom>
              <a:rect b="b" l="l" r="r" t="t"/>
              <a:pathLst>
                <a:path extrusionOk="0" h="120000" w="120000">
                  <a:moveTo>
                    <a:pt x="0" y="0"/>
                  </a:moveTo>
                  <a:lnTo>
                    <a:pt x="120000" y="0"/>
                  </a:lnTo>
                  <a:lnTo>
                    <a:pt x="120000" y="120000"/>
                  </a:lnTo>
                  <a:lnTo>
                    <a:pt x="0" y="120000"/>
                  </a:lnTo>
                  <a:close/>
                </a:path>
                <a:path extrusionOk="0" fill="none" h="120000" w="120000">
                  <a:moveTo>
                    <a:pt x="-13178" y="0"/>
                  </a:moveTo>
                  <a:close/>
                  <a:lnTo>
                    <a:pt x="-13178" y="120000"/>
                  </a:lnTo>
                </a:path>
                <a:path extrusionOk="0" fill="none" h="120000" w="120000">
                  <a:moveTo>
                    <a:pt x="-13178" y="82585"/>
                  </a:moveTo>
                  <a:lnTo>
                    <a:pt x="-91696" y="20359"/>
                  </a:lnTo>
                </a:path>
              </a:pathLst>
            </a:custGeom>
            <a:solidFill>
              <a:srgbClr val="50ADB0"/>
            </a:solidFill>
            <a:ln cap="flat" cmpd="sng" w="12700">
              <a:solidFill>
                <a:srgbClr val="202E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solidFill>
                    <a:schemeClr val="lt1"/>
                  </a:solidFill>
                  <a:latin typeface="Calibri"/>
                  <a:ea typeface="Calibri"/>
                  <a:cs typeface="Calibri"/>
                  <a:sym typeface="Calibri"/>
                </a:rPr>
                <a:t>N</a:t>
              </a:r>
              <a:r>
                <a:rPr b="0" i="0" lang="en-US" sz="1400" u="none" cap="none" strike="noStrike">
                  <a:solidFill>
                    <a:schemeClr val="lt1"/>
                  </a:solidFill>
                  <a:latin typeface="Calibri"/>
                  <a:ea typeface="Calibri"/>
                  <a:cs typeface="Calibri"/>
                  <a:sym typeface="Calibri"/>
                </a:rPr>
                <a:t>eeds to be more noticeable</a:t>
              </a:r>
              <a:endParaRPr b="0" i="0" sz="1400" u="none" cap="none" strike="noStrike">
                <a:solidFill>
                  <a:schemeClr val="lt1"/>
                </a:solidFill>
                <a:latin typeface="Calibri"/>
                <a:ea typeface="Calibri"/>
                <a:cs typeface="Calibri"/>
                <a:sym typeface="Calibri"/>
              </a:endParaRPr>
            </a:p>
          </p:txBody>
        </p:sp>
        <p:graphicFrame>
          <p:nvGraphicFramePr>
            <p:cNvPr id="146" name="Google Shape;146;p4"/>
            <p:cNvGraphicFramePr/>
            <p:nvPr/>
          </p:nvGraphicFramePr>
          <p:xfrm>
            <a:off x="8526027" y="1214233"/>
            <a:ext cx="2550395" cy="2561592"/>
          </p:xfrm>
          <a:graphic>
            <a:graphicData uri="http://schemas.openxmlformats.org/presentationml/2006/ole">
              <mc:AlternateContent>
                <mc:Choice Requires="v">
                  <p:oleObj r:id="rId12" imgH="2561592" imgW="2550395" progId="Paint.Picture" spid="_x0000_s3">
                    <p:embed/>
                  </p:oleObj>
                </mc:Choice>
                <mc:Fallback>
                  <p:oleObj r:id="rId13" imgH="2561592" imgW="2550395" progId="Paint.Picture">
                    <p:embed/>
                    <p:pic>
                      <p:nvPicPr>
                        <p:cNvPr id="146" name="Google Shape;146;p4"/>
                        <p:cNvPicPr preferRelativeResize="0"/>
                        <p:nvPr/>
                      </p:nvPicPr>
                      <p:blipFill rotWithShape="1">
                        <a:blip r:embed="rId14">
                          <a:alphaModFix/>
                        </a:blip>
                        <a:srcRect b="0" l="0" r="0" t="0"/>
                        <a:stretch/>
                      </p:blipFill>
                      <p:spPr>
                        <a:xfrm>
                          <a:off x="8526027" y="1214233"/>
                          <a:ext cx="2550395" cy="2561592"/>
                        </a:xfrm>
                        <a:prstGeom prst="rect">
                          <a:avLst/>
                        </a:prstGeom>
                        <a:noFill/>
                        <a:ln>
                          <a:noFill/>
                        </a:ln>
                      </p:spPr>
                    </p:pic>
                  </p:oleObj>
                </mc:Fallback>
              </mc:AlternateContent>
            </a:graphicData>
          </a:graphic>
        </p:graphicFrame>
        <p:cxnSp>
          <p:nvCxnSpPr>
            <p:cNvPr id="147" name="Google Shape;147;p4"/>
            <p:cNvCxnSpPr/>
            <p:nvPr/>
          </p:nvCxnSpPr>
          <p:spPr>
            <a:xfrm rot="10800000">
              <a:off x="8420100" y="4340292"/>
              <a:ext cx="381000" cy="207351"/>
            </a:xfrm>
            <a:prstGeom prst="straightConnector1">
              <a:avLst/>
            </a:prstGeom>
            <a:noFill/>
            <a:ln cap="flat" cmpd="sng" w="9525">
              <a:solidFill>
                <a:srgbClr val="202E77"/>
              </a:solidFill>
              <a:prstDash val="solid"/>
              <a:miter lim="800000"/>
              <a:headEnd len="sm" w="sm" type="none"/>
              <a:tailEnd len="sm" w="sm" type="none"/>
            </a:ln>
          </p:spPr>
        </p:cxnSp>
        <p:cxnSp>
          <p:nvCxnSpPr>
            <p:cNvPr id="148" name="Google Shape;148;p4"/>
            <p:cNvCxnSpPr/>
            <p:nvPr/>
          </p:nvCxnSpPr>
          <p:spPr>
            <a:xfrm flipH="1">
              <a:off x="8420102" y="3747135"/>
              <a:ext cx="934221" cy="593157"/>
            </a:xfrm>
            <a:prstGeom prst="straightConnector1">
              <a:avLst/>
            </a:prstGeom>
            <a:noFill/>
            <a:ln cap="flat" cmpd="sng" w="9525">
              <a:solidFill>
                <a:srgbClr val="202E77"/>
              </a:solidFill>
              <a:prstDash val="solid"/>
              <a:miter lim="800000"/>
              <a:headEnd len="sm" w="sm" type="none"/>
              <a:tailEnd len="sm" w="sm" type="none"/>
            </a:ln>
          </p:spPr>
        </p:cxnSp>
        <p:sp>
          <p:nvSpPr>
            <p:cNvPr id="149" name="Google Shape;149;p4"/>
            <p:cNvSpPr/>
            <p:nvPr/>
          </p:nvSpPr>
          <p:spPr>
            <a:xfrm>
              <a:off x="9391651" y="3609975"/>
              <a:ext cx="723899" cy="137160"/>
            </a:xfrm>
            <a:prstGeom prst="rect">
              <a:avLst/>
            </a:prstGeom>
            <a:noFill/>
            <a:ln cap="flat" cmpd="sng" w="28575">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Bread Financing | Play Now, Pay Later | Velocity Micro" id="150" name="Google Shape;150;p4"/>
          <p:cNvPicPr preferRelativeResize="0"/>
          <p:nvPr/>
        </p:nvPicPr>
        <p:blipFill rotWithShape="1">
          <a:blip r:embed="rId15">
            <a:alphaModFix/>
          </a:blip>
          <a:srcRect b="0" l="0" r="0" t="0"/>
          <a:stretch/>
        </p:blipFill>
        <p:spPr>
          <a:xfrm>
            <a:off x="10567035" y="5893098"/>
            <a:ext cx="1352550" cy="50462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A picture containing shape&#10;&#10;Description automatically generated" id="155" name="Google Shape;155;p5"/>
          <p:cNvPicPr preferRelativeResize="0"/>
          <p:nvPr/>
        </p:nvPicPr>
        <p:blipFill rotWithShape="1">
          <a:blip r:embed="rId4">
            <a:alphaModFix/>
          </a:blip>
          <a:srcRect b="0" l="0" r="5001" t="14197"/>
          <a:stretch/>
        </p:blipFill>
        <p:spPr>
          <a:xfrm>
            <a:off x="6545580" y="6075045"/>
            <a:ext cx="5646420" cy="782955"/>
          </a:xfrm>
          <a:prstGeom prst="rect">
            <a:avLst/>
          </a:prstGeom>
          <a:noFill/>
          <a:ln>
            <a:noFill/>
          </a:ln>
        </p:spPr>
      </p:pic>
      <p:pic>
        <p:nvPicPr>
          <p:cNvPr descr="A picture containing shape&#10;&#10;Description automatically generated" id="156" name="Google Shape;156;p5"/>
          <p:cNvPicPr preferRelativeResize="0"/>
          <p:nvPr/>
        </p:nvPicPr>
        <p:blipFill rotWithShape="1">
          <a:blip r:embed="rId5">
            <a:alphaModFix/>
          </a:blip>
          <a:srcRect b="0" l="0" r="17052" t="14197"/>
          <a:stretch/>
        </p:blipFill>
        <p:spPr>
          <a:xfrm>
            <a:off x="1624965" y="6075045"/>
            <a:ext cx="4930140" cy="782955"/>
          </a:xfrm>
          <a:prstGeom prst="rect">
            <a:avLst/>
          </a:prstGeom>
          <a:noFill/>
          <a:ln>
            <a:noFill/>
          </a:ln>
        </p:spPr>
      </p:pic>
      <p:pic>
        <p:nvPicPr>
          <p:cNvPr descr="A picture containing shape&#10;&#10;Description automatically generated" id="157" name="Google Shape;157;p5"/>
          <p:cNvPicPr preferRelativeResize="0"/>
          <p:nvPr/>
        </p:nvPicPr>
        <p:blipFill rotWithShape="1">
          <a:blip r:embed="rId5">
            <a:alphaModFix/>
          </a:blip>
          <a:srcRect b="0" l="0" r="62821" t="14197"/>
          <a:stretch/>
        </p:blipFill>
        <p:spPr>
          <a:xfrm>
            <a:off x="9524" y="6075044"/>
            <a:ext cx="2209800" cy="782955"/>
          </a:xfrm>
          <a:prstGeom prst="rect">
            <a:avLst/>
          </a:prstGeom>
          <a:noFill/>
          <a:ln>
            <a:noFill/>
          </a:ln>
        </p:spPr>
      </p:pic>
      <p:graphicFrame>
        <p:nvGraphicFramePr>
          <p:cNvPr id="158" name="Google Shape;158;p5"/>
          <p:cNvGraphicFramePr/>
          <p:nvPr/>
        </p:nvGraphicFramePr>
        <p:xfrm>
          <a:off x="150812" y="190768"/>
          <a:ext cx="8069263" cy="723900"/>
        </p:xfrm>
        <a:graphic>
          <a:graphicData uri="http://schemas.openxmlformats.org/presentationml/2006/ole">
            <mc:AlternateContent>
              <mc:Choice Requires="v">
                <p:oleObj r:id="rId6" imgH="723900" imgW="8069263" progId="Paint.Picture" spid="_x0000_s1">
                  <p:embed/>
                </p:oleObj>
              </mc:Choice>
              <mc:Fallback>
                <p:oleObj r:id="rId7" imgH="723900" imgW="8069263" progId="Paint.Picture">
                  <p:embed/>
                  <p:pic>
                    <p:nvPicPr>
                      <p:cNvPr id="158" name="Google Shape;158;p5"/>
                      <p:cNvPicPr preferRelativeResize="0"/>
                      <p:nvPr/>
                    </p:nvPicPr>
                    <p:blipFill rotWithShape="1">
                      <a:blip r:embed="rId8">
                        <a:alphaModFix/>
                      </a:blip>
                      <a:srcRect b="0" l="0" r="0" t="0"/>
                      <a:stretch/>
                    </p:blipFill>
                    <p:spPr>
                      <a:xfrm>
                        <a:off x="150812" y="190768"/>
                        <a:ext cx="8069263" cy="723900"/>
                      </a:xfrm>
                      <a:prstGeom prst="rect">
                        <a:avLst/>
                      </a:prstGeom>
                      <a:noFill/>
                      <a:ln>
                        <a:noFill/>
                      </a:ln>
                    </p:spPr>
                  </p:pic>
                </p:oleObj>
              </mc:Fallback>
            </mc:AlternateContent>
          </a:graphicData>
        </a:graphic>
      </p:graphicFrame>
      <p:sp>
        <p:nvSpPr>
          <p:cNvPr id="159" name="Google Shape;159;p5"/>
          <p:cNvSpPr txBox="1"/>
          <p:nvPr/>
        </p:nvSpPr>
        <p:spPr>
          <a:xfrm>
            <a:off x="57150" y="117476"/>
            <a:ext cx="8743950" cy="68404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Quattrocento Sans"/>
              <a:buNone/>
            </a:pPr>
            <a:r>
              <a:rPr b="0" i="0" lang="en-US" sz="3600" u="none" cap="none" strike="noStrike">
                <a:solidFill>
                  <a:schemeClr val="dk1"/>
                </a:solidFill>
                <a:latin typeface="Quattrocento Sans"/>
                <a:ea typeface="Quattrocento Sans"/>
                <a:cs typeface="Quattrocento Sans"/>
                <a:sym typeface="Quattrocento Sans"/>
              </a:rPr>
              <a:t>Merchant Integrations &amp; Profitability</a:t>
            </a:r>
            <a:endParaRPr/>
          </a:p>
        </p:txBody>
      </p:sp>
      <p:sp>
        <p:nvSpPr>
          <p:cNvPr id="160" name="Google Shape;160;p5"/>
          <p:cNvSpPr/>
          <p:nvPr/>
        </p:nvSpPr>
        <p:spPr>
          <a:xfrm>
            <a:off x="6756729" y="1449505"/>
            <a:ext cx="4732186" cy="330412"/>
          </a:xfrm>
          <a:prstGeom prst="round2SameRect">
            <a:avLst>
              <a:gd fmla="val 50000" name="adj1"/>
              <a:gd fmla="val 0" name="adj2"/>
            </a:avLst>
          </a:prstGeom>
          <a:gradFill>
            <a:gsLst>
              <a:gs pos="0">
                <a:srgbClr val="2E236E"/>
              </a:gs>
              <a:gs pos="100000">
                <a:srgbClr val="363191"/>
              </a:gs>
            </a:gsLst>
            <a:lin ang="5400000" scaled="0"/>
          </a:gradFill>
          <a:ln>
            <a:noFill/>
          </a:ln>
          <a:effectLst>
            <a:outerShdw blurRad="254000" rotWithShape="0" algn="ctr">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1" name="Google Shape;161;p5"/>
          <p:cNvSpPr/>
          <p:nvPr/>
        </p:nvSpPr>
        <p:spPr>
          <a:xfrm rot="10800000">
            <a:off x="6756728" y="1779912"/>
            <a:ext cx="4732184" cy="3612490"/>
          </a:xfrm>
          <a:prstGeom prst="round2SameRect">
            <a:avLst>
              <a:gd fmla="val 6598" name="adj1"/>
              <a:gd fmla="val 0" name="adj2"/>
            </a:avLst>
          </a:prstGeom>
          <a:solidFill>
            <a:schemeClr val="lt1"/>
          </a:solidFill>
          <a:ln>
            <a:noFill/>
          </a:ln>
          <a:effectLst>
            <a:outerShdw blurRad="254000" rotWithShape="0" algn="ctr">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2" name="Google Shape;162;p5"/>
          <p:cNvSpPr txBox="1"/>
          <p:nvPr/>
        </p:nvSpPr>
        <p:spPr>
          <a:xfrm>
            <a:off x="6675437" y="1466835"/>
            <a:ext cx="4778880" cy="3231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500" u="none" cap="none" strike="noStrike">
                <a:solidFill>
                  <a:schemeClr val="lt1"/>
                </a:solidFill>
                <a:latin typeface="Quattrocento Sans"/>
                <a:ea typeface="Quattrocento Sans"/>
                <a:cs typeface="Quattrocento Sans"/>
                <a:sym typeface="Quattrocento Sans"/>
              </a:rPr>
              <a:t>2. Measure of merchant</a:t>
            </a:r>
            <a:r>
              <a:rPr b="1" lang="en-US" sz="1500">
                <a:solidFill>
                  <a:schemeClr val="lt1"/>
                </a:solidFill>
                <a:latin typeface="Quattrocento Sans"/>
                <a:ea typeface="Quattrocento Sans"/>
                <a:cs typeface="Quattrocento Sans"/>
                <a:sym typeface="Quattrocento Sans"/>
              </a:rPr>
              <a:t>’s</a:t>
            </a:r>
            <a:r>
              <a:rPr b="1" i="0" lang="en-US" sz="1500" u="none" cap="none" strike="noStrike">
                <a:solidFill>
                  <a:schemeClr val="lt1"/>
                </a:solidFill>
                <a:latin typeface="Quattrocento Sans"/>
                <a:ea typeface="Quattrocento Sans"/>
                <a:cs typeface="Quattrocento Sans"/>
                <a:sym typeface="Quattrocento Sans"/>
              </a:rPr>
              <a:t> success and metrics</a:t>
            </a:r>
            <a:endParaRPr/>
          </a:p>
        </p:txBody>
      </p:sp>
      <p:sp>
        <p:nvSpPr>
          <p:cNvPr id="163" name="Google Shape;163;p5"/>
          <p:cNvSpPr txBox="1"/>
          <p:nvPr/>
        </p:nvSpPr>
        <p:spPr>
          <a:xfrm>
            <a:off x="6856135" y="2089050"/>
            <a:ext cx="4533300" cy="2586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Measure of a merchant succes</a:t>
            </a:r>
            <a:r>
              <a:rPr lang="en-US" sz="1800">
                <a:solidFill>
                  <a:schemeClr val="dk1"/>
                </a:solidFill>
                <a:latin typeface="Calibri"/>
                <a:ea typeface="Calibri"/>
                <a:cs typeface="Calibri"/>
                <a:sym typeface="Calibri"/>
              </a:rPr>
              <a:t>s</a:t>
            </a:r>
            <a:r>
              <a:rPr b="0" i="0" lang="en-US" sz="1800" u="none" cap="none" strike="noStrike">
                <a:solidFill>
                  <a:schemeClr val="dk1"/>
                </a:solidFill>
                <a:latin typeface="Calibri"/>
                <a:ea typeface="Calibri"/>
                <a:cs typeface="Calibri"/>
                <a:sym typeface="Calibri"/>
              </a:rPr>
              <a:t> can be done by analyzing the sales data, comparing to past sales and identifying Growth trends, a</a:t>
            </a:r>
            <a:r>
              <a:rPr lang="en-US" sz="1800">
                <a:solidFill>
                  <a:schemeClr val="dk1"/>
                </a:solidFill>
                <a:latin typeface="Calibri"/>
                <a:ea typeface="Calibri"/>
                <a:cs typeface="Calibri"/>
                <a:sym typeface="Calibri"/>
              </a:rPr>
              <a:t>s well as</a:t>
            </a:r>
            <a:r>
              <a:rPr b="0" i="0" lang="en-US" sz="1800" u="none" cap="none" strike="noStrike">
                <a:solidFill>
                  <a:schemeClr val="dk1"/>
                </a:solidFill>
                <a:latin typeface="Calibri"/>
                <a:ea typeface="Calibri"/>
                <a:cs typeface="Calibri"/>
                <a:sym typeface="Calibri"/>
              </a:rPr>
              <a:t> using metrics such as:</a:t>
            </a:r>
            <a:endParaRPr/>
          </a:p>
          <a:p>
            <a:pPr indent="-342900" lvl="0" marL="342900" marR="0" rtl="0" algn="just">
              <a:spcBef>
                <a:spcPts val="0"/>
              </a:spcBef>
              <a:spcAft>
                <a:spcPts val="0"/>
              </a:spcAft>
              <a:buClr>
                <a:schemeClr val="dk1"/>
              </a:buClr>
              <a:buSzPts val="1800"/>
              <a:buFont typeface="Calibri"/>
              <a:buAutoNum type="alphaLcPeriod"/>
            </a:pPr>
            <a:r>
              <a:rPr b="0" i="0" lang="en-US" sz="1800" u="none" cap="none" strike="noStrike">
                <a:solidFill>
                  <a:schemeClr val="dk1"/>
                </a:solidFill>
                <a:latin typeface="Calibri"/>
                <a:ea typeface="Calibri"/>
                <a:cs typeface="Calibri"/>
                <a:sym typeface="Calibri"/>
              </a:rPr>
              <a:t>Net profit margin ratio</a:t>
            </a:r>
            <a:r>
              <a:rPr lang="en-US" sz="1800">
                <a:solidFill>
                  <a:schemeClr val="dk1"/>
                </a:solidFill>
                <a:latin typeface="Calibri"/>
                <a:ea typeface="Calibri"/>
                <a:cs typeface="Calibri"/>
                <a:sym typeface="Calibri"/>
              </a:rPr>
              <a:t>.</a:t>
            </a:r>
            <a:endParaRPr/>
          </a:p>
          <a:p>
            <a:pPr indent="-342900" lvl="0" marL="342900" marR="0" rtl="0" algn="just">
              <a:spcBef>
                <a:spcPts val="0"/>
              </a:spcBef>
              <a:spcAft>
                <a:spcPts val="0"/>
              </a:spcAft>
              <a:buClr>
                <a:schemeClr val="dk1"/>
              </a:buClr>
              <a:buSzPts val="1800"/>
              <a:buFont typeface="Calibri"/>
              <a:buAutoNum type="alphaLcPeriod"/>
            </a:pPr>
            <a:r>
              <a:rPr b="0" i="0" lang="en-US" sz="1800" u="none" cap="none" strike="noStrike">
                <a:solidFill>
                  <a:schemeClr val="dk1"/>
                </a:solidFill>
                <a:latin typeface="Calibri"/>
                <a:ea typeface="Calibri"/>
                <a:cs typeface="Calibri"/>
                <a:sym typeface="Calibri"/>
              </a:rPr>
              <a:t>Conversion rate</a:t>
            </a:r>
            <a:r>
              <a:rPr lang="en-US" sz="1800">
                <a:solidFill>
                  <a:schemeClr val="dk1"/>
                </a:solidFill>
                <a:latin typeface="Calibri"/>
                <a:ea typeface="Calibri"/>
                <a:cs typeface="Calibri"/>
                <a:sym typeface="Calibri"/>
              </a:rPr>
              <a:t>.</a:t>
            </a:r>
            <a:endParaRPr/>
          </a:p>
          <a:p>
            <a:pPr indent="-342900" lvl="0" marL="342900" marR="0" rtl="0" algn="just">
              <a:spcBef>
                <a:spcPts val="0"/>
              </a:spcBef>
              <a:spcAft>
                <a:spcPts val="0"/>
              </a:spcAft>
              <a:buClr>
                <a:schemeClr val="dk1"/>
              </a:buClr>
              <a:buSzPts val="1800"/>
              <a:buFont typeface="Calibri"/>
              <a:buAutoNum type="alphaLcPeriod"/>
            </a:pPr>
            <a:r>
              <a:rPr b="0" i="0" lang="en-US" sz="1800" u="none" cap="none" strike="noStrike">
                <a:solidFill>
                  <a:schemeClr val="dk1"/>
                </a:solidFill>
                <a:latin typeface="Calibri"/>
                <a:ea typeface="Calibri"/>
                <a:cs typeface="Calibri"/>
                <a:sym typeface="Calibri"/>
              </a:rPr>
              <a:t>Volume of customer </a:t>
            </a:r>
            <a:r>
              <a:rPr lang="en-US" sz="1800">
                <a:solidFill>
                  <a:schemeClr val="dk1"/>
                </a:solidFill>
                <a:latin typeface="Calibri"/>
                <a:ea typeface="Calibri"/>
                <a:cs typeface="Calibri"/>
                <a:sym typeface="Calibri"/>
              </a:rPr>
              <a:t>it</a:t>
            </a:r>
            <a:r>
              <a:rPr b="0" i="0" lang="en-US" sz="1800" u="none" cap="none" strike="noStrike">
                <a:solidFill>
                  <a:schemeClr val="dk1"/>
                </a:solidFill>
                <a:latin typeface="Calibri"/>
                <a:ea typeface="Calibri"/>
                <a:cs typeface="Calibri"/>
                <a:sym typeface="Calibri"/>
              </a:rPr>
              <a:t> brings to Bread</a:t>
            </a:r>
            <a:r>
              <a:rPr lang="en-US" sz="1800">
                <a:solidFill>
                  <a:schemeClr val="dk1"/>
                </a:solidFill>
                <a:latin typeface="Calibri"/>
                <a:ea typeface="Calibri"/>
                <a:cs typeface="Calibri"/>
                <a:sym typeface="Calibri"/>
              </a:rPr>
              <a:t>.</a:t>
            </a:r>
            <a:endParaRPr/>
          </a:p>
          <a:p>
            <a:pPr indent="-342900" lvl="0" marL="342900" marR="0" rtl="0" algn="just">
              <a:spcBef>
                <a:spcPts val="0"/>
              </a:spcBef>
              <a:spcAft>
                <a:spcPts val="0"/>
              </a:spcAft>
              <a:buClr>
                <a:schemeClr val="dk1"/>
              </a:buClr>
              <a:buSzPts val="1800"/>
              <a:buFont typeface="Calibri"/>
              <a:buAutoNum type="alphaLcPeriod"/>
            </a:pPr>
            <a:r>
              <a:rPr b="0" i="0" lang="en-US" sz="1800" u="none" cap="none" strike="noStrike">
                <a:solidFill>
                  <a:schemeClr val="dk1"/>
                </a:solidFill>
                <a:highlight>
                  <a:srgbClr val="00FF00"/>
                </a:highlight>
                <a:latin typeface="Calibri"/>
                <a:ea typeface="Calibri"/>
                <a:cs typeface="Calibri"/>
                <a:sym typeface="Calibri"/>
              </a:rPr>
              <a:t>Review and compare previous  performance Vs current.</a:t>
            </a:r>
            <a:endParaRPr>
              <a:highlight>
                <a:srgbClr val="00FF00"/>
              </a:highlight>
            </a:endParaRPr>
          </a:p>
        </p:txBody>
      </p:sp>
      <p:pic>
        <p:nvPicPr>
          <p:cNvPr descr="Illustration of people looking at data" id="164" name="Google Shape;164;p5"/>
          <p:cNvPicPr preferRelativeResize="0"/>
          <p:nvPr/>
        </p:nvPicPr>
        <p:blipFill rotWithShape="1">
          <a:blip r:embed="rId9">
            <a:alphaModFix/>
          </a:blip>
          <a:srcRect b="0" l="17810" r="5176" t="0"/>
          <a:stretch/>
        </p:blipFill>
        <p:spPr>
          <a:xfrm>
            <a:off x="189812" y="1556034"/>
            <a:ext cx="6355768" cy="3745931"/>
          </a:xfrm>
          <a:prstGeom prst="rect">
            <a:avLst/>
          </a:prstGeom>
          <a:noFill/>
          <a:ln>
            <a:noFill/>
          </a:ln>
        </p:spPr>
      </p:pic>
      <p:pic>
        <p:nvPicPr>
          <p:cNvPr descr="Bread Financing | Play Now, Pay Later | Velocity Micro" id="165" name="Google Shape;165;p5"/>
          <p:cNvPicPr preferRelativeResize="0"/>
          <p:nvPr/>
        </p:nvPicPr>
        <p:blipFill rotWithShape="1">
          <a:blip r:embed="rId10">
            <a:alphaModFix/>
          </a:blip>
          <a:srcRect b="0" l="0" r="0" t="0"/>
          <a:stretch/>
        </p:blipFill>
        <p:spPr>
          <a:xfrm>
            <a:off x="10567035" y="5893098"/>
            <a:ext cx="1352550" cy="5046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descr="A picture containing shape&#10;&#10;Description automatically generated" id="170" name="Google Shape;170;p6"/>
          <p:cNvPicPr preferRelativeResize="0"/>
          <p:nvPr/>
        </p:nvPicPr>
        <p:blipFill rotWithShape="1">
          <a:blip r:embed="rId4">
            <a:alphaModFix/>
          </a:blip>
          <a:srcRect b="0" l="0" r="5001" t="14197"/>
          <a:stretch/>
        </p:blipFill>
        <p:spPr>
          <a:xfrm>
            <a:off x="6545580" y="6075045"/>
            <a:ext cx="5646420" cy="782955"/>
          </a:xfrm>
          <a:prstGeom prst="rect">
            <a:avLst/>
          </a:prstGeom>
          <a:noFill/>
          <a:ln>
            <a:noFill/>
          </a:ln>
        </p:spPr>
      </p:pic>
      <p:pic>
        <p:nvPicPr>
          <p:cNvPr descr="A picture containing shape&#10;&#10;Description automatically generated" id="171" name="Google Shape;171;p6"/>
          <p:cNvPicPr preferRelativeResize="0"/>
          <p:nvPr/>
        </p:nvPicPr>
        <p:blipFill rotWithShape="1">
          <a:blip r:embed="rId5">
            <a:alphaModFix/>
          </a:blip>
          <a:srcRect b="0" l="0" r="17053" t="14199"/>
          <a:stretch/>
        </p:blipFill>
        <p:spPr>
          <a:xfrm>
            <a:off x="1624965" y="6075045"/>
            <a:ext cx="4930141" cy="782955"/>
          </a:xfrm>
          <a:prstGeom prst="rect">
            <a:avLst/>
          </a:prstGeom>
          <a:noFill/>
          <a:ln>
            <a:noFill/>
          </a:ln>
        </p:spPr>
      </p:pic>
      <p:pic>
        <p:nvPicPr>
          <p:cNvPr descr="A picture containing shape&#10;&#10;Description automatically generated" id="172" name="Google Shape;172;p6"/>
          <p:cNvPicPr preferRelativeResize="0"/>
          <p:nvPr/>
        </p:nvPicPr>
        <p:blipFill rotWithShape="1">
          <a:blip r:embed="rId5">
            <a:alphaModFix/>
          </a:blip>
          <a:srcRect b="0" l="0" r="62821" t="14197"/>
          <a:stretch/>
        </p:blipFill>
        <p:spPr>
          <a:xfrm>
            <a:off x="9524" y="6075044"/>
            <a:ext cx="2209800" cy="782955"/>
          </a:xfrm>
          <a:prstGeom prst="rect">
            <a:avLst/>
          </a:prstGeom>
          <a:noFill/>
          <a:ln>
            <a:noFill/>
          </a:ln>
        </p:spPr>
      </p:pic>
      <p:graphicFrame>
        <p:nvGraphicFramePr>
          <p:cNvPr id="173" name="Google Shape;173;p6"/>
          <p:cNvGraphicFramePr/>
          <p:nvPr/>
        </p:nvGraphicFramePr>
        <p:xfrm>
          <a:off x="150812" y="190768"/>
          <a:ext cx="8069263" cy="723900"/>
        </p:xfrm>
        <a:graphic>
          <a:graphicData uri="http://schemas.openxmlformats.org/presentationml/2006/ole">
            <mc:AlternateContent>
              <mc:Choice Requires="v">
                <p:oleObj r:id="rId6" imgH="723900" imgW="8069263" progId="Paint.Picture" spid="_x0000_s1">
                  <p:embed/>
                </p:oleObj>
              </mc:Choice>
              <mc:Fallback>
                <p:oleObj r:id="rId7" imgH="723900" imgW="8069263" progId="Paint.Picture">
                  <p:embed/>
                  <p:pic>
                    <p:nvPicPr>
                      <p:cNvPr id="173" name="Google Shape;173;p6"/>
                      <p:cNvPicPr preferRelativeResize="0"/>
                      <p:nvPr/>
                    </p:nvPicPr>
                    <p:blipFill rotWithShape="1">
                      <a:blip r:embed="rId8">
                        <a:alphaModFix/>
                      </a:blip>
                      <a:srcRect b="0" l="0" r="0" t="0"/>
                      <a:stretch/>
                    </p:blipFill>
                    <p:spPr>
                      <a:xfrm>
                        <a:off x="150812" y="190768"/>
                        <a:ext cx="8069263" cy="723900"/>
                      </a:xfrm>
                      <a:prstGeom prst="rect">
                        <a:avLst/>
                      </a:prstGeom>
                      <a:noFill/>
                      <a:ln>
                        <a:noFill/>
                      </a:ln>
                    </p:spPr>
                  </p:pic>
                </p:oleObj>
              </mc:Fallback>
            </mc:AlternateContent>
          </a:graphicData>
        </a:graphic>
      </p:graphicFrame>
      <p:sp>
        <p:nvSpPr>
          <p:cNvPr id="174" name="Google Shape;174;p6"/>
          <p:cNvSpPr txBox="1"/>
          <p:nvPr/>
        </p:nvSpPr>
        <p:spPr>
          <a:xfrm>
            <a:off x="57150" y="117476"/>
            <a:ext cx="8743950" cy="68404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Quattrocento Sans"/>
              <a:buNone/>
            </a:pPr>
            <a:r>
              <a:rPr b="0" i="0" lang="en-US" sz="3600" u="none" cap="none" strike="noStrike">
                <a:solidFill>
                  <a:schemeClr val="dk1"/>
                </a:solidFill>
                <a:latin typeface="Quattrocento Sans"/>
                <a:ea typeface="Quattrocento Sans"/>
                <a:cs typeface="Quattrocento Sans"/>
                <a:sym typeface="Quattrocento Sans"/>
              </a:rPr>
              <a:t>Merchant Integrations &amp; Profitability</a:t>
            </a:r>
            <a:endParaRPr/>
          </a:p>
        </p:txBody>
      </p:sp>
      <p:sp>
        <p:nvSpPr>
          <p:cNvPr id="175" name="Google Shape;175;p6"/>
          <p:cNvSpPr/>
          <p:nvPr/>
        </p:nvSpPr>
        <p:spPr>
          <a:xfrm>
            <a:off x="542850" y="1257526"/>
            <a:ext cx="11091951" cy="330412"/>
          </a:xfrm>
          <a:prstGeom prst="round2SameRect">
            <a:avLst>
              <a:gd fmla="val 50000" name="adj1"/>
              <a:gd fmla="val 0" name="adj2"/>
            </a:avLst>
          </a:prstGeom>
          <a:gradFill>
            <a:gsLst>
              <a:gs pos="0">
                <a:srgbClr val="2E236E"/>
              </a:gs>
              <a:gs pos="100000">
                <a:srgbClr val="363191"/>
              </a:gs>
            </a:gsLst>
            <a:lin ang="5400000" scaled="0"/>
          </a:gradFill>
          <a:ln>
            <a:noFill/>
          </a:ln>
          <a:effectLst>
            <a:outerShdw blurRad="254000" rotWithShape="0" algn="ctr">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6" name="Google Shape;176;p6"/>
          <p:cNvSpPr/>
          <p:nvPr/>
        </p:nvSpPr>
        <p:spPr>
          <a:xfrm rot="10800000">
            <a:off x="552450" y="1587932"/>
            <a:ext cx="11106150" cy="4219450"/>
          </a:xfrm>
          <a:prstGeom prst="round2SameRect">
            <a:avLst>
              <a:gd fmla="val 6598" name="adj1"/>
              <a:gd fmla="val 0" name="adj2"/>
            </a:avLst>
          </a:prstGeom>
          <a:solidFill>
            <a:schemeClr val="lt1"/>
          </a:solidFill>
          <a:ln>
            <a:noFill/>
          </a:ln>
          <a:effectLst>
            <a:outerShdw blurRad="254000" rotWithShape="0" algn="ctr">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7" name="Google Shape;177;p6"/>
          <p:cNvSpPr txBox="1"/>
          <p:nvPr/>
        </p:nvSpPr>
        <p:spPr>
          <a:xfrm>
            <a:off x="828674" y="1274856"/>
            <a:ext cx="10925175"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500" u="none" cap="none" strike="noStrike">
                <a:solidFill>
                  <a:schemeClr val="lt1"/>
                </a:solidFill>
                <a:latin typeface="Quattrocento Sans"/>
                <a:ea typeface="Quattrocento Sans"/>
                <a:cs typeface="Quattrocento Sans"/>
                <a:sym typeface="Quattrocento Sans"/>
              </a:rPr>
              <a:t>3.  If you were to design a split test to test these hypotheses, what would it look like?</a:t>
            </a:r>
            <a:endParaRPr b="1" sz="1500">
              <a:solidFill>
                <a:schemeClr val="lt1"/>
              </a:solidFill>
              <a:latin typeface="Quattrocento Sans"/>
              <a:ea typeface="Quattrocento Sans"/>
              <a:cs typeface="Quattrocento Sans"/>
              <a:sym typeface="Quattrocento Sans"/>
            </a:endParaRPr>
          </a:p>
        </p:txBody>
      </p:sp>
      <p:sp>
        <p:nvSpPr>
          <p:cNvPr id="178" name="Google Shape;178;p6"/>
          <p:cNvSpPr txBox="1"/>
          <p:nvPr/>
        </p:nvSpPr>
        <p:spPr>
          <a:xfrm>
            <a:off x="816769" y="1845958"/>
            <a:ext cx="6296100" cy="3694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A/B test comparing merchant websites with better UX elements.</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Control Landing page:</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Financing program only on check Out;</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Option not highlighted.</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Variant (“test”) Landing page:</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Financing program on main page;</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Product price with financing option close and with clear call-to-action</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During the test period, 50% of users will be directed to the new landing page.</a:t>
            </a:r>
            <a:endParaRPr/>
          </a:p>
        </p:txBody>
      </p:sp>
      <p:pic>
        <p:nvPicPr>
          <p:cNvPr descr="What is A/B Testing and How can Dropshipping Sellers Use it? - Topdser" id="179" name="Google Shape;179;p6"/>
          <p:cNvPicPr preferRelativeResize="0"/>
          <p:nvPr/>
        </p:nvPicPr>
        <p:blipFill rotWithShape="1">
          <a:blip r:embed="rId9">
            <a:alphaModFix/>
          </a:blip>
          <a:srcRect b="0" l="0" r="0" t="0"/>
          <a:stretch/>
        </p:blipFill>
        <p:spPr>
          <a:xfrm>
            <a:off x="7124699" y="1798184"/>
            <a:ext cx="4238625" cy="1894434"/>
          </a:xfrm>
          <a:prstGeom prst="rect">
            <a:avLst/>
          </a:prstGeom>
          <a:noFill/>
          <a:ln>
            <a:noFill/>
          </a:ln>
        </p:spPr>
      </p:pic>
      <p:grpSp>
        <p:nvGrpSpPr>
          <p:cNvPr id="180" name="Google Shape;180;p6"/>
          <p:cNvGrpSpPr/>
          <p:nvPr/>
        </p:nvGrpSpPr>
        <p:grpSpPr>
          <a:xfrm>
            <a:off x="7377112" y="3977612"/>
            <a:ext cx="3945255" cy="1811476"/>
            <a:chOff x="7396162" y="3815687"/>
            <a:chExt cx="3945255" cy="1811476"/>
          </a:xfrm>
        </p:grpSpPr>
        <p:sp>
          <p:nvSpPr>
            <p:cNvPr id="181" name="Google Shape;181;p6"/>
            <p:cNvSpPr/>
            <p:nvPr/>
          </p:nvSpPr>
          <p:spPr>
            <a:xfrm>
              <a:off x="7753348" y="3815687"/>
              <a:ext cx="3352800" cy="1603144"/>
            </a:xfrm>
            <a:prstGeom prst="roundRect">
              <a:avLst>
                <a:gd fmla="val 16667" name="adj"/>
              </a:avLst>
            </a:prstGeom>
            <a:solidFill>
              <a:srgbClr val="C4F3F8"/>
            </a:solidFill>
            <a:ln cap="flat" cmpd="sng" w="12700">
              <a:solidFill>
                <a:srgbClr val="C4F3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6"/>
            <p:cNvSpPr txBox="1"/>
            <p:nvPr/>
          </p:nvSpPr>
          <p:spPr>
            <a:xfrm>
              <a:off x="7396162" y="3872837"/>
              <a:ext cx="3945255"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n-US" sz="1800">
                  <a:solidFill>
                    <a:srgbClr val="2E2E2E"/>
                  </a:solidFill>
                  <a:latin typeface="Arial"/>
                  <a:ea typeface="Arial"/>
                  <a:cs typeface="Arial"/>
                  <a:sym typeface="Arial"/>
                </a:rPr>
                <a:t>H</a:t>
              </a:r>
              <a:r>
                <a:rPr b="0" baseline="-25000" i="0" lang="en-US" sz="1800">
                  <a:solidFill>
                    <a:srgbClr val="2E2E2E"/>
                  </a:solidFill>
                  <a:latin typeface="Arial"/>
                  <a:ea typeface="Arial"/>
                  <a:cs typeface="Arial"/>
                  <a:sym typeface="Arial"/>
                </a:rPr>
                <a:t>0</a:t>
              </a:r>
              <a:r>
                <a:rPr lang="en-US" sz="1800">
                  <a:solidFill>
                    <a:schemeClr val="dk1"/>
                  </a:solidFill>
                  <a:latin typeface="Calibri"/>
                  <a:ea typeface="Calibri"/>
                  <a:cs typeface="Calibri"/>
                  <a:sym typeface="Calibri"/>
                </a:rPr>
                <a:t>: Converted status and new UX elements are independent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 </a:t>
              </a:r>
              <a:r>
                <a:rPr b="0" i="1" lang="en-US" sz="1800">
                  <a:solidFill>
                    <a:srgbClr val="2E2E2E"/>
                  </a:solidFill>
                  <a:latin typeface="Arial"/>
                  <a:ea typeface="Arial"/>
                  <a:cs typeface="Arial"/>
                  <a:sym typeface="Arial"/>
                </a:rPr>
                <a:t>H</a:t>
              </a:r>
              <a:r>
                <a:rPr baseline="-25000" lang="en-US" sz="1800">
                  <a:solidFill>
                    <a:srgbClr val="2E2E2E"/>
                  </a:solidFill>
                  <a:latin typeface="Arial"/>
                  <a:ea typeface="Arial"/>
                  <a:cs typeface="Arial"/>
                  <a:sym typeface="Arial"/>
                </a:rPr>
                <a:t>A</a:t>
              </a:r>
              <a:r>
                <a:rPr lang="en-US" sz="1800">
                  <a:solidFill>
                    <a:schemeClr val="dk1"/>
                  </a:solidFill>
                  <a:latin typeface="Calibri"/>
                  <a:ea typeface="Calibri"/>
                  <a:cs typeface="Calibri"/>
                  <a:sym typeface="Calibri"/>
                </a:rPr>
                <a:t>: Converted status and new UX elements are </a:t>
              </a:r>
              <a:r>
                <a:rPr b="1" lang="en-US" sz="1800">
                  <a:solidFill>
                    <a:schemeClr val="dk1"/>
                  </a:solidFill>
                  <a:latin typeface="Calibri"/>
                  <a:ea typeface="Calibri"/>
                  <a:cs typeface="Calibri"/>
                  <a:sym typeface="Calibri"/>
                </a:rPr>
                <a:t>not</a:t>
              </a:r>
              <a:r>
                <a:rPr lang="en-US" sz="1800">
                  <a:solidFill>
                    <a:schemeClr val="dk1"/>
                  </a:solidFill>
                  <a:latin typeface="Calibri"/>
                  <a:ea typeface="Calibri"/>
                  <a:cs typeface="Calibri"/>
                  <a:sym typeface="Calibri"/>
                </a:rPr>
                <a:t> independent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descr="Bread Financing | Play Now, Pay Later | Velocity Micro" id="183" name="Google Shape;183;p6"/>
          <p:cNvPicPr preferRelativeResize="0"/>
          <p:nvPr/>
        </p:nvPicPr>
        <p:blipFill rotWithShape="1">
          <a:blip r:embed="rId10">
            <a:alphaModFix/>
          </a:blip>
          <a:srcRect b="0" l="0" r="0" t="0"/>
          <a:stretch/>
        </p:blipFill>
        <p:spPr>
          <a:xfrm>
            <a:off x="10567035" y="5893098"/>
            <a:ext cx="1352550" cy="5046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descr="A picture containing shape&#10;&#10;Description automatically generated" id="188" name="Google Shape;188;p7"/>
          <p:cNvPicPr preferRelativeResize="0"/>
          <p:nvPr/>
        </p:nvPicPr>
        <p:blipFill rotWithShape="1">
          <a:blip r:embed="rId4">
            <a:alphaModFix/>
          </a:blip>
          <a:srcRect b="0" l="0" r="5001" t="14197"/>
          <a:stretch/>
        </p:blipFill>
        <p:spPr>
          <a:xfrm>
            <a:off x="6545580" y="6075045"/>
            <a:ext cx="5646420" cy="782955"/>
          </a:xfrm>
          <a:prstGeom prst="rect">
            <a:avLst/>
          </a:prstGeom>
          <a:noFill/>
          <a:ln>
            <a:noFill/>
          </a:ln>
        </p:spPr>
      </p:pic>
      <p:pic>
        <p:nvPicPr>
          <p:cNvPr descr="A picture containing shape&#10;&#10;Description automatically generated" id="189" name="Google Shape;189;p7"/>
          <p:cNvPicPr preferRelativeResize="0"/>
          <p:nvPr/>
        </p:nvPicPr>
        <p:blipFill rotWithShape="1">
          <a:blip r:embed="rId5">
            <a:alphaModFix/>
          </a:blip>
          <a:srcRect b="0" l="0" r="17052" t="14197"/>
          <a:stretch/>
        </p:blipFill>
        <p:spPr>
          <a:xfrm>
            <a:off x="1624965" y="6075045"/>
            <a:ext cx="4930140" cy="782955"/>
          </a:xfrm>
          <a:prstGeom prst="rect">
            <a:avLst/>
          </a:prstGeom>
          <a:noFill/>
          <a:ln>
            <a:noFill/>
          </a:ln>
        </p:spPr>
      </p:pic>
      <p:pic>
        <p:nvPicPr>
          <p:cNvPr descr="A picture containing shape&#10;&#10;Description automatically generated" id="190" name="Google Shape;190;p7"/>
          <p:cNvPicPr preferRelativeResize="0"/>
          <p:nvPr/>
        </p:nvPicPr>
        <p:blipFill rotWithShape="1">
          <a:blip r:embed="rId5">
            <a:alphaModFix/>
          </a:blip>
          <a:srcRect b="0" l="0" r="62821" t="14197"/>
          <a:stretch/>
        </p:blipFill>
        <p:spPr>
          <a:xfrm>
            <a:off x="9524" y="6075044"/>
            <a:ext cx="2209800" cy="782955"/>
          </a:xfrm>
          <a:prstGeom prst="rect">
            <a:avLst/>
          </a:prstGeom>
          <a:noFill/>
          <a:ln>
            <a:noFill/>
          </a:ln>
        </p:spPr>
      </p:pic>
      <p:graphicFrame>
        <p:nvGraphicFramePr>
          <p:cNvPr id="191" name="Google Shape;191;p7"/>
          <p:cNvGraphicFramePr/>
          <p:nvPr/>
        </p:nvGraphicFramePr>
        <p:xfrm>
          <a:off x="150812" y="190768"/>
          <a:ext cx="8069263" cy="723900"/>
        </p:xfrm>
        <a:graphic>
          <a:graphicData uri="http://schemas.openxmlformats.org/presentationml/2006/ole">
            <mc:AlternateContent>
              <mc:Choice Requires="v">
                <p:oleObj r:id="rId6" imgH="723900" imgW="8069263" progId="Paint.Picture" spid="_x0000_s1">
                  <p:embed/>
                </p:oleObj>
              </mc:Choice>
              <mc:Fallback>
                <p:oleObj r:id="rId7" imgH="723900" imgW="8069263" progId="Paint.Picture">
                  <p:embed/>
                  <p:pic>
                    <p:nvPicPr>
                      <p:cNvPr id="191" name="Google Shape;191;p7"/>
                      <p:cNvPicPr preferRelativeResize="0"/>
                      <p:nvPr/>
                    </p:nvPicPr>
                    <p:blipFill rotWithShape="1">
                      <a:blip r:embed="rId8">
                        <a:alphaModFix/>
                      </a:blip>
                      <a:srcRect b="0" l="0" r="0" t="0"/>
                      <a:stretch/>
                    </p:blipFill>
                    <p:spPr>
                      <a:xfrm>
                        <a:off x="150812" y="190768"/>
                        <a:ext cx="8069263" cy="723900"/>
                      </a:xfrm>
                      <a:prstGeom prst="rect">
                        <a:avLst/>
                      </a:prstGeom>
                      <a:noFill/>
                      <a:ln>
                        <a:noFill/>
                      </a:ln>
                    </p:spPr>
                  </p:pic>
                </p:oleObj>
              </mc:Fallback>
            </mc:AlternateContent>
          </a:graphicData>
        </a:graphic>
      </p:graphicFrame>
      <p:sp>
        <p:nvSpPr>
          <p:cNvPr id="192" name="Google Shape;192;p7"/>
          <p:cNvSpPr txBox="1"/>
          <p:nvPr/>
        </p:nvSpPr>
        <p:spPr>
          <a:xfrm>
            <a:off x="57150" y="117476"/>
            <a:ext cx="8743950" cy="68404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Quattrocento Sans"/>
              <a:buNone/>
            </a:pPr>
            <a:r>
              <a:rPr lang="en-US" sz="3600">
                <a:solidFill>
                  <a:schemeClr val="dk1"/>
                </a:solidFill>
                <a:latin typeface="Quattrocento Sans"/>
                <a:ea typeface="Quattrocento Sans"/>
                <a:cs typeface="Quattrocento Sans"/>
                <a:sym typeface="Quattrocento Sans"/>
              </a:rPr>
              <a:t>Merchant Integrations &amp; Profitability</a:t>
            </a:r>
            <a:endParaRPr/>
          </a:p>
        </p:txBody>
      </p:sp>
      <p:sp>
        <p:nvSpPr>
          <p:cNvPr id="193" name="Google Shape;193;p7"/>
          <p:cNvSpPr/>
          <p:nvPr/>
        </p:nvSpPr>
        <p:spPr>
          <a:xfrm>
            <a:off x="928010" y="1207189"/>
            <a:ext cx="10335988" cy="648083"/>
          </a:xfrm>
          <a:prstGeom prst="round2SameRect">
            <a:avLst>
              <a:gd fmla="val 50000" name="adj1"/>
              <a:gd fmla="val 0" name="adj2"/>
            </a:avLst>
          </a:prstGeom>
          <a:gradFill>
            <a:gsLst>
              <a:gs pos="0">
                <a:srgbClr val="2E236E"/>
              </a:gs>
              <a:gs pos="100000">
                <a:srgbClr val="363191"/>
              </a:gs>
            </a:gsLst>
            <a:lin ang="5400000" scaled="0"/>
          </a:gradFill>
          <a:ln>
            <a:noFill/>
          </a:ln>
          <a:effectLst>
            <a:outerShdw blurRad="254000" rotWithShape="0" algn="ctr">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4" name="Google Shape;194;p7"/>
          <p:cNvSpPr/>
          <p:nvPr/>
        </p:nvSpPr>
        <p:spPr>
          <a:xfrm rot="10800000">
            <a:off x="928008" y="1855271"/>
            <a:ext cx="10335984" cy="3901772"/>
          </a:xfrm>
          <a:prstGeom prst="round2SameRect">
            <a:avLst>
              <a:gd fmla="val 6598" name="adj1"/>
              <a:gd fmla="val 0" name="adj2"/>
            </a:avLst>
          </a:prstGeom>
          <a:solidFill>
            <a:schemeClr val="lt1"/>
          </a:solidFill>
          <a:ln>
            <a:noFill/>
          </a:ln>
          <a:effectLst>
            <a:outerShdw blurRad="254000" rotWithShape="0" algn="ctr">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5" name="Google Shape;195;p7"/>
          <p:cNvSpPr txBox="1"/>
          <p:nvPr/>
        </p:nvSpPr>
        <p:spPr>
          <a:xfrm>
            <a:off x="1142099" y="1224520"/>
            <a:ext cx="10092706" cy="7848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500">
                <a:solidFill>
                  <a:schemeClr val="lt1"/>
                </a:solidFill>
                <a:latin typeface="Quattrocento Sans"/>
                <a:ea typeface="Quattrocento Sans"/>
                <a:cs typeface="Quattrocento Sans"/>
                <a:sym typeface="Quattrocento Sans"/>
              </a:rPr>
              <a:t>4. . If you were not able to field a split test but asked to test your hypotheses without one, </a:t>
            </a:r>
            <a:endParaRPr/>
          </a:p>
          <a:p>
            <a:pPr indent="0" lvl="0" marL="0" marR="0" rtl="0" algn="ctr">
              <a:spcBef>
                <a:spcPts val="0"/>
              </a:spcBef>
              <a:spcAft>
                <a:spcPts val="0"/>
              </a:spcAft>
              <a:buNone/>
            </a:pPr>
            <a:r>
              <a:rPr b="1" lang="en-US" sz="1500">
                <a:solidFill>
                  <a:schemeClr val="lt1"/>
                </a:solidFill>
                <a:latin typeface="Quattrocento Sans"/>
                <a:ea typeface="Quattrocento Sans"/>
                <a:cs typeface="Quattrocento Sans"/>
                <a:sym typeface="Quattrocento Sans"/>
              </a:rPr>
              <a:t>what data would you need and what method would you use? Please be specific.</a:t>
            </a:r>
            <a:endParaRPr/>
          </a:p>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p:txBody>
      </p:sp>
      <p:sp>
        <p:nvSpPr>
          <p:cNvPr id="196" name="Google Shape;196;p7"/>
          <p:cNvSpPr txBox="1"/>
          <p:nvPr/>
        </p:nvSpPr>
        <p:spPr>
          <a:xfrm>
            <a:off x="1119950" y="2246751"/>
            <a:ext cx="9901800" cy="28629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1800"/>
              <a:buFont typeface="Calibri"/>
              <a:buAutoNum type="alphaLcPeriod"/>
            </a:pPr>
            <a:r>
              <a:rPr lang="en-US" sz="1800">
                <a:solidFill>
                  <a:schemeClr val="dk1"/>
                </a:solidFill>
                <a:latin typeface="Calibri"/>
                <a:ea typeface="Calibri"/>
                <a:cs typeface="Calibri"/>
                <a:sym typeface="Calibri"/>
              </a:rPr>
              <a:t>Pre and Post data would be needed to evaluate if the new UX elements are impacting the converted rate.</a:t>
            </a:r>
            <a:endParaRPr/>
          </a:p>
          <a:p>
            <a:pPr indent="-342900" lvl="0" marL="342900" marR="0" rtl="0" algn="just">
              <a:spcBef>
                <a:spcPts val="0"/>
              </a:spcBef>
              <a:spcAft>
                <a:spcPts val="0"/>
              </a:spcAft>
              <a:buClr>
                <a:schemeClr val="dk1"/>
              </a:buClr>
              <a:buSzPts val="1800"/>
              <a:buFont typeface="Calibri"/>
              <a:buAutoNum type="alphaLcPeriod"/>
            </a:pPr>
            <a:r>
              <a:rPr lang="en-US" sz="1800">
                <a:solidFill>
                  <a:schemeClr val="dk1"/>
                </a:solidFill>
                <a:latin typeface="Calibri"/>
                <a:ea typeface="Calibri"/>
                <a:cs typeface="Calibri"/>
                <a:sym typeface="Calibri"/>
              </a:rPr>
              <a:t>Process a </a:t>
            </a:r>
            <a:r>
              <a:rPr lang="en-US" sz="1800">
                <a:solidFill>
                  <a:schemeClr val="dk1"/>
                </a:solidFill>
                <a:highlight>
                  <a:srgbClr val="00FF00"/>
                </a:highlight>
                <a:latin typeface="Calibri"/>
                <a:ea typeface="Calibri"/>
                <a:cs typeface="Calibri"/>
                <a:sym typeface="Calibri"/>
              </a:rPr>
              <a:t>qualitative</a:t>
            </a:r>
            <a:r>
              <a:rPr lang="en-US" sz="1800">
                <a:solidFill>
                  <a:schemeClr val="dk1"/>
                </a:solidFill>
                <a:latin typeface="Calibri"/>
                <a:ea typeface="Calibri"/>
                <a:cs typeface="Calibri"/>
                <a:sym typeface="Calibri"/>
              </a:rPr>
              <a:t> analysis of the difference rates, for example, click through rates and conversion rates, between the pre and post data.</a:t>
            </a:r>
            <a:endParaRPr/>
          </a:p>
          <a:p>
            <a:pPr indent="-342900" lvl="0" marL="342900" marR="0" rtl="0" algn="just">
              <a:spcBef>
                <a:spcPts val="0"/>
              </a:spcBef>
              <a:spcAft>
                <a:spcPts val="0"/>
              </a:spcAft>
              <a:buClr>
                <a:schemeClr val="dk1"/>
              </a:buClr>
              <a:buSzPts val="1800"/>
              <a:buFont typeface="Calibri"/>
              <a:buAutoNum type="alphaLcPeriod"/>
            </a:pPr>
            <a:r>
              <a:rPr lang="en-US" sz="1800">
                <a:solidFill>
                  <a:schemeClr val="dk1"/>
                </a:solidFill>
                <a:latin typeface="Calibri"/>
                <a:ea typeface="Calibri"/>
                <a:cs typeface="Calibri"/>
                <a:sym typeface="Calibri"/>
              </a:rPr>
              <a:t>Did new landing page increase the conversion rate?</a:t>
            </a:r>
            <a:endParaRPr/>
          </a:p>
          <a:p>
            <a:pPr indent="-342900" lvl="0" marL="342900" marR="0" rtl="0" algn="just">
              <a:spcBef>
                <a:spcPts val="0"/>
              </a:spcBef>
              <a:spcAft>
                <a:spcPts val="0"/>
              </a:spcAft>
              <a:buClr>
                <a:schemeClr val="dk1"/>
              </a:buClr>
              <a:buSzPts val="1800"/>
              <a:buFont typeface="Calibri"/>
              <a:buAutoNum type="alphaLcPeriod"/>
            </a:pPr>
            <a:r>
              <a:rPr lang="en-US" sz="1800">
                <a:solidFill>
                  <a:schemeClr val="dk1"/>
                </a:solidFill>
                <a:highlight>
                  <a:srgbClr val="00FF00"/>
                </a:highlight>
                <a:latin typeface="Calibri"/>
                <a:ea typeface="Calibri"/>
                <a:cs typeface="Calibri"/>
                <a:sym typeface="Calibri"/>
              </a:rPr>
              <a:t>How large are the differences between the pages?</a:t>
            </a:r>
            <a:endParaRPr>
              <a:highlight>
                <a:srgbClr val="00FF00"/>
              </a:highlight>
            </a:endParaRPr>
          </a:p>
          <a:p>
            <a:pPr indent="-342900" lvl="0" marL="342900" marR="0" rtl="0" algn="just">
              <a:spcBef>
                <a:spcPts val="0"/>
              </a:spcBef>
              <a:spcAft>
                <a:spcPts val="0"/>
              </a:spcAft>
              <a:buClr>
                <a:schemeClr val="dk1"/>
              </a:buClr>
              <a:buSzPts val="1800"/>
              <a:buFont typeface="Calibri"/>
              <a:buAutoNum type="alphaLcPeriod"/>
            </a:pPr>
            <a:r>
              <a:rPr lang="en-US" sz="1800">
                <a:solidFill>
                  <a:schemeClr val="dk1"/>
                </a:solidFill>
                <a:highlight>
                  <a:srgbClr val="00FF00"/>
                </a:highlight>
                <a:latin typeface="Calibri"/>
                <a:ea typeface="Calibri"/>
                <a:cs typeface="Calibri"/>
                <a:sym typeface="Calibri"/>
              </a:rPr>
              <a:t>What does it say about the landing page?</a:t>
            </a:r>
            <a:endParaRPr>
              <a:highlight>
                <a:srgbClr val="00FF00"/>
              </a:highlight>
            </a:endParaRPr>
          </a:p>
          <a:p>
            <a:pPr indent="-342900" lvl="0" marL="342900" marR="0" rtl="0" algn="just">
              <a:spcBef>
                <a:spcPts val="0"/>
              </a:spcBef>
              <a:spcAft>
                <a:spcPts val="0"/>
              </a:spcAft>
              <a:buClr>
                <a:schemeClr val="dk1"/>
              </a:buClr>
              <a:buSzPts val="1800"/>
              <a:buFont typeface="Calibri"/>
              <a:buAutoNum type="alphaLcPeriod"/>
            </a:pPr>
            <a:r>
              <a:rPr lang="en-US" sz="1800">
                <a:solidFill>
                  <a:schemeClr val="dk1"/>
                </a:solidFill>
                <a:latin typeface="Calibri"/>
                <a:ea typeface="Calibri"/>
                <a:cs typeface="Calibri"/>
                <a:sym typeface="Calibri"/>
              </a:rPr>
              <a:t>Consider seasonality on analysis and comparing </a:t>
            </a:r>
            <a:r>
              <a:rPr lang="en-US" sz="1800">
                <a:solidFill>
                  <a:schemeClr val="dk1"/>
                </a:solidFill>
                <a:highlight>
                  <a:srgbClr val="00FF00"/>
                </a:highlight>
                <a:latin typeface="Calibri"/>
                <a:ea typeface="Calibri"/>
                <a:cs typeface="Calibri"/>
                <a:sym typeface="Calibri"/>
              </a:rPr>
              <a:t>same months across years (for </a:t>
            </a:r>
            <a:r>
              <a:rPr lang="en-US" sz="1800">
                <a:solidFill>
                  <a:schemeClr val="dk1"/>
                </a:solidFill>
                <a:highlight>
                  <a:srgbClr val="00FF00"/>
                </a:highlight>
                <a:latin typeface="Calibri"/>
                <a:ea typeface="Calibri"/>
                <a:cs typeface="Calibri"/>
                <a:sym typeface="Calibri"/>
              </a:rPr>
              <a:t>example</a:t>
            </a:r>
            <a:r>
              <a:rPr lang="en-US" sz="1800">
                <a:solidFill>
                  <a:schemeClr val="dk1"/>
                </a:solidFill>
                <a:highlight>
                  <a:srgbClr val="00FF00"/>
                </a:highlight>
                <a:latin typeface="Calibri"/>
                <a:ea typeface="Calibri"/>
                <a:cs typeface="Calibri"/>
                <a:sym typeface="Calibri"/>
              </a:rPr>
              <a:t>, Nov/20 Vs Nov/21) or same weeks </a:t>
            </a:r>
            <a:r>
              <a:rPr lang="en-US" sz="1800">
                <a:solidFill>
                  <a:schemeClr val="dk1"/>
                </a:solidFill>
                <a:highlight>
                  <a:srgbClr val="00FF00"/>
                </a:highlight>
                <a:latin typeface="Calibri"/>
                <a:ea typeface="Calibri"/>
                <a:cs typeface="Calibri"/>
                <a:sym typeface="Calibri"/>
              </a:rPr>
              <a:t>across months.</a:t>
            </a:r>
            <a:endParaRPr>
              <a:highlight>
                <a:srgbClr val="00FF00"/>
              </a:highlight>
            </a:endParaRPr>
          </a:p>
          <a:p>
            <a:pPr indent="-228600" lvl="0" marL="342900" marR="0" rtl="0" algn="just">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descr="Bread Financing | Play Now, Pay Later | Velocity Micro" id="197" name="Google Shape;197;p7"/>
          <p:cNvPicPr preferRelativeResize="0"/>
          <p:nvPr/>
        </p:nvPicPr>
        <p:blipFill rotWithShape="1">
          <a:blip r:embed="rId9">
            <a:alphaModFix/>
          </a:blip>
          <a:srcRect b="0" l="0" r="0" t="0"/>
          <a:stretch/>
        </p:blipFill>
        <p:spPr>
          <a:xfrm>
            <a:off x="10567035" y="5893098"/>
            <a:ext cx="1352550" cy="5046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descr="A picture containing shape&#10;&#10;Description automatically generated" id="202" name="Google Shape;202;p8"/>
          <p:cNvPicPr preferRelativeResize="0"/>
          <p:nvPr/>
        </p:nvPicPr>
        <p:blipFill rotWithShape="1">
          <a:blip r:embed="rId4">
            <a:alphaModFix/>
          </a:blip>
          <a:srcRect b="0" l="0" r="17052" t="14197"/>
          <a:stretch/>
        </p:blipFill>
        <p:spPr>
          <a:xfrm>
            <a:off x="1624965" y="6075045"/>
            <a:ext cx="4930140" cy="782955"/>
          </a:xfrm>
          <a:prstGeom prst="rect">
            <a:avLst/>
          </a:prstGeom>
          <a:noFill/>
          <a:ln>
            <a:noFill/>
          </a:ln>
        </p:spPr>
      </p:pic>
      <p:pic>
        <p:nvPicPr>
          <p:cNvPr descr="A picture containing shape&#10;&#10;Description automatically generated" id="203" name="Google Shape;203;p8"/>
          <p:cNvPicPr preferRelativeResize="0"/>
          <p:nvPr/>
        </p:nvPicPr>
        <p:blipFill rotWithShape="1">
          <a:blip r:embed="rId4">
            <a:alphaModFix/>
          </a:blip>
          <a:srcRect b="0" l="0" r="62821" t="14197"/>
          <a:stretch/>
        </p:blipFill>
        <p:spPr>
          <a:xfrm>
            <a:off x="9524" y="6075044"/>
            <a:ext cx="2209800" cy="782955"/>
          </a:xfrm>
          <a:prstGeom prst="rect">
            <a:avLst/>
          </a:prstGeom>
          <a:noFill/>
          <a:ln>
            <a:noFill/>
          </a:ln>
        </p:spPr>
      </p:pic>
      <p:graphicFrame>
        <p:nvGraphicFramePr>
          <p:cNvPr id="204" name="Google Shape;204;p8"/>
          <p:cNvGraphicFramePr/>
          <p:nvPr/>
        </p:nvGraphicFramePr>
        <p:xfrm>
          <a:off x="150812" y="190768"/>
          <a:ext cx="8069263" cy="723900"/>
        </p:xfrm>
        <a:graphic>
          <a:graphicData uri="http://schemas.openxmlformats.org/presentationml/2006/ole">
            <mc:AlternateContent>
              <mc:Choice Requires="v">
                <p:oleObj r:id="rId5" imgH="723900" imgW="8069263" progId="Paint.Picture" spid="_x0000_s1">
                  <p:embed/>
                </p:oleObj>
              </mc:Choice>
              <mc:Fallback>
                <p:oleObj r:id="rId6" imgH="723900" imgW="8069263" progId="Paint.Picture">
                  <p:embed/>
                  <p:pic>
                    <p:nvPicPr>
                      <p:cNvPr id="204" name="Google Shape;204;p8"/>
                      <p:cNvPicPr preferRelativeResize="0"/>
                      <p:nvPr/>
                    </p:nvPicPr>
                    <p:blipFill rotWithShape="1">
                      <a:blip r:embed="rId7">
                        <a:alphaModFix/>
                      </a:blip>
                      <a:srcRect b="0" l="0" r="0" t="0"/>
                      <a:stretch/>
                    </p:blipFill>
                    <p:spPr>
                      <a:xfrm>
                        <a:off x="150812" y="190768"/>
                        <a:ext cx="8069263" cy="723900"/>
                      </a:xfrm>
                      <a:prstGeom prst="rect">
                        <a:avLst/>
                      </a:prstGeom>
                      <a:noFill/>
                      <a:ln>
                        <a:noFill/>
                      </a:ln>
                    </p:spPr>
                  </p:pic>
                </p:oleObj>
              </mc:Fallback>
            </mc:AlternateContent>
          </a:graphicData>
        </a:graphic>
      </p:graphicFrame>
      <p:sp>
        <p:nvSpPr>
          <p:cNvPr id="205" name="Google Shape;205;p8"/>
          <p:cNvSpPr txBox="1"/>
          <p:nvPr/>
        </p:nvSpPr>
        <p:spPr>
          <a:xfrm>
            <a:off x="57150" y="117476"/>
            <a:ext cx="8743950" cy="68404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Quattrocento Sans"/>
              <a:buNone/>
            </a:pPr>
            <a:r>
              <a:rPr lang="en-US" sz="3600">
                <a:solidFill>
                  <a:schemeClr val="dk1"/>
                </a:solidFill>
                <a:latin typeface="Quattrocento Sans"/>
                <a:ea typeface="Quattrocento Sans"/>
                <a:cs typeface="Quattrocento Sans"/>
                <a:sym typeface="Quattrocento Sans"/>
              </a:rPr>
              <a:t>Merchant Integrations &amp; Profitability</a:t>
            </a:r>
            <a:endParaRPr/>
          </a:p>
        </p:txBody>
      </p:sp>
      <p:sp>
        <p:nvSpPr>
          <p:cNvPr id="206" name="Google Shape;206;p8"/>
          <p:cNvSpPr/>
          <p:nvPr/>
        </p:nvSpPr>
        <p:spPr>
          <a:xfrm>
            <a:off x="240961" y="1098301"/>
            <a:ext cx="4078014" cy="330412"/>
          </a:xfrm>
          <a:prstGeom prst="round2SameRect">
            <a:avLst>
              <a:gd fmla="val 50000" name="adj1"/>
              <a:gd fmla="val 0" name="adj2"/>
            </a:avLst>
          </a:prstGeom>
          <a:gradFill>
            <a:gsLst>
              <a:gs pos="0">
                <a:srgbClr val="2E236E"/>
              </a:gs>
              <a:gs pos="100000">
                <a:srgbClr val="363191"/>
              </a:gs>
            </a:gsLst>
            <a:lin ang="5400000" scaled="0"/>
          </a:gradFill>
          <a:ln>
            <a:noFill/>
          </a:ln>
          <a:effectLst>
            <a:outerShdw blurRad="254000" rotWithShape="0" algn="ctr">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7" name="Google Shape;207;p8"/>
          <p:cNvSpPr txBox="1"/>
          <p:nvPr/>
        </p:nvSpPr>
        <p:spPr>
          <a:xfrm>
            <a:off x="287501" y="1095597"/>
            <a:ext cx="3863646" cy="3231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500">
                <a:solidFill>
                  <a:schemeClr val="lt1"/>
                </a:solidFill>
                <a:latin typeface="Quattrocento Sans"/>
                <a:ea typeface="Quattrocento Sans"/>
                <a:cs typeface="Quattrocento Sans"/>
                <a:sym typeface="Quattrocento Sans"/>
              </a:rPr>
              <a:t>5. Trade-offs Split test Vs Pre-Post Analysis</a:t>
            </a:r>
            <a:endParaRPr/>
          </a:p>
        </p:txBody>
      </p:sp>
      <p:sp>
        <p:nvSpPr>
          <p:cNvPr id="208" name="Google Shape;208;p8"/>
          <p:cNvSpPr/>
          <p:nvPr/>
        </p:nvSpPr>
        <p:spPr>
          <a:xfrm>
            <a:off x="4594801" y="1611841"/>
            <a:ext cx="3495675" cy="1914083"/>
          </a:xfrm>
          <a:prstGeom prst="rect">
            <a:avLst/>
          </a:prstGeom>
          <a:solidFill>
            <a:srgbClr val="46C28C"/>
          </a:solidFill>
          <a:ln cap="flat" cmpd="sng" w="12700">
            <a:solidFill>
              <a:srgbClr val="46C28C"/>
            </a:solidFill>
            <a:prstDash val="solid"/>
            <a:miter lim="800000"/>
            <a:headEnd len="sm" w="sm" type="none"/>
            <a:tailEnd len="sm" w="sm" type="none"/>
          </a:ln>
        </p:spPr>
        <p:txBody>
          <a:bodyPr anchorCtr="0" anchor="ctr" bIns="45700" lIns="91425" spcFirstLastPara="1" rIns="91425" wrap="square" tIns="45700">
            <a:noAutofit/>
          </a:bodyPr>
          <a:lstStyle/>
          <a:p>
            <a:pPr indent="-342900" lvl="0" marL="342900" marR="0" rtl="0" algn="ctr">
              <a:spcBef>
                <a:spcPts val="0"/>
              </a:spcBef>
              <a:spcAft>
                <a:spcPts val="0"/>
              </a:spcAft>
              <a:buClr>
                <a:schemeClr val="lt1"/>
              </a:buClr>
              <a:buSzPts val="1800"/>
              <a:buFont typeface="Calibri"/>
              <a:buAutoNum type="arabicPeriod"/>
            </a:pPr>
            <a:r>
              <a:rPr lang="en-US" sz="1800">
                <a:solidFill>
                  <a:schemeClr val="lt1"/>
                </a:solidFill>
                <a:latin typeface="Calibri"/>
                <a:ea typeface="Calibri"/>
                <a:cs typeface="Calibri"/>
                <a:sym typeface="Calibri"/>
              </a:rPr>
              <a:t>Accuracy</a:t>
            </a:r>
            <a:endParaRPr/>
          </a:p>
          <a:p>
            <a:pPr indent="-342900" lvl="0" marL="342900" marR="0" rtl="0" algn="ctr">
              <a:spcBef>
                <a:spcPts val="0"/>
              </a:spcBef>
              <a:spcAft>
                <a:spcPts val="0"/>
              </a:spcAft>
              <a:buClr>
                <a:schemeClr val="lt1"/>
              </a:buClr>
              <a:buSzPts val="1800"/>
              <a:buFont typeface="Calibri"/>
              <a:buAutoNum type="arabicPeriod"/>
            </a:pPr>
            <a:r>
              <a:rPr b="1" lang="en-US" sz="1800" u="sng">
                <a:solidFill>
                  <a:schemeClr val="lt1"/>
                </a:solidFill>
                <a:latin typeface="Calibri"/>
                <a:ea typeface="Calibri"/>
                <a:cs typeface="Calibri"/>
                <a:sym typeface="Calibri"/>
              </a:rPr>
              <a:t>More insights</a:t>
            </a:r>
            <a:endParaRPr b="1" sz="1800" u="sng">
              <a:solidFill>
                <a:schemeClr val="lt1"/>
              </a:solidFill>
              <a:latin typeface="Calibri"/>
              <a:ea typeface="Calibri"/>
              <a:cs typeface="Calibri"/>
              <a:sym typeface="Calibri"/>
            </a:endParaRPr>
          </a:p>
          <a:p>
            <a:pPr indent="-342900" lvl="0" marL="342900" marR="0" rtl="0" algn="ctr">
              <a:spcBef>
                <a:spcPts val="0"/>
              </a:spcBef>
              <a:spcAft>
                <a:spcPts val="0"/>
              </a:spcAft>
              <a:buClr>
                <a:schemeClr val="lt1"/>
              </a:buClr>
              <a:buSzPts val="1800"/>
              <a:buFont typeface="Calibri"/>
              <a:buAutoNum type="arabicPeriod"/>
            </a:pPr>
            <a:r>
              <a:rPr b="1" lang="en-US" sz="1800" u="sng">
                <a:solidFill>
                  <a:schemeClr val="lt1"/>
                </a:solidFill>
                <a:latin typeface="Calibri"/>
                <a:ea typeface="Calibri"/>
                <a:cs typeface="Calibri"/>
                <a:sym typeface="Calibri"/>
              </a:rPr>
              <a:t>Control over risk </a:t>
            </a:r>
            <a:endParaRPr b="1" u="sng"/>
          </a:p>
        </p:txBody>
      </p:sp>
      <p:sp>
        <p:nvSpPr>
          <p:cNvPr id="209" name="Google Shape;209;p8"/>
          <p:cNvSpPr/>
          <p:nvPr/>
        </p:nvSpPr>
        <p:spPr>
          <a:xfrm>
            <a:off x="8265407" y="1611484"/>
            <a:ext cx="3495675" cy="1914083"/>
          </a:xfrm>
          <a:prstGeom prst="rect">
            <a:avLst/>
          </a:prstGeom>
          <a:solidFill>
            <a:srgbClr val="5050EE"/>
          </a:solidFill>
          <a:ln cap="flat" cmpd="sng" w="12700">
            <a:solidFill>
              <a:srgbClr val="5050EE"/>
            </a:solidFill>
            <a:prstDash val="solid"/>
            <a:miter lim="800000"/>
            <a:headEnd len="sm" w="sm" type="none"/>
            <a:tailEnd len="sm" w="sm" type="none"/>
          </a:ln>
        </p:spPr>
        <p:txBody>
          <a:bodyPr anchorCtr="0" anchor="ctr" bIns="45700" lIns="91425" spcFirstLastPara="1" rIns="91425" wrap="square" tIns="45700">
            <a:noAutofit/>
          </a:bodyPr>
          <a:lstStyle/>
          <a:p>
            <a:pPr indent="-342900" lvl="0" marL="342900" marR="0" rtl="0" algn="ctr">
              <a:spcBef>
                <a:spcPts val="0"/>
              </a:spcBef>
              <a:spcAft>
                <a:spcPts val="0"/>
              </a:spcAft>
              <a:buClr>
                <a:schemeClr val="lt1"/>
              </a:buClr>
              <a:buSzPts val="1800"/>
              <a:buFont typeface="Calibri"/>
              <a:buAutoNum type="arabicPeriod"/>
            </a:pPr>
            <a:r>
              <a:rPr lang="en-US" sz="1800">
                <a:solidFill>
                  <a:schemeClr val="lt1"/>
                </a:solidFill>
                <a:latin typeface="Calibri"/>
                <a:ea typeface="Calibri"/>
                <a:cs typeface="Calibri"/>
                <a:sym typeface="Calibri"/>
              </a:rPr>
              <a:t>Expensive</a:t>
            </a:r>
            <a:endParaRPr/>
          </a:p>
          <a:p>
            <a:pPr indent="-342900" lvl="0" marL="342900" marR="0" rtl="0" algn="ctr">
              <a:spcBef>
                <a:spcPts val="0"/>
              </a:spcBef>
              <a:spcAft>
                <a:spcPts val="0"/>
              </a:spcAft>
              <a:buClr>
                <a:schemeClr val="lt1"/>
              </a:buClr>
              <a:buSzPts val="1800"/>
              <a:buFont typeface="Calibri"/>
              <a:buAutoNum type="arabicPeriod"/>
            </a:pPr>
            <a:r>
              <a:rPr lang="en-US" sz="1800">
                <a:solidFill>
                  <a:schemeClr val="lt1"/>
                </a:solidFill>
                <a:latin typeface="Calibri"/>
                <a:ea typeface="Calibri"/>
                <a:cs typeface="Calibri"/>
                <a:sym typeface="Calibri"/>
              </a:rPr>
              <a:t>Susceptible to </a:t>
            </a:r>
            <a:r>
              <a:rPr lang="en-US" sz="1800">
                <a:solidFill>
                  <a:schemeClr val="lt1"/>
                </a:solidFill>
                <a:latin typeface="Calibri"/>
                <a:ea typeface="Calibri"/>
                <a:cs typeface="Calibri"/>
                <a:sym typeface="Calibri"/>
              </a:rPr>
              <a:t>Data Leakage</a:t>
            </a:r>
            <a:endParaRPr/>
          </a:p>
        </p:txBody>
      </p:sp>
      <p:sp>
        <p:nvSpPr>
          <p:cNvPr id="210" name="Google Shape;210;p8"/>
          <p:cNvSpPr/>
          <p:nvPr/>
        </p:nvSpPr>
        <p:spPr>
          <a:xfrm>
            <a:off x="4606888" y="3730299"/>
            <a:ext cx="3495675" cy="1914083"/>
          </a:xfrm>
          <a:prstGeom prst="rect">
            <a:avLst/>
          </a:prstGeom>
          <a:solidFill>
            <a:srgbClr val="46C28C"/>
          </a:solidFill>
          <a:ln cap="flat" cmpd="sng" w="12700">
            <a:solidFill>
              <a:srgbClr val="46C28C"/>
            </a:solidFill>
            <a:prstDash val="solid"/>
            <a:miter lim="800000"/>
            <a:headEnd len="sm" w="sm" type="none"/>
            <a:tailEnd len="sm" w="sm" type="none"/>
          </a:ln>
        </p:spPr>
        <p:txBody>
          <a:bodyPr anchorCtr="0" anchor="ctr" bIns="45700" lIns="91425" spcFirstLastPara="1" rIns="91425" wrap="square" tIns="45700">
            <a:noAutofit/>
          </a:bodyPr>
          <a:lstStyle/>
          <a:p>
            <a:pPr indent="-342900" lvl="0" marL="342900" marR="0" rtl="0" algn="ctr">
              <a:spcBef>
                <a:spcPts val="0"/>
              </a:spcBef>
              <a:spcAft>
                <a:spcPts val="0"/>
              </a:spcAft>
              <a:buClr>
                <a:schemeClr val="lt1"/>
              </a:buClr>
              <a:buSzPts val="1800"/>
              <a:buFont typeface="Calibri"/>
              <a:buAutoNum type="arabicPeriod"/>
            </a:pPr>
            <a:r>
              <a:rPr lang="en-US" sz="1800">
                <a:solidFill>
                  <a:schemeClr val="lt1"/>
                </a:solidFill>
                <a:latin typeface="Calibri"/>
                <a:ea typeface="Calibri"/>
                <a:cs typeface="Calibri"/>
                <a:sym typeface="Calibri"/>
              </a:rPr>
              <a:t>Cheaper</a:t>
            </a:r>
            <a:endParaRPr/>
          </a:p>
          <a:p>
            <a:pPr indent="-342900" lvl="0" marL="342900" marR="0" rtl="0" algn="ctr">
              <a:spcBef>
                <a:spcPts val="0"/>
              </a:spcBef>
              <a:spcAft>
                <a:spcPts val="0"/>
              </a:spcAft>
              <a:buClr>
                <a:schemeClr val="lt1"/>
              </a:buClr>
              <a:buSzPts val="1800"/>
              <a:buFont typeface="Calibri"/>
              <a:buAutoNum type="arabicPeriod"/>
            </a:pPr>
            <a:r>
              <a:rPr lang="en-US" sz="1800">
                <a:solidFill>
                  <a:schemeClr val="lt1"/>
                </a:solidFill>
                <a:latin typeface="Calibri"/>
                <a:ea typeface="Calibri"/>
                <a:cs typeface="Calibri"/>
                <a:sym typeface="Calibri"/>
              </a:rPr>
              <a:t>Faster to implement</a:t>
            </a:r>
            <a:endParaRPr/>
          </a:p>
        </p:txBody>
      </p:sp>
      <p:sp>
        <p:nvSpPr>
          <p:cNvPr id="211" name="Google Shape;211;p8"/>
          <p:cNvSpPr/>
          <p:nvPr/>
        </p:nvSpPr>
        <p:spPr>
          <a:xfrm>
            <a:off x="8277494" y="3729942"/>
            <a:ext cx="3495675" cy="1914083"/>
          </a:xfrm>
          <a:prstGeom prst="rect">
            <a:avLst/>
          </a:prstGeom>
          <a:solidFill>
            <a:srgbClr val="5050EE"/>
          </a:solidFill>
          <a:ln cap="flat" cmpd="sng" w="12700">
            <a:solidFill>
              <a:srgbClr val="5050EE"/>
            </a:solidFill>
            <a:prstDash val="solid"/>
            <a:miter lim="800000"/>
            <a:headEnd len="sm" w="sm" type="none"/>
            <a:tailEnd len="sm" w="sm" type="none"/>
          </a:ln>
        </p:spPr>
        <p:txBody>
          <a:bodyPr anchorCtr="0" anchor="ctr" bIns="45700" lIns="91425" spcFirstLastPara="1" rIns="91425" wrap="square" tIns="45700">
            <a:noAutofit/>
          </a:bodyPr>
          <a:lstStyle/>
          <a:p>
            <a:pPr indent="-342900" lvl="0" marL="342900" marR="0" rtl="0" algn="ctr">
              <a:spcBef>
                <a:spcPts val="0"/>
              </a:spcBef>
              <a:spcAft>
                <a:spcPts val="0"/>
              </a:spcAft>
              <a:buClr>
                <a:schemeClr val="lt1"/>
              </a:buClr>
              <a:buSzPts val="1800"/>
              <a:buFont typeface="Calibri"/>
              <a:buAutoNum type="arabicPeriod"/>
            </a:pPr>
            <a:r>
              <a:rPr lang="en-US" sz="1800">
                <a:solidFill>
                  <a:schemeClr val="lt1"/>
                </a:solidFill>
                <a:latin typeface="Calibri"/>
                <a:ea typeface="Calibri"/>
                <a:cs typeface="Calibri"/>
                <a:sym typeface="Calibri"/>
              </a:rPr>
              <a:t>Inaccurate due to seasonality</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shape&#10;&#10;Description automatically generated" id="212" name="Google Shape;212;p8"/>
          <p:cNvPicPr preferRelativeResize="0"/>
          <p:nvPr/>
        </p:nvPicPr>
        <p:blipFill rotWithShape="1">
          <a:blip r:embed="rId8">
            <a:alphaModFix/>
          </a:blip>
          <a:srcRect b="0" l="0" r="5001" t="14197"/>
          <a:stretch/>
        </p:blipFill>
        <p:spPr>
          <a:xfrm>
            <a:off x="6545580" y="6075045"/>
            <a:ext cx="5646420" cy="782955"/>
          </a:xfrm>
          <a:prstGeom prst="rect">
            <a:avLst/>
          </a:prstGeom>
          <a:noFill/>
          <a:ln>
            <a:noFill/>
          </a:ln>
        </p:spPr>
      </p:pic>
      <p:sp>
        <p:nvSpPr>
          <p:cNvPr id="213" name="Google Shape;213;p8"/>
          <p:cNvSpPr/>
          <p:nvPr/>
        </p:nvSpPr>
        <p:spPr>
          <a:xfrm rot="10800000">
            <a:off x="240961" y="1596041"/>
            <a:ext cx="4089630" cy="1929526"/>
          </a:xfrm>
          <a:prstGeom prst="round2SameRect">
            <a:avLst>
              <a:gd fmla="val 2619" name="adj1"/>
              <a:gd fmla="val 0" name="adj2"/>
            </a:avLst>
          </a:prstGeom>
          <a:solidFill>
            <a:schemeClr val="lt1"/>
          </a:solidFill>
          <a:ln>
            <a:noFill/>
          </a:ln>
          <a:effectLst>
            <a:outerShdw blurRad="254000" rotWithShape="0" algn="ctr">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4" name="Google Shape;214;p8"/>
          <p:cNvSpPr txBox="1"/>
          <p:nvPr/>
        </p:nvSpPr>
        <p:spPr>
          <a:xfrm>
            <a:off x="2484154" y="2420826"/>
            <a:ext cx="1749096"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chemeClr val="dk1"/>
                </a:solidFill>
                <a:latin typeface="Quattrocento Sans"/>
                <a:ea typeface="Quattrocento Sans"/>
                <a:cs typeface="Quattrocento Sans"/>
                <a:sym typeface="Quattrocento Sans"/>
              </a:rPr>
              <a:t>Split test</a:t>
            </a:r>
            <a:endParaRPr/>
          </a:p>
        </p:txBody>
      </p:sp>
      <p:pic>
        <p:nvPicPr>
          <p:cNvPr descr="Why you need to be doing A/B testing | Brands Up" id="215" name="Google Shape;215;p8"/>
          <p:cNvPicPr preferRelativeResize="0"/>
          <p:nvPr/>
        </p:nvPicPr>
        <p:blipFill rotWithShape="1">
          <a:blip r:embed="rId9">
            <a:alphaModFix/>
          </a:blip>
          <a:srcRect b="5817" l="19092" r="18295" t="7377"/>
          <a:stretch/>
        </p:blipFill>
        <p:spPr>
          <a:xfrm>
            <a:off x="811064" y="2096992"/>
            <a:ext cx="1277018" cy="970832"/>
          </a:xfrm>
          <a:prstGeom prst="rect">
            <a:avLst/>
          </a:prstGeom>
          <a:noFill/>
          <a:ln>
            <a:noFill/>
          </a:ln>
        </p:spPr>
      </p:pic>
      <p:pic>
        <p:nvPicPr>
          <p:cNvPr descr="Bread Financing | Play Now, Pay Later | Velocity Micro" id="216" name="Google Shape;216;p8"/>
          <p:cNvPicPr preferRelativeResize="0"/>
          <p:nvPr/>
        </p:nvPicPr>
        <p:blipFill rotWithShape="1">
          <a:blip r:embed="rId10">
            <a:alphaModFix/>
          </a:blip>
          <a:srcRect b="0" l="0" r="0" t="0"/>
          <a:stretch/>
        </p:blipFill>
        <p:spPr>
          <a:xfrm>
            <a:off x="10567035" y="5893098"/>
            <a:ext cx="1352550" cy="504621"/>
          </a:xfrm>
          <a:prstGeom prst="rect">
            <a:avLst/>
          </a:prstGeom>
          <a:noFill/>
          <a:ln>
            <a:noFill/>
          </a:ln>
        </p:spPr>
      </p:pic>
      <p:sp>
        <p:nvSpPr>
          <p:cNvPr id="217" name="Google Shape;217;p8"/>
          <p:cNvSpPr/>
          <p:nvPr/>
        </p:nvSpPr>
        <p:spPr>
          <a:xfrm>
            <a:off x="4594801" y="1111979"/>
            <a:ext cx="3507762" cy="330412"/>
          </a:xfrm>
          <a:prstGeom prst="round2SameRect">
            <a:avLst>
              <a:gd fmla="val 50000" name="adj1"/>
              <a:gd fmla="val 0" name="adj2"/>
            </a:avLst>
          </a:prstGeom>
          <a:solidFill>
            <a:schemeClr val="lt1"/>
          </a:solidFill>
          <a:ln>
            <a:noFill/>
          </a:ln>
          <a:effectLst>
            <a:outerShdw blurRad="254000" rotWithShape="0" algn="ctr">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 name="Google Shape;218;p8"/>
          <p:cNvSpPr txBox="1"/>
          <p:nvPr/>
        </p:nvSpPr>
        <p:spPr>
          <a:xfrm>
            <a:off x="4594801" y="1121438"/>
            <a:ext cx="3484817" cy="3231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500">
                <a:solidFill>
                  <a:schemeClr val="dk1"/>
                </a:solidFill>
                <a:latin typeface="Quattrocento Sans"/>
                <a:ea typeface="Quattrocento Sans"/>
                <a:cs typeface="Quattrocento Sans"/>
                <a:sym typeface="Quattrocento Sans"/>
              </a:rPr>
              <a:t>Advantage</a:t>
            </a:r>
            <a:endParaRPr/>
          </a:p>
        </p:txBody>
      </p:sp>
      <p:sp>
        <p:nvSpPr>
          <p:cNvPr id="219" name="Google Shape;219;p8"/>
          <p:cNvSpPr/>
          <p:nvPr/>
        </p:nvSpPr>
        <p:spPr>
          <a:xfrm>
            <a:off x="8247447" y="1133623"/>
            <a:ext cx="3507762" cy="330412"/>
          </a:xfrm>
          <a:prstGeom prst="round2SameRect">
            <a:avLst>
              <a:gd fmla="val 50000" name="adj1"/>
              <a:gd fmla="val 0" name="adj2"/>
            </a:avLst>
          </a:prstGeom>
          <a:solidFill>
            <a:schemeClr val="lt1"/>
          </a:solidFill>
          <a:ln>
            <a:noFill/>
          </a:ln>
          <a:effectLst>
            <a:outerShdw blurRad="254000" rotWithShape="0" algn="ctr">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0" name="Google Shape;220;p8"/>
          <p:cNvSpPr txBox="1"/>
          <p:nvPr/>
        </p:nvSpPr>
        <p:spPr>
          <a:xfrm>
            <a:off x="8277494" y="1121439"/>
            <a:ext cx="3483588" cy="3231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500">
                <a:solidFill>
                  <a:schemeClr val="dk1"/>
                </a:solidFill>
                <a:latin typeface="Quattrocento Sans"/>
                <a:ea typeface="Quattrocento Sans"/>
                <a:cs typeface="Quattrocento Sans"/>
                <a:sym typeface="Quattrocento Sans"/>
              </a:rPr>
              <a:t>Disadvantage</a:t>
            </a:r>
            <a:endParaRPr/>
          </a:p>
        </p:txBody>
      </p:sp>
      <p:sp>
        <p:nvSpPr>
          <p:cNvPr id="221" name="Google Shape;221;p8"/>
          <p:cNvSpPr/>
          <p:nvPr/>
        </p:nvSpPr>
        <p:spPr>
          <a:xfrm rot="10800000">
            <a:off x="229345" y="3736342"/>
            <a:ext cx="4089630" cy="1907683"/>
          </a:xfrm>
          <a:prstGeom prst="round2SameRect">
            <a:avLst>
              <a:gd fmla="val 2619" name="adj1"/>
              <a:gd fmla="val 0" name="adj2"/>
            </a:avLst>
          </a:prstGeom>
          <a:solidFill>
            <a:schemeClr val="lt1"/>
          </a:solidFill>
          <a:ln>
            <a:noFill/>
          </a:ln>
          <a:effectLst>
            <a:outerShdw blurRad="254000" rotWithShape="0" algn="ctr">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2" name="Google Shape;222;p8"/>
          <p:cNvSpPr txBox="1"/>
          <p:nvPr/>
        </p:nvSpPr>
        <p:spPr>
          <a:xfrm>
            <a:off x="2484154" y="4473351"/>
            <a:ext cx="1834821"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chemeClr val="dk1"/>
                </a:solidFill>
                <a:latin typeface="Quattrocento Sans"/>
                <a:ea typeface="Quattrocento Sans"/>
                <a:cs typeface="Quattrocento Sans"/>
                <a:sym typeface="Quattrocento Sans"/>
              </a:rPr>
              <a:t>Pre-Post</a:t>
            </a:r>
            <a:endParaRPr/>
          </a:p>
        </p:txBody>
      </p:sp>
      <p:pic>
        <p:nvPicPr>
          <p:cNvPr descr="Data Analysis Icon - Download in Colored Outline Style" id="223" name="Google Shape;223;p8"/>
          <p:cNvPicPr preferRelativeResize="0"/>
          <p:nvPr/>
        </p:nvPicPr>
        <p:blipFill rotWithShape="1">
          <a:blip r:embed="rId11">
            <a:alphaModFix/>
          </a:blip>
          <a:srcRect b="0" l="0" r="0" t="0"/>
          <a:stretch/>
        </p:blipFill>
        <p:spPr>
          <a:xfrm>
            <a:off x="956444" y="4079079"/>
            <a:ext cx="984709" cy="9847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descr="A picture containing shape&#10;&#10;Description automatically generated" id="228" name="Google Shape;228;p9"/>
          <p:cNvPicPr preferRelativeResize="0"/>
          <p:nvPr/>
        </p:nvPicPr>
        <p:blipFill rotWithShape="1">
          <a:blip r:embed="rId4">
            <a:alphaModFix/>
          </a:blip>
          <a:srcRect b="0" l="0" r="5001" t="14197"/>
          <a:stretch/>
        </p:blipFill>
        <p:spPr>
          <a:xfrm>
            <a:off x="6545580" y="6075045"/>
            <a:ext cx="5646420" cy="782955"/>
          </a:xfrm>
          <a:prstGeom prst="rect">
            <a:avLst/>
          </a:prstGeom>
          <a:noFill/>
          <a:ln>
            <a:noFill/>
          </a:ln>
        </p:spPr>
      </p:pic>
      <p:pic>
        <p:nvPicPr>
          <p:cNvPr descr="A picture containing shape&#10;&#10;Description automatically generated" id="229" name="Google Shape;229;p9"/>
          <p:cNvPicPr preferRelativeResize="0"/>
          <p:nvPr/>
        </p:nvPicPr>
        <p:blipFill rotWithShape="1">
          <a:blip r:embed="rId5">
            <a:alphaModFix/>
          </a:blip>
          <a:srcRect b="0" l="0" r="17052" t="14197"/>
          <a:stretch/>
        </p:blipFill>
        <p:spPr>
          <a:xfrm>
            <a:off x="1624965" y="6075045"/>
            <a:ext cx="4930140" cy="782955"/>
          </a:xfrm>
          <a:prstGeom prst="rect">
            <a:avLst/>
          </a:prstGeom>
          <a:noFill/>
          <a:ln>
            <a:noFill/>
          </a:ln>
        </p:spPr>
      </p:pic>
      <p:pic>
        <p:nvPicPr>
          <p:cNvPr descr="A picture containing shape&#10;&#10;Description automatically generated" id="230" name="Google Shape;230;p9"/>
          <p:cNvPicPr preferRelativeResize="0"/>
          <p:nvPr/>
        </p:nvPicPr>
        <p:blipFill rotWithShape="1">
          <a:blip r:embed="rId5">
            <a:alphaModFix/>
          </a:blip>
          <a:srcRect b="0" l="0" r="62821" t="14197"/>
          <a:stretch/>
        </p:blipFill>
        <p:spPr>
          <a:xfrm>
            <a:off x="9524" y="6075044"/>
            <a:ext cx="2209800" cy="782955"/>
          </a:xfrm>
          <a:prstGeom prst="rect">
            <a:avLst/>
          </a:prstGeom>
          <a:noFill/>
          <a:ln>
            <a:noFill/>
          </a:ln>
        </p:spPr>
      </p:pic>
      <p:graphicFrame>
        <p:nvGraphicFramePr>
          <p:cNvPr id="231" name="Google Shape;231;p9"/>
          <p:cNvGraphicFramePr/>
          <p:nvPr/>
        </p:nvGraphicFramePr>
        <p:xfrm>
          <a:off x="150812" y="190768"/>
          <a:ext cx="8069263" cy="723900"/>
        </p:xfrm>
        <a:graphic>
          <a:graphicData uri="http://schemas.openxmlformats.org/presentationml/2006/ole">
            <mc:AlternateContent>
              <mc:Choice Requires="v">
                <p:oleObj r:id="rId6" imgH="723900" imgW="8069263" progId="Paint.Picture" spid="_x0000_s1">
                  <p:embed/>
                </p:oleObj>
              </mc:Choice>
              <mc:Fallback>
                <p:oleObj r:id="rId7" imgH="723900" imgW="8069263" progId="Paint.Picture">
                  <p:embed/>
                  <p:pic>
                    <p:nvPicPr>
                      <p:cNvPr id="231" name="Google Shape;231;p9"/>
                      <p:cNvPicPr preferRelativeResize="0"/>
                      <p:nvPr/>
                    </p:nvPicPr>
                    <p:blipFill rotWithShape="1">
                      <a:blip r:embed="rId8">
                        <a:alphaModFix/>
                      </a:blip>
                      <a:srcRect b="0" l="0" r="0" t="0"/>
                      <a:stretch/>
                    </p:blipFill>
                    <p:spPr>
                      <a:xfrm>
                        <a:off x="150812" y="190768"/>
                        <a:ext cx="8069263" cy="723900"/>
                      </a:xfrm>
                      <a:prstGeom prst="rect">
                        <a:avLst/>
                      </a:prstGeom>
                      <a:noFill/>
                      <a:ln>
                        <a:noFill/>
                      </a:ln>
                    </p:spPr>
                  </p:pic>
                </p:oleObj>
              </mc:Fallback>
            </mc:AlternateContent>
          </a:graphicData>
        </a:graphic>
      </p:graphicFrame>
      <p:sp>
        <p:nvSpPr>
          <p:cNvPr id="232" name="Google Shape;232;p9"/>
          <p:cNvSpPr txBox="1"/>
          <p:nvPr/>
        </p:nvSpPr>
        <p:spPr>
          <a:xfrm>
            <a:off x="57150" y="117476"/>
            <a:ext cx="8743950" cy="68404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Quattrocento Sans"/>
              <a:buNone/>
            </a:pPr>
            <a:r>
              <a:rPr lang="en-US" sz="3600">
                <a:solidFill>
                  <a:schemeClr val="dk1"/>
                </a:solidFill>
                <a:latin typeface="Quattrocento Sans"/>
                <a:ea typeface="Quattrocento Sans"/>
                <a:cs typeface="Quattrocento Sans"/>
                <a:sym typeface="Quattrocento Sans"/>
              </a:rPr>
              <a:t>Merchant Integrations &amp; Profitability</a:t>
            </a:r>
            <a:endParaRPr/>
          </a:p>
        </p:txBody>
      </p:sp>
      <p:sp>
        <p:nvSpPr>
          <p:cNvPr id="233" name="Google Shape;233;p9"/>
          <p:cNvSpPr/>
          <p:nvPr/>
        </p:nvSpPr>
        <p:spPr>
          <a:xfrm>
            <a:off x="394109" y="1510417"/>
            <a:ext cx="11358611" cy="340495"/>
          </a:xfrm>
          <a:prstGeom prst="round2SameRect">
            <a:avLst>
              <a:gd fmla="val 50000" name="adj1"/>
              <a:gd fmla="val 0" name="adj2"/>
            </a:avLst>
          </a:prstGeom>
          <a:gradFill>
            <a:gsLst>
              <a:gs pos="0">
                <a:srgbClr val="2E236E"/>
              </a:gs>
              <a:gs pos="100000">
                <a:srgbClr val="363191"/>
              </a:gs>
            </a:gsLst>
            <a:lin ang="5400000" scaled="0"/>
          </a:gradFill>
          <a:ln>
            <a:noFill/>
          </a:ln>
          <a:effectLst>
            <a:outerShdw blurRad="254000" rotWithShape="0" algn="ctr">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4" name="Google Shape;234;p9"/>
          <p:cNvSpPr/>
          <p:nvPr/>
        </p:nvSpPr>
        <p:spPr>
          <a:xfrm rot="10800000">
            <a:off x="388630" y="1854179"/>
            <a:ext cx="11358606" cy="3473593"/>
          </a:xfrm>
          <a:prstGeom prst="round2SameRect">
            <a:avLst>
              <a:gd fmla="val 6598" name="adj1"/>
              <a:gd fmla="val 0" name="adj2"/>
            </a:avLst>
          </a:prstGeom>
          <a:solidFill>
            <a:schemeClr val="lt1"/>
          </a:solidFill>
          <a:ln>
            <a:noFill/>
          </a:ln>
          <a:effectLst>
            <a:outerShdw blurRad="254000" rotWithShape="0" algn="ctr">
              <a:schemeClr val="dk1">
                <a:alpha val="4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5" name="Google Shape;235;p9"/>
          <p:cNvSpPr txBox="1"/>
          <p:nvPr/>
        </p:nvSpPr>
        <p:spPr>
          <a:xfrm>
            <a:off x="369968" y="1527747"/>
            <a:ext cx="11290171" cy="3231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500">
                <a:solidFill>
                  <a:schemeClr val="lt1"/>
                </a:solidFill>
                <a:latin typeface="Quattrocento Sans"/>
                <a:ea typeface="Quattrocento Sans"/>
                <a:cs typeface="Quattrocento Sans"/>
                <a:sym typeface="Quattrocento Sans"/>
              </a:rPr>
              <a:t>6. Beyond volume, why some merchants are more profitable than others for Bread?</a:t>
            </a:r>
            <a:endParaRPr b="1" sz="1500">
              <a:solidFill>
                <a:schemeClr val="lt1"/>
              </a:solidFill>
              <a:latin typeface="Quattrocento Sans"/>
              <a:ea typeface="Quattrocento Sans"/>
              <a:cs typeface="Quattrocento Sans"/>
              <a:sym typeface="Quattrocento Sans"/>
            </a:endParaRPr>
          </a:p>
        </p:txBody>
      </p:sp>
      <p:sp>
        <p:nvSpPr>
          <p:cNvPr id="236" name="Google Shape;236;p9"/>
          <p:cNvSpPr txBox="1"/>
          <p:nvPr/>
        </p:nvSpPr>
        <p:spPr>
          <a:xfrm>
            <a:off x="530448" y="2380867"/>
            <a:ext cx="6191100" cy="2862900"/>
          </a:xfrm>
          <a:prstGeom prst="rect">
            <a:avLst/>
          </a:prstGeom>
          <a:noFill/>
          <a:ln>
            <a:noFill/>
          </a:ln>
        </p:spPr>
        <p:txBody>
          <a:bodyPr anchorCtr="0" anchor="t" bIns="45700" lIns="91425" spcFirstLastPara="1" rIns="91425" wrap="square" tIns="45700">
            <a:spAutoFit/>
          </a:bodyPr>
          <a:lstStyle/>
          <a:p>
            <a:pPr indent="-342900" lvl="1" marL="800100" marR="0" rtl="0" algn="just">
              <a:spcBef>
                <a:spcPts val="0"/>
              </a:spcBef>
              <a:spcAft>
                <a:spcPts val="0"/>
              </a:spcAft>
              <a:buClr>
                <a:schemeClr val="dk1"/>
              </a:buClr>
              <a:buSzPts val="1800"/>
              <a:buFont typeface="Calibri"/>
              <a:buAutoNum type="alphaLcPeriod"/>
            </a:pPr>
            <a:r>
              <a:rPr b="0" i="0" lang="en-US" sz="1800" u="none" cap="none" strike="noStrike">
                <a:solidFill>
                  <a:schemeClr val="dk1"/>
                </a:solidFill>
                <a:latin typeface="Calibri"/>
                <a:ea typeface="Calibri"/>
                <a:cs typeface="Calibri"/>
                <a:sym typeface="Calibri"/>
              </a:rPr>
              <a:t>Some merchants may have customers with lower default rates. This may be because they may have products that appeal to people </a:t>
            </a:r>
            <a:r>
              <a:rPr lang="en-US" sz="1800">
                <a:solidFill>
                  <a:schemeClr val="dk1"/>
                </a:solidFill>
                <a:latin typeface="Calibri"/>
                <a:ea typeface="Calibri"/>
                <a:cs typeface="Calibri"/>
                <a:sym typeface="Calibri"/>
              </a:rPr>
              <a:t>in</a:t>
            </a:r>
            <a:r>
              <a:rPr b="0" i="0" lang="en-US" sz="1800" u="none" cap="none" strike="noStrike">
                <a:solidFill>
                  <a:schemeClr val="dk1"/>
                </a:solidFill>
                <a:latin typeface="Calibri"/>
                <a:ea typeface="Calibri"/>
                <a:cs typeface="Calibri"/>
                <a:sym typeface="Calibri"/>
              </a:rPr>
              <a:t> a higher income bracket. For example home fur</a:t>
            </a:r>
            <a:r>
              <a:rPr lang="en-US" sz="1800">
                <a:solidFill>
                  <a:schemeClr val="dk1"/>
                </a:solidFill>
                <a:latin typeface="Calibri"/>
                <a:ea typeface="Calibri"/>
                <a:cs typeface="Calibri"/>
                <a:sym typeface="Calibri"/>
              </a:rPr>
              <a:t>nishing </a:t>
            </a:r>
            <a:r>
              <a:rPr lang="en-US" sz="1800">
                <a:solidFill>
                  <a:schemeClr val="dk1"/>
                </a:solidFill>
                <a:latin typeface="Calibri"/>
                <a:ea typeface="Calibri"/>
                <a:cs typeface="Calibri"/>
                <a:sym typeface="Calibri"/>
              </a:rPr>
              <a:t>loans appeal to</a:t>
            </a:r>
            <a:r>
              <a:rPr b="0" i="0" lang="en-US" sz="1800" u="none" cap="none" strike="noStrike">
                <a:solidFill>
                  <a:schemeClr val="dk1"/>
                </a:solidFill>
                <a:latin typeface="Calibri"/>
                <a:ea typeface="Calibri"/>
                <a:cs typeface="Calibri"/>
                <a:sym typeface="Calibri"/>
              </a:rPr>
              <a:t> older working professionals, compared to elect</a:t>
            </a:r>
            <a:r>
              <a:rPr lang="en-US" sz="1800">
                <a:solidFill>
                  <a:schemeClr val="dk1"/>
                </a:solidFill>
                <a:latin typeface="Calibri"/>
                <a:ea typeface="Calibri"/>
                <a:cs typeface="Calibri"/>
                <a:sym typeface="Calibri"/>
              </a:rPr>
              <a:t>ronic gadget loans that appeal</a:t>
            </a:r>
            <a:r>
              <a:rPr b="0" i="0" lang="en-US" sz="1800" u="none" cap="none" strike="noStrike">
                <a:solidFill>
                  <a:schemeClr val="dk1"/>
                </a:solidFill>
                <a:latin typeface="Calibri"/>
                <a:ea typeface="Calibri"/>
                <a:cs typeface="Calibri"/>
                <a:sym typeface="Calibri"/>
              </a:rPr>
              <a:t> to younger, non working,</a:t>
            </a:r>
            <a:r>
              <a:rPr lang="en-US" sz="1800">
                <a:solidFill>
                  <a:schemeClr val="dk1"/>
                </a:solidFill>
                <a:latin typeface="Calibri"/>
                <a:ea typeface="Calibri"/>
                <a:cs typeface="Calibri"/>
                <a:sym typeface="Calibri"/>
              </a:rPr>
              <a:t> borrowers</a:t>
            </a:r>
            <a:r>
              <a:rPr b="0" i="0" lang="en-US" sz="1800" u="none" cap="none" strike="noStrike">
                <a:solidFill>
                  <a:schemeClr val="dk1"/>
                </a:solidFill>
                <a:latin typeface="Calibri"/>
                <a:ea typeface="Calibri"/>
                <a:cs typeface="Calibri"/>
                <a:sym typeface="Calibri"/>
              </a:rPr>
              <a:t>.</a:t>
            </a:r>
            <a:endParaRPr/>
          </a:p>
          <a:p>
            <a:pPr indent="-342900" lvl="1" marL="800100" marR="0" rtl="0" algn="just">
              <a:spcBef>
                <a:spcPts val="0"/>
              </a:spcBef>
              <a:spcAft>
                <a:spcPts val="0"/>
              </a:spcAft>
              <a:buClr>
                <a:schemeClr val="dk1"/>
              </a:buClr>
              <a:buSzPts val="1800"/>
              <a:buFont typeface="Calibri"/>
              <a:buAutoNum type="alphaLcPeriod"/>
            </a:pPr>
            <a:r>
              <a:rPr b="0" i="0" lang="en-US" sz="1800" u="none" cap="none" strike="noStrike">
                <a:solidFill>
                  <a:schemeClr val="dk1"/>
                </a:solidFill>
                <a:latin typeface="Calibri"/>
                <a:ea typeface="Calibri"/>
                <a:cs typeface="Calibri"/>
                <a:sym typeface="Calibri"/>
              </a:rPr>
              <a:t>Merchants may also have products that are more of a necessity than a luxury. This would affect the </a:t>
            </a:r>
            <a:r>
              <a:rPr lang="en-US" sz="1800">
                <a:solidFill>
                  <a:schemeClr val="dk1"/>
                </a:solidFill>
                <a:latin typeface="Calibri"/>
                <a:ea typeface="Calibri"/>
                <a:cs typeface="Calibri"/>
                <a:sym typeface="Calibri"/>
              </a:rPr>
              <a:t>adoption</a:t>
            </a:r>
            <a:r>
              <a:rPr b="0" i="0" lang="en-US" sz="1800" u="none" cap="none" strike="noStrike">
                <a:solidFill>
                  <a:schemeClr val="dk1"/>
                </a:solidFill>
                <a:latin typeface="Calibri"/>
                <a:ea typeface="Calibri"/>
                <a:cs typeface="Calibri"/>
                <a:sym typeface="Calibri"/>
              </a:rPr>
              <a:t> of Bread’s financing program. </a:t>
            </a:r>
            <a:endParaRPr/>
          </a:p>
        </p:txBody>
      </p:sp>
      <p:pic>
        <p:nvPicPr>
          <p:cNvPr descr="What Happens When You Default on a Loan? | Fora Financial Blog" id="237" name="Google Shape;237;p9"/>
          <p:cNvPicPr preferRelativeResize="0"/>
          <p:nvPr/>
        </p:nvPicPr>
        <p:blipFill rotWithShape="1">
          <a:blip r:embed="rId9">
            <a:alphaModFix/>
          </a:blip>
          <a:srcRect b="0" l="0" r="0" t="0"/>
          <a:stretch/>
        </p:blipFill>
        <p:spPr>
          <a:xfrm>
            <a:off x="7012405" y="2527053"/>
            <a:ext cx="4443865" cy="2127844"/>
          </a:xfrm>
          <a:prstGeom prst="rect">
            <a:avLst/>
          </a:prstGeom>
          <a:noFill/>
          <a:ln>
            <a:noFill/>
          </a:ln>
        </p:spPr>
      </p:pic>
      <p:pic>
        <p:nvPicPr>
          <p:cNvPr descr="Bread Financing | Play Now, Pay Later | Velocity Micro" id="238" name="Google Shape;238;p9"/>
          <p:cNvPicPr preferRelativeResize="0"/>
          <p:nvPr/>
        </p:nvPicPr>
        <p:blipFill rotWithShape="1">
          <a:blip r:embed="rId10">
            <a:alphaModFix/>
          </a:blip>
          <a:srcRect b="0" l="0" r="0" t="0"/>
          <a:stretch/>
        </p:blipFill>
        <p:spPr>
          <a:xfrm>
            <a:off x="10567035" y="5893098"/>
            <a:ext cx="1352550" cy="5046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2021-11-23T01:40:24Z</dcterms:created>
  <dc:creator>Amannda Mendonça</dc:creator>
</cp:coreProperties>
</file>