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67D3-8568-429E-9320-DBC05B401E46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B87F6-472A-4C23-9A30-549968356D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14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HTML events are a part of the HTML DOM.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B87F6-472A-4C23-9A30-549968356D9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4A17A96-A33A-45C9-A87B-C0DD05A4EE4D}" type="datetimeFigureOut">
              <a:rPr lang="en-AU" smtClean="0"/>
              <a:t>12/11/2014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72E122D-81F8-4E28-AEBA-81F6DB3E550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2348880"/>
            <a:ext cx="3313355" cy="1152128"/>
          </a:xfrm>
        </p:spPr>
        <p:txBody>
          <a:bodyPr/>
          <a:lstStyle/>
          <a:p>
            <a:r>
              <a:rPr lang="en-AU" dirty="0" smtClean="0"/>
              <a:t>WEB design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149080"/>
            <a:ext cx="3309803" cy="1532629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779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AU" dirty="0" smtClean="0"/>
              <a:t>Using function: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32048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AU" dirty="0"/>
              <a:t>&lt;html&gt;</a:t>
            </a:r>
            <a:br>
              <a:rPr lang="en-AU" dirty="0"/>
            </a:br>
            <a:r>
              <a:rPr lang="en-AU" dirty="0"/>
              <a:t>&lt;head&gt;</a:t>
            </a:r>
            <a:br>
              <a:rPr lang="en-AU" dirty="0"/>
            </a:br>
            <a:r>
              <a:rPr lang="en-AU" dirty="0"/>
              <a:t>&lt;</a:t>
            </a:r>
            <a:r>
              <a:rPr lang="en-AU" dirty="0" smtClean="0"/>
              <a:t>script&gt;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function </a:t>
            </a:r>
            <a:r>
              <a:rPr lang="en-AU" dirty="0" err="1"/>
              <a:t>changetext</a:t>
            </a:r>
            <a:r>
              <a:rPr lang="en-AU" dirty="0"/>
              <a:t>(id)</a:t>
            </a:r>
            <a:br>
              <a:rPr lang="en-AU" dirty="0"/>
            </a:br>
            <a:r>
              <a:rPr lang="en-AU" dirty="0"/>
              <a:t>{</a:t>
            </a:r>
            <a:br>
              <a:rPr lang="en-AU" dirty="0"/>
            </a:br>
            <a:r>
              <a:rPr lang="en-AU" dirty="0" err="1"/>
              <a:t>id.innerHTML</a:t>
            </a:r>
            <a:r>
              <a:rPr lang="en-AU" dirty="0"/>
              <a:t>="</a:t>
            </a:r>
            <a:r>
              <a:rPr lang="en-AU" dirty="0" err="1"/>
              <a:t>Ooops</a:t>
            </a:r>
            <a:r>
              <a:rPr lang="en-AU" dirty="0"/>
              <a:t>!";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r>
              <a:rPr lang="en-AU" dirty="0"/>
              <a:t>&lt;/script&gt;</a:t>
            </a:r>
            <a:br>
              <a:rPr lang="en-AU" dirty="0"/>
            </a:br>
            <a:r>
              <a:rPr lang="en-AU" dirty="0"/>
              <a:t>&lt;/head&gt;</a:t>
            </a:r>
            <a:br>
              <a:rPr lang="en-AU" dirty="0"/>
            </a:br>
            <a:r>
              <a:rPr lang="en-AU" dirty="0"/>
              <a:t>&lt;body&gt;</a:t>
            </a:r>
            <a:br>
              <a:rPr lang="en-AU" dirty="0"/>
            </a:br>
            <a:r>
              <a:rPr lang="en-AU" dirty="0"/>
              <a:t>&lt;h1 </a:t>
            </a:r>
            <a:r>
              <a:rPr lang="en-AU" dirty="0" err="1"/>
              <a:t>onclick</a:t>
            </a:r>
            <a:r>
              <a:rPr lang="en-AU" dirty="0"/>
              <a:t>="</a:t>
            </a:r>
            <a:r>
              <a:rPr lang="en-AU" dirty="0" err="1"/>
              <a:t>changetext</a:t>
            </a:r>
            <a:r>
              <a:rPr lang="en-AU" dirty="0"/>
              <a:t>(this)"&gt;Click on this text&lt;/h1&gt;</a:t>
            </a:r>
            <a:br>
              <a:rPr lang="en-AU" dirty="0"/>
            </a:br>
            <a:r>
              <a:rPr lang="en-AU" dirty="0"/>
              <a:t>&lt;/body&gt;</a:t>
            </a:r>
            <a:br>
              <a:rPr lang="en-AU" dirty="0"/>
            </a:br>
            <a:r>
              <a:rPr lang="en-AU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2456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96752"/>
            <a:ext cx="7024744" cy="973912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/>
              <a:t/>
            </a:r>
            <a:br>
              <a:rPr lang="en-AU" b="1" dirty="0"/>
            </a:b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/>
              <a:t> 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/>
              <a:t/>
            </a:r>
            <a:br>
              <a:rPr lang="en-AU" b="1" dirty="0"/>
            </a:br>
            <a:r>
              <a:rPr lang="en-AU" b="1" dirty="0"/>
              <a:t/>
            </a:r>
            <a:br>
              <a:rPr lang="en-AU" b="1" dirty="0"/>
            </a:br>
            <a:r>
              <a:rPr lang="en-AU" sz="3100" b="1" dirty="0">
                <a:solidFill>
                  <a:srgbClr val="94C600"/>
                </a:solidFill>
              </a:rPr>
              <a:t>Change Style of the Current HTML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&lt;html&gt;</a:t>
            </a:r>
            <a:br>
              <a:rPr lang="en-AU" dirty="0"/>
            </a:br>
            <a:r>
              <a:rPr lang="en-AU" dirty="0"/>
              <a:t>&lt;body&gt;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&lt;h1 </a:t>
            </a:r>
            <a:r>
              <a:rPr lang="en-AU" dirty="0" err="1"/>
              <a:t>onclick</a:t>
            </a:r>
            <a:r>
              <a:rPr lang="en-AU" dirty="0"/>
              <a:t>="</a:t>
            </a:r>
            <a:r>
              <a:rPr lang="en-AU" dirty="0" err="1"/>
              <a:t>this.style.color</a:t>
            </a:r>
            <a:r>
              <a:rPr lang="en-AU" dirty="0"/>
              <a:t>='red'"&gt;Click Me!&lt;/h1&gt;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&lt;/body&gt;</a:t>
            </a:r>
            <a:br>
              <a:rPr lang="en-AU" dirty="0"/>
            </a:br>
            <a:r>
              <a:rPr lang="en-AU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6571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ONFOCUS</a:t>
            </a:r>
          </a:p>
          <a:p>
            <a:r>
              <a:rPr lang="en-AU" dirty="0" smtClean="0"/>
              <a:t>ONBLUR</a:t>
            </a:r>
          </a:p>
          <a:p>
            <a:r>
              <a:rPr lang="en-AU" dirty="0" smtClean="0"/>
              <a:t>ONSELECT</a:t>
            </a:r>
          </a:p>
          <a:p>
            <a:r>
              <a:rPr lang="en-AU" dirty="0" smtClean="0"/>
              <a:t>ONCHANGE</a:t>
            </a:r>
          </a:p>
          <a:p>
            <a:r>
              <a:rPr lang="en-AU" dirty="0" smtClean="0"/>
              <a:t>ONCLICK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366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76672"/>
            <a:ext cx="7920880" cy="590465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AU" sz="1200" dirty="0"/>
              <a:t>&lt;!DOCTYPE </a:t>
            </a:r>
            <a:r>
              <a:rPr lang="en-AU" sz="1200" b="1" dirty="0">
                <a:solidFill>
                  <a:srgbClr val="0000FF"/>
                </a:solidFill>
              </a:rPr>
              <a:t>html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html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body</a:t>
            </a:r>
            <a:r>
              <a:rPr lang="en-AU" sz="1200" dirty="0"/>
              <a:t>&gt;</a:t>
            </a:r>
            <a:br>
              <a:rPr lang="en-AU" sz="1200" dirty="0"/>
            </a:br>
            <a:endParaRPr lang="en-AU" sz="1200" dirty="0" smtClean="0"/>
          </a:p>
          <a:p>
            <a:pPr marL="68580" indent="0">
              <a:buNone/>
            </a:pPr>
            <a:r>
              <a:rPr lang="en-AU" sz="1200" dirty="0" smtClean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form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 </a:t>
            </a:r>
            <a:r>
              <a:rPr lang="en-AU" sz="1200" dirty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input </a:t>
            </a:r>
            <a:r>
              <a:rPr lang="en-AU" sz="1200" b="1" dirty="0">
                <a:solidFill>
                  <a:srgbClr val="0000FF"/>
                </a:solidFill>
              </a:rPr>
              <a:t>type=</a:t>
            </a:r>
            <a:r>
              <a:rPr lang="en-AU" sz="1200" b="1" dirty="0">
                <a:solidFill>
                  <a:srgbClr val="008000"/>
                </a:solidFill>
              </a:rPr>
              <a:t>"text" </a:t>
            </a:r>
            <a:r>
              <a:rPr lang="en-AU" sz="1200" b="1" dirty="0" err="1">
                <a:solidFill>
                  <a:srgbClr val="0000FF"/>
                </a:solidFill>
              </a:rPr>
              <a:t>onfocus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i="1" dirty="0" err="1"/>
              <a:t>whenSelected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 </a:t>
            </a:r>
            <a:r>
              <a:rPr lang="en-AU" sz="1200" b="1" dirty="0" err="1">
                <a:solidFill>
                  <a:srgbClr val="0000FF"/>
                </a:solidFill>
              </a:rPr>
              <a:t>onclick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i="1" dirty="0" err="1"/>
              <a:t>whenClicked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</a:t>
            </a:r>
            <a:r>
              <a:rPr lang="en-AU" sz="1200" b="1" dirty="0" err="1">
                <a:solidFill>
                  <a:srgbClr val="0000FF"/>
                </a:solidFill>
              </a:rPr>
              <a:t>onblur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dirty="0" err="1"/>
              <a:t>whenLostFocus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</a:t>
            </a:r>
            <a:r>
              <a:rPr lang="en-AU" sz="1200" b="1" dirty="0">
                <a:solidFill>
                  <a:srgbClr val="0000FF"/>
                </a:solidFill>
              </a:rPr>
              <a:t>value=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b="1" dirty="0" err="1">
                <a:solidFill>
                  <a:srgbClr val="008000"/>
                </a:solidFill>
              </a:rPr>
              <a:t>SeeChanges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dirty="0"/>
              <a:t>&gt;&lt;</a:t>
            </a:r>
            <a:r>
              <a:rPr lang="en-AU" sz="1200" b="1" dirty="0" err="1">
                <a:solidFill>
                  <a:srgbClr val="000080"/>
                </a:solidFill>
              </a:rPr>
              <a:t>br</a:t>
            </a:r>
            <a:r>
              <a:rPr lang="en-AU" sz="1200" dirty="0"/>
              <a:t>&gt;</a:t>
            </a:r>
            <a:br>
              <a:rPr lang="en-AU" sz="1200" dirty="0"/>
            </a:br>
            <a:endParaRPr lang="en-AU" sz="1200" dirty="0" smtClean="0"/>
          </a:p>
          <a:p>
            <a:pPr marL="68580" indent="0">
              <a:buNone/>
            </a:pPr>
            <a:r>
              <a:rPr lang="en-AU" sz="1200" dirty="0" smtClean="0"/>
              <a:t>        </a:t>
            </a:r>
            <a:r>
              <a:rPr lang="en-AU" sz="1200" dirty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input </a:t>
            </a:r>
            <a:r>
              <a:rPr lang="en-AU" sz="1200" b="1" dirty="0">
                <a:solidFill>
                  <a:srgbClr val="0000FF"/>
                </a:solidFill>
              </a:rPr>
              <a:t>type=</a:t>
            </a:r>
            <a:r>
              <a:rPr lang="en-AU" sz="1200" b="1" dirty="0">
                <a:solidFill>
                  <a:srgbClr val="008000"/>
                </a:solidFill>
              </a:rPr>
              <a:t>"text" </a:t>
            </a:r>
            <a:r>
              <a:rPr lang="en-AU" sz="1200" b="1" dirty="0" err="1">
                <a:solidFill>
                  <a:srgbClr val="0000FF"/>
                </a:solidFill>
              </a:rPr>
              <a:t>onfocus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i="1" dirty="0" err="1"/>
              <a:t>whenSelected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 </a:t>
            </a:r>
            <a:r>
              <a:rPr lang="en-AU" sz="1200" b="1" dirty="0" err="1">
                <a:solidFill>
                  <a:srgbClr val="0000FF"/>
                </a:solidFill>
              </a:rPr>
              <a:t>onclick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i="1" dirty="0" err="1"/>
              <a:t>whenClicked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</a:t>
            </a:r>
            <a:r>
              <a:rPr lang="en-AU" sz="1200" b="1" dirty="0" err="1">
                <a:solidFill>
                  <a:srgbClr val="0000FF"/>
                </a:solidFill>
              </a:rPr>
              <a:t>onblur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dirty="0" err="1"/>
              <a:t>whenLostFocus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</a:t>
            </a:r>
            <a:r>
              <a:rPr lang="en-AU" sz="1200" b="1" dirty="0">
                <a:solidFill>
                  <a:srgbClr val="0000FF"/>
                </a:solidFill>
              </a:rPr>
              <a:t>value=</a:t>
            </a:r>
            <a:r>
              <a:rPr lang="en-AU" sz="1200" b="1" dirty="0">
                <a:solidFill>
                  <a:srgbClr val="008000"/>
                </a:solidFill>
              </a:rPr>
              <a:t>"SeeChanges1"</a:t>
            </a:r>
            <a:r>
              <a:rPr lang="en-AU" sz="1200" dirty="0"/>
              <a:t>&gt;&lt;</a:t>
            </a:r>
            <a:r>
              <a:rPr lang="en-AU" sz="1200" b="1" dirty="0" err="1">
                <a:solidFill>
                  <a:srgbClr val="000080"/>
                </a:solidFill>
              </a:rPr>
              <a:t>br</a:t>
            </a:r>
            <a:r>
              <a:rPr lang="en-AU" sz="1200" dirty="0"/>
              <a:t>&gt;</a:t>
            </a:r>
            <a:br>
              <a:rPr lang="en-AU" sz="1200" dirty="0"/>
            </a:br>
            <a:endParaRPr lang="en-AU" sz="1200" dirty="0" smtClean="0"/>
          </a:p>
          <a:p>
            <a:pPr marL="68580" indent="0">
              <a:buNone/>
            </a:pPr>
            <a:r>
              <a:rPr lang="en-AU" sz="1200" dirty="0" smtClean="0"/>
              <a:t>        </a:t>
            </a:r>
            <a:r>
              <a:rPr lang="en-AU" sz="1200" dirty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input </a:t>
            </a:r>
            <a:r>
              <a:rPr lang="en-AU" sz="1200" b="1" dirty="0">
                <a:solidFill>
                  <a:srgbClr val="0000FF"/>
                </a:solidFill>
              </a:rPr>
              <a:t>type=</a:t>
            </a:r>
            <a:r>
              <a:rPr lang="en-AU" sz="1200" b="1" dirty="0">
                <a:solidFill>
                  <a:srgbClr val="008000"/>
                </a:solidFill>
              </a:rPr>
              <a:t>"text" </a:t>
            </a:r>
            <a:r>
              <a:rPr lang="en-AU" sz="1200" b="1" dirty="0" err="1">
                <a:solidFill>
                  <a:srgbClr val="0000FF"/>
                </a:solidFill>
              </a:rPr>
              <a:t>onfocus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i="1" dirty="0" err="1"/>
              <a:t>whenSelected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 </a:t>
            </a:r>
            <a:r>
              <a:rPr lang="en-AU" sz="1200" b="1" dirty="0" err="1">
                <a:solidFill>
                  <a:srgbClr val="0000FF"/>
                </a:solidFill>
              </a:rPr>
              <a:t>onclick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i="1" dirty="0" err="1"/>
              <a:t>whenClicked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</a:t>
            </a:r>
            <a:r>
              <a:rPr lang="en-AU" sz="1200" b="1" dirty="0" err="1">
                <a:solidFill>
                  <a:srgbClr val="0000FF"/>
                </a:solidFill>
              </a:rPr>
              <a:t>onblur</a:t>
            </a:r>
            <a:r>
              <a:rPr lang="en-AU" sz="1200" b="1" dirty="0">
                <a:solidFill>
                  <a:srgbClr val="0000FF"/>
                </a:solidFill>
              </a:rPr>
              <a:t>=</a:t>
            </a:r>
            <a:r>
              <a:rPr lang="en-AU" sz="1200" b="1" dirty="0">
                <a:solidFill>
                  <a:srgbClr val="008000"/>
                </a:solidFill>
              </a:rPr>
              <a:t>"</a:t>
            </a:r>
            <a:r>
              <a:rPr lang="en-AU" sz="1200" dirty="0" err="1"/>
              <a:t>whenLostFocus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0080"/>
                </a:solidFill>
              </a:rPr>
              <a:t>this</a:t>
            </a:r>
            <a:r>
              <a:rPr lang="en-AU" sz="1200" dirty="0"/>
              <a:t>);</a:t>
            </a:r>
            <a:r>
              <a:rPr lang="en-AU" sz="1200" b="1" dirty="0">
                <a:solidFill>
                  <a:srgbClr val="008000"/>
                </a:solidFill>
              </a:rPr>
              <a:t>" </a:t>
            </a:r>
            <a:r>
              <a:rPr lang="en-AU" sz="1200" b="1" dirty="0">
                <a:solidFill>
                  <a:srgbClr val="0000FF"/>
                </a:solidFill>
              </a:rPr>
              <a:t>value=</a:t>
            </a:r>
            <a:r>
              <a:rPr lang="en-AU" sz="1200" b="1" dirty="0">
                <a:solidFill>
                  <a:srgbClr val="008000"/>
                </a:solidFill>
              </a:rPr>
              <a:t>"SeeChanges2"</a:t>
            </a:r>
            <a:r>
              <a:rPr lang="en-AU" sz="1200" dirty="0"/>
              <a:t>&gt;&lt;</a:t>
            </a:r>
            <a:r>
              <a:rPr lang="en-AU" sz="1200" b="1" dirty="0" err="1">
                <a:solidFill>
                  <a:srgbClr val="000080"/>
                </a:solidFill>
              </a:rPr>
              <a:t>br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>    &lt;/</a:t>
            </a:r>
            <a:r>
              <a:rPr lang="en-AU" sz="1200" b="1" dirty="0">
                <a:solidFill>
                  <a:srgbClr val="000080"/>
                </a:solidFill>
              </a:rPr>
              <a:t>form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>&lt;</a:t>
            </a:r>
            <a:r>
              <a:rPr lang="en-AU" sz="1200" b="1" dirty="0">
                <a:solidFill>
                  <a:srgbClr val="000080"/>
                </a:solidFill>
              </a:rPr>
              <a:t>script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/>
              <a:t>    </a:t>
            </a:r>
            <a:r>
              <a:rPr lang="en-AU" sz="1200" b="1" dirty="0">
                <a:solidFill>
                  <a:srgbClr val="000080"/>
                </a:solidFill>
              </a:rPr>
              <a:t>function </a:t>
            </a:r>
            <a:r>
              <a:rPr lang="en-AU" sz="1200" i="1" dirty="0" err="1"/>
              <a:t>whenSelected</a:t>
            </a:r>
            <a:r>
              <a:rPr lang="en-AU" sz="1200" dirty="0"/>
              <a:t>(x){</a:t>
            </a:r>
            <a:br>
              <a:rPr lang="en-AU" sz="1200" dirty="0"/>
            </a:b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/>
              <a:t>        </a:t>
            </a:r>
            <a:r>
              <a:rPr lang="en-AU" sz="1200" dirty="0" err="1"/>
              <a:t>x.</a:t>
            </a:r>
            <a:r>
              <a:rPr lang="en-AU" sz="1200" b="1" dirty="0" err="1">
                <a:solidFill>
                  <a:srgbClr val="660E7A"/>
                </a:solidFill>
              </a:rPr>
              <a:t>style</a:t>
            </a:r>
            <a:r>
              <a:rPr lang="en-AU" sz="1200" dirty="0" err="1"/>
              <a:t>.</a:t>
            </a:r>
            <a:r>
              <a:rPr lang="en-AU" sz="1200" b="1" dirty="0" err="1">
                <a:solidFill>
                  <a:srgbClr val="660E7A"/>
                </a:solidFill>
              </a:rPr>
              <a:t>background</a:t>
            </a:r>
            <a:r>
              <a:rPr lang="en-AU" sz="1200" b="1" dirty="0">
                <a:solidFill>
                  <a:srgbClr val="660E7A"/>
                </a:solidFill>
              </a:rPr>
              <a:t> </a:t>
            </a:r>
            <a:r>
              <a:rPr lang="en-AU" sz="1200" dirty="0"/>
              <a:t>= </a:t>
            </a:r>
            <a:r>
              <a:rPr lang="en-AU" sz="1200" b="1" dirty="0">
                <a:solidFill>
                  <a:srgbClr val="008000"/>
                </a:solidFill>
              </a:rPr>
              <a:t>"yellow"</a:t>
            </a:r>
            <a:r>
              <a:rPr lang="en-AU" sz="1200" dirty="0"/>
              <a:t>;</a:t>
            </a:r>
            <a:br>
              <a:rPr lang="en-AU" sz="1200" dirty="0"/>
            </a:br>
            <a:r>
              <a:rPr lang="en-AU" sz="1200" dirty="0"/>
              <a:t>    }</a:t>
            </a:r>
            <a:br>
              <a:rPr lang="en-AU" sz="1200" dirty="0"/>
            </a:br>
            <a:r>
              <a:rPr lang="en-AU" sz="1200" dirty="0" smtClean="0"/>
              <a:t>    </a:t>
            </a:r>
            <a:r>
              <a:rPr lang="en-AU" sz="1200" b="1" dirty="0">
                <a:solidFill>
                  <a:srgbClr val="000080"/>
                </a:solidFill>
              </a:rPr>
              <a:t>function </a:t>
            </a:r>
            <a:r>
              <a:rPr lang="en-AU" sz="1200" i="1" dirty="0" err="1"/>
              <a:t>whenClicked</a:t>
            </a:r>
            <a:r>
              <a:rPr lang="en-AU" sz="1200" dirty="0"/>
              <a:t>(x) {</a:t>
            </a:r>
            <a:br>
              <a:rPr lang="en-AU" sz="1200" dirty="0"/>
            </a:b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/>
              <a:t>        </a:t>
            </a:r>
            <a:r>
              <a:rPr lang="en-AU" sz="1200" dirty="0" err="1"/>
              <a:t>x.</a:t>
            </a:r>
            <a:r>
              <a:rPr lang="en-AU" sz="1200" b="1" dirty="0" err="1">
                <a:solidFill>
                  <a:srgbClr val="660E7A"/>
                </a:solidFill>
              </a:rPr>
              <a:t>style</a:t>
            </a:r>
            <a:r>
              <a:rPr lang="en-AU" sz="1200" dirty="0" err="1"/>
              <a:t>.</a:t>
            </a:r>
            <a:r>
              <a:rPr lang="en-AU" sz="1200" b="1" dirty="0" err="1">
                <a:solidFill>
                  <a:srgbClr val="660E7A"/>
                </a:solidFill>
              </a:rPr>
              <a:t>background</a:t>
            </a:r>
            <a:r>
              <a:rPr lang="en-AU" sz="1200" b="1" dirty="0">
                <a:solidFill>
                  <a:srgbClr val="660E7A"/>
                </a:solidFill>
              </a:rPr>
              <a:t> </a:t>
            </a:r>
            <a:r>
              <a:rPr lang="en-AU" sz="1200" dirty="0"/>
              <a:t>= </a:t>
            </a:r>
            <a:r>
              <a:rPr lang="en-AU" sz="1200" b="1" dirty="0">
                <a:solidFill>
                  <a:srgbClr val="008000"/>
                </a:solidFill>
              </a:rPr>
              <a:t>"red"</a:t>
            </a:r>
            <a:r>
              <a:rPr lang="en-AU" sz="1200" dirty="0"/>
              <a:t>;</a:t>
            </a:r>
            <a:br>
              <a:rPr lang="en-AU" sz="1200" dirty="0"/>
            </a:br>
            <a:r>
              <a:rPr lang="en-AU" sz="1200" dirty="0"/>
              <a:t>    }</a:t>
            </a:r>
            <a:br>
              <a:rPr lang="en-AU" sz="1200" dirty="0"/>
            </a:br>
            <a:r>
              <a:rPr lang="en-AU" sz="1200" dirty="0" smtClean="0"/>
              <a:t>    </a:t>
            </a:r>
            <a:r>
              <a:rPr lang="en-AU" sz="1200" b="1" dirty="0">
                <a:solidFill>
                  <a:srgbClr val="000080"/>
                </a:solidFill>
              </a:rPr>
              <a:t>function </a:t>
            </a:r>
            <a:r>
              <a:rPr lang="en-AU" sz="1200" i="1" dirty="0" err="1"/>
              <a:t>whenFocusLost</a:t>
            </a:r>
            <a:r>
              <a:rPr lang="en-AU" sz="1200" dirty="0"/>
              <a:t>(x) {</a:t>
            </a:r>
            <a:br>
              <a:rPr lang="en-AU" sz="1200" dirty="0"/>
            </a:b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/>
              <a:t>        </a:t>
            </a:r>
            <a:r>
              <a:rPr lang="en-AU" sz="1200" dirty="0" err="1"/>
              <a:t>x.</a:t>
            </a:r>
            <a:r>
              <a:rPr lang="en-AU" sz="1200" b="1" dirty="0" err="1">
                <a:solidFill>
                  <a:srgbClr val="660E7A"/>
                </a:solidFill>
              </a:rPr>
              <a:t>style</a:t>
            </a:r>
            <a:r>
              <a:rPr lang="en-AU" sz="1200" dirty="0" err="1"/>
              <a:t>.</a:t>
            </a:r>
            <a:r>
              <a:rPr lang="en-AU" sz="1200" b="1" dirty="0" err="1">
                <a:solidFill>
                  <a:srgbClr val="660E7A"/>
                </a:solidFill>
              </a:rPr>
              <a:t>background</a:t>
            </a:r>
            <a:r>
              <a:rPr lang="en-AU" sz="1200" b="1" dirty="0">
                <a:solidFill>
                  <a:srgbClr val="660E7A"/>
                </a:solidFill>
              </a:rPr>
              <a:t> </a:t>
            </a:r>
            <a:r>
              <a:rPr lang="en-AU" sz="1200" dirty="0"/>
              <a:t>= </a:t>
            </a:r>
            <a:r>
              <a:rPr lang="en-AU" sz="1200" b="1" dirty="0">
                <a:solidFill>
                  <a:srgbClr val="008000"/>
                </a:solidFill>
              </a:rPr>
              <a:t>"blue"</a:t>
            </a:r>
            <a:r>
              <a:rPr lang="en-AU" sz="1200" dirty="0"/>
              <a:t>;</a:t>
            </a:r>
            <a:br>
              <a:rPr lang="en-AU" sz="1200" dirty="0"/>
            </a:br>
            <a:r>
              <a:rPr lang="en-AU" sz="1200" dirty="0"/>
              <a:t>    }</a:t>
            </a:r>
            <a:br>
              <a:rPr lang="en-AU" sz="1200" dirty="0"/>
            </a:br>
            <a:r>
              <a:rPr lang="en-AU" sz="1200" dirty="0" smtClean="0"/>
              <a:t>&lt;/</a:t>
            </a:r>
            <a:r>
              <a:rPr lang="en-AU" sz="1200" b="1" dirty="0">
                <a:solidFill>
                  <a:srgbClr val="000080"/>
                </a:solidFill>
              </a:rPr>
              <a:t>script</a:t>
            </a:r>
            <a:r>
              <a:rPr lang="en-AU" sz="1200" dirty="0" smtClean="0"/>
              <a:t>&gt;&lt;/</a:t>
            </a:r>
            <a:r>
              <a:rPr lang="en-AU" sz="1200" b="1" dirty="0">
                <a:solidFill>
                  <a:srgbClr val="000080"/>
                </a:solidFill>
              </a:rPr>
              <a:t>body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/>
              <a:t>&lt;/</a:t>
            </a:r>
            <a:r>
              <a:rPr lang="en-AU" sz="1200" b="1" dirty="0">
                <a:solidFill>
                  <a:srgbClr val="000080"/>
                </a:solidFill>
              </a:rPr>
              <a:t>html</a:t>
            </a:r>
            <a:r>
              <a:rPr lang="en-AU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186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DHTML : dynamic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To most people DHTML means the combination of HTML, JavaScript, DOM and CSS. </a:t>
            </a:r>
            <a:endParaRPr lang="en-AU" dirty="0" smtClean="0"/>
          </a:p>
          <a:p>
            <a:pPr marL="68580" indent="0">
              <a:buNone/>
            </a:pPr>
            <a:endParaRPr lang="en-AU" dirty="0"/>
          </a:p>
          <a:p>
            <a:r>
              <a:rPr lang="en-AU" dirty="0" smtClean="0"/>
              <a:t>According </a:t>
            </a:r>
            <a:r>
              <a:rPr lang="en-AU" dirty="0"/>
              <a:t>to the World Wide Web Consortium (W3C):</a:t>
            </a:r>
            <a:br>
              <a:rPr lang="en-AU" dirty="0"/>
            </a:br>
            <a:r>
              <a:rPr lang="en-AU" i="1" dirty="0"/>
              <a:t>"Dynamic HTML is a term used by some vendors to describe the </a:t>
            </a:r>
            <a:r>
              <a:rPr lang="en-AU" b="1" i="1" dirty="0"/>
              <a:t>combination of HTML, style sheets and scripts that allows documents to be </a:t>
            </a:r>
            <a:r>
              <a:rPr lang="en-AU" b="1" i="1" dirty="0" smtClean="0"/>
              <a:t>animated</a:t>
            </a:r>
            <a:r>
              <a:rPr lang="en-AU" i="1" dirty="0" smtClean="0"/>
              <a:t>.”</a:t>
            </a:r>
          </a:p>
          <a:p>
            <a:pPr marL="68580" indent="0">
              <a:buNone/>
            </a:pPr>
            <a:endParaRPr lang="en-AU" i="1" dirty="0" smtClean="0"/>
          </a:p>
          <a:p>
            <a:r>
              <a:rPr lang="en-AU" dirty="0"/>
              <a:t>DHTML is about creating web pages that reacts to (user)events.</a:t>
            </a:r>
          </a:p>
        </p:txBody>
      </p:sp>
    </p:spTree>
    <p:extLst>
      <p:ext uri="{BB962C8B-B14F-4D97-AF65-F5344CB8AC3E}">
        <p14:creationId xmlns:p14="http://schemas.microsoft.com/office/powerpoint/2010/main" val="142902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 smtClean="0"/>
              <a:t>Document </a:t>
            </a:r>
            <a:r>
              <a:rPr lang="en-AU" sz="3200" b="1" dirty="0"/>
              <a:t>Object Model</a:t>
            </a:r>
            <a:r>
              <a:rPr lang="en-AU" sz="3200" dirty="0"/>
              <a:t> </a:t>
            </a:r>
            <a:r>
              <a:rPr lang="en-AU" sz="3200" dirty="0" smtClean="0"/>
              <a:t>(</a:t>
            </a:r>
            <a:r>
              <a:rPr lang="en-AU" sz="3200" dirty="0"/>
              <a:t>DOM </a:t>
            </a:r>
            <a:r>
              <a:rPr lang="en-AU" sz="3200" dirty="0" smtClean="0"/>
              <a:t>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HTML DOM defines a standard way for accessing and manipulating HTML documents</a:t>
            </a:r>
            <a:r>
              <a:rPr lang="en-AU" dirty="0" smtClean="0"/>
              <a:t>.</a:t>
            </a:r>
          </a:p>
          <a:p>
            <a:pPr marL="68580" indent="0">
              <a:buNone/>
            </a:pPr>
            <a:endParaRPr lang="en-AU" dirty="0"/>
          </a:p>
          <a:p>
            <a:pPr marL="68580" indent="0">
              <a:buNone/>
            </a:pPr>
            <a:r>
              <a:rPr lang="en-AU" b="1" dirty="0"/>
              <a:t>DHTML is about using the DOM to access and manipulate HTML elements. </a:t>
            </a:r>
          </a:p>
          <a:p>
            <a:pPr marL="6858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4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JavaScript and the HTML DOM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AU" sz="2000" dirty="0"/>
              <a:t>To change the content of an HTML element</a:t>
            </a:r>
            <a:r>
              <a:rPr lang="en-AU" sz="2000" dirty="0" smtClean="0"/>
              <a:t>:</a:t>
            </a:r>
          </a:p>
          <a:p>
            <a:pPr marL="68580" indent="0">
              <a:buNone/>
            </a:pPr>
            <a:endParaRPr lang="en-AU" sz="2000" b="1" dirty="0" smtClean="0"/>
          </a:p>
          <a:p>
            <a:pPr marL="68580" indent="0">
              <a:buNone/>
            </a:pPr>
            <a:r>
              <a:rPr lang="en-AU" sz="2000" b="1" dirty="0" err="1" smtClean="0"/>
              <a:t>document.getElementById</a:t>
            </a:r>
            <a:r>
              <a:rPr lang="en-AU" sz="2000" b="1" dirty="0" smtClean="0"/>
              <a:t>(</a:t>
            </a:r>
            <a:r>
              <a:rPr lang="en-AU" sz="2000" b="1" i="1" dirty="0" smtClean="0"/>
              <a:t>id</a:t>
            </a:r>
            <a:r>
              <a:rPr lang="en-AU" sz="2000" b="1" dirty="0"/>
              <a:t>).</a:t>
            </a:r>
            <a:r>
              <a:rPr lang="en-AU" sz="2000" b="1" dirty="0" err="1"/>
              <a:t>innerHTML</a:t>
            </a:r>
            <a:r>
              <a:rPr lang="en-AU" sz="2000" b="1" dirty="0"/>
              <a:t>=</a:t>
            </a:r>
            <a:r>
              <a:rPr lang="en-AU" sz="2000" b="1" i="1" dirty="0"/>
              <a:t>new </a:t>
            </a:r>
            <a:r>
              <a:rPr lang="en-AU" sz="2000" b="1" i="1" dirty="0" smtClean="0"/>
              <a:t>HTML</a:t>
            </a:r>
          </a:p>
          <a:p>
            <a:pPr marL="68580" indent="0">
              <a:buNone/>
            </a:pPr>
            <a:endParaRPr lang="en-AU" sz="2000" b="1" i="1" dirty="0" smtClean="0"/>
          </a:p>
          <a:p>
            <a:pPr marL="68580" indent="0">
              <a:buNone/>
            </a:pPr>
            <a:r>
              <a:rPr lang="en-AU" sz="2000" b="1" i="1" dirty="0" smtClean="0"/>
              <a:t>i.e.</a:t>
            </a:r>
            <a:endParaRPr lang="en-AU" sz="2000" b="1" i="1" dirty="0"/>
          </a:p>
          <a:p>
            <a:pPr marL="68580" indent="0">
              <a:buNone/>
            </a:pPr>
            <a:endParaRPr lang="en-AU" sz="2000" b="1" i="1" dirty="0"/>
          </a:p>
          <a:p>
            <a:pPr marL="68580" indent="0">
              <a:buNone/>
            </a:pPr>
            <a:r>
              <a:rPr lang="en-AU" sz="2000" b="1" dirty="0" err="1"/>
              <a:t>document.getElementById</a:t>
            </a:r>
            <a:r>
              <a:rPr lang="en-AU" sz="2000" b="1" dirty="0"/>
              <a:t>(</a:t>
            </a:r>
            <a:r>
              <a:rPr lang="en-AU" sz="2000" b="1" i="1" dirty="0"/>
              <a:t>id</a:t>
            </a:r>
            <a:r>
              <a:rPr lang="en-AU" sz="2000" b="1" dirty="0"/>
              <a:t>).</a:t>
            </a:r>
            <a:r>
              <a:rPr lang="en-AU" sz="2000" b="1" i="1" dirty="0"/>
              <a:t>attribute=new value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525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JavaScript and HTML Events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onclick</a:t>
            </a:r>
            <a:r>
              <a:rPr lang="en-AU" dirty="0"/>
              <a:t>=</a:t>
            </a:r>
            <a:r>
              <a:rPr lang="en-AU" i="1" dirty="0"/>
              <a:t>JavaScript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97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JavaScript and CSS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AU" sz="1800" dirty="0"/>
              <a:t>To change the style of an HTML element</a:t>
            </a:r>
            <a:r>
              <a:rPr lang="en-AU" sz="1800" dirty="0" smtClean="0"/>
              <a:t>:</a:t>
            </a:r>
          </a:p>
          <a:p>
            <a:pPr marL="68580" indent="0">
              <a:buNone/>
            </a:pPr>
            <a:endParaRPr lang="en-AU" sz="1800" b="1" dirty="0" smtClean="0"/>
          </a:p>
          <a:p>
            <a:pPr marL="68580" indent="0">
              <a:buNone/>
            </a:pPr>
            <a:r>
              <a:rPr lang="en-AU" sz="1800" b="1" dirty="0" err="1" smtClean="0"/>
              <a:t>document.getElementById</a:t>
            </a:r>
            <a:r>
              <a:rPr lang="en-AU" sz="1800" b="1" dirty="0" smtClean="0"/>
              <a:t>(</a:t>
            </a:r>
            <a:r>
              <a:rPr lang="en-AU" sz="1800" b="1" i="1" dirty="0" smtClean="0"/>
              <a:t>id</a:t>
            </a:r>
            <a:r>
              <a:rPr lang="en-AU" sz="1800" b="1" dirty="0"/>
              <a:t>).</a:t>
            </a:r>
            <a:r>
              <a:rPr lang="en-AU" sz="1800" b="1" dirty="0" err="1"/>
              <a:t>style.</a:t>
            </a:r>
            <a:r>
              <a:rPr lang="en-AU" sz="1800" b="1" i="1" dirty="0" err="1"/>
              <a:t>property</a:t>
            </a:r>
            <a:r>
              <a:rPr lang="en-AU" sz="1800" b="1" dirty="0"/>
              <a:t>=</a:t>
            </a:r>
            <a:r>
              <a:rPr lang="en-AU" sz="1800" b="1" i="1" dirty="0"/>
              <a:t>new style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286350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What is the HTML DOM?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AU" dirty="0"/>
              <a:t>The HTML DOM defines the </a:t>
            </a:r>
            <a:r>
              <a:rPr lang="en-AU" b="1" dirty="0"/>
              <a:t>objects and properties</a:t>
            </a:r>
            <a:r>
              <a:rPr lang="en-AU" dirty="0"/>
              <a:t> of all HTML elements, and the </a:t>
            </a:r>
            <a:r>
              <a:rPr lang="en-AU" b="1" dirty="0"/>
              <a:t>methods</a:t>
            </a:r>
            <a:r>
              <a:rPr lang="en-AU" dirty="0"/>
              <a:t> (interface) to access them.</a:t>
            </a:r>
          </a:p>
          <a:p>
            <a:endParaRPr lang="en-AU" dirty="0" smtClean="0"/>
          </a:p>
          <a:p>
            <a:pPr marL="68580" indent="0">
              <a:buNone/>
            </a:pPr>
            <a:endParaRPr lang="en-AU" dirty="0"/>
          </a:p>
          <a:p>
            <a:pPr marL="68580" indent="0">
              <a:buNone/>
            </a:pPr>
            <a:r>
              <a:rPr lang="en-AU" dirty="0" smtClean="0"/>
              <a:t>In </a:t>
            </a:r>
            <a:r>
              <a:rPr lang="en-AU" dirty="0"/>
              <a:t>other words: </a:t>
            </a:r>
            <a:r>
              <a:rPr lang="en-AU" b="1" dirty="0"/>
              <a:t>The HTML DOM is a standard for how to get, change, add, or delete HTML elements.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547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AU" sz="1800" dirty="0" err="1"/>
              <a:t>document.getElementById</a:t>
            </a:r>
            <a:r>
              <a:rPr lang="en-AU" sz="1800" dirty="0"/>
              <a:t>("header").</a:t>
            </a:r>
            <a:r>
              <a:rPr lang="en-AU" sz="1800" dirty="0" err="1"/>
              <a:t>innerHTML</a:t>
            </a:r>
            <a:r>
              <a:rPr lang="en-AU" sz="1800" dirty="0"/>
              <a:t>="</a:t>
            </a:r>
            <a:r>
              <a:rPr lang="en-AU" sz="1800" dirty="0" err="1" smtClean="0"/>
              <a:t>NewH</a:t>
            </a:r>
            <a:r>
              <a:rPr lang="en-AU" sz="1800" dirty="0" smtClean="0"/>
              <a:t>";</a:t>
            </a:r>
          </a:p>
          <a:p>
            <a:pPr marL="68580" indent="0">
              <a:buNone/>
            </a:pPr>
            <a:endParaRPr lang="en-AU" sz="1800" dirty="0"/>
          </a:p>
          <a:p>
            <a:pPr marL="68580" indent="0">
              <a:buNone/>
            </a:pPr>
            <a:r>
              <a:rPr lang="en-AU" sz="1800" dirty="0" err="1" smtClean="0"/>
              <a:t>document.getElementById</a:t>
            </a:r>
            <a:r>
              <a:rPr lang="en-AU" sz="1800" dirty="0"/>
              <a:t>("image").</a:t>
            </a:r>
            <a:r>
              <a:rPr lang="en-AU" sz="1800" dirty="0" err="1"/>
              <a:t>src</a:t>
            </a:r>
            <a:r>
              <a:rPr lang="en-AU" sz="1800" dirty="0"/>
              <a:t>="landscape.jpg";</a:t>
            </a:r>
          </a:p>
        </p:txBody>
      </p:sp>
    </p:spTree>
    <p:extLst>
      <p:ext uri="{BB962C8B-B14F-4D97-AF65-F5344CB8AC3E}">
        <p14:creationId xmlns:p14="http://schemas.microsoft.com/office/powerpoint/2010/main" val="245727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Try this: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AU" dirty="0"/>
              <a:t>&lt;html&gt;</a:t>
            </a:r>
            <a:br>
              <a:rPr lang="en-AU" dirty="0"/>
            </a:br>
            <a:r>
              <a:rPr lang="en-AU" dirty="0"/>
              <a:t>&lt;body&gt;</a:t>
            </a:r>
            <a:br>
              <a:rPr lang="en-AU" dirty="0"/>
            </a:br>
            <a:r>
              <a:rPr lang="en-AU" dirty="0"/>
              <a:t>&lt;h1 </a:t>
            </a:r>
            <a:r>
              <a:rPr lang="en-AU" dirty="0" err="1"/>
              <a:t>onclick</a:t>
            </a:r>
            <a:r>
              <a:rPr lang="en-AU" dirty="0"/>
              <a:t>="</a:t>
            </a:r>
            <a:r>
              <a:rPr lang="en-AU" dirty="0" err="1"/>
              <a:t>this.innerHTML</a:t>
            </a:r>
            <a:r>
              <a:rPr lang="en-AU" dirty="0"/>
              <a:t>='</a:t>
            </a:r>
            <a:r>
              <a:rPr lang="en-AU" dirty="0" err="1"/>
              <a:t>Ooops</a:t>
            </a:r>
            <a:r>
              <a:rPr lang="en-AU" dirty="0"/>
              <a:t>!'"&gt;Click on this text&lt;/h1&gt;</a:t>
            </a:r>
            <a:br>
              <a:rPr lang="en-AU" dirty="0"/>
            </a:br>
            <a:r>
              <a:rPr lang="en-AU" dirty="0"/>
              <a:t>&lt;/body&gt;</a:t>
            </a:r>
            <a:br>
              <a:rPr lang="en-AU" dirty="0"/>
            </a:br>
            <a:r>
              <a:rPr lang="en-AU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106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</TotalTime>
  <Words>218</Words>
  <Application>Microsoft Office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WEB design</vt:lpstr>
      <vt:lpstr>DHTML : dynamic html</vt:lpstr>
      <vt:lpstr>Document Object Model (DOM )</vt:lpstr>
      <vt:lpstr>JavaScript and the HTML DOM </vt:lpstr>
      <vt:lpstr>JavaScript and HTML Events </vt:lpstr>
      <vt:lpstr>JavaScript and CSS </vt:lpstr>
      <vt:lpstr>What is the HTML DOM? </vt:lpstr>
      <vt:lpstr>Examples:</vt:lpstr>
      <vt:lpstr>Try this: </vt:lpstr>
      <vt:lpstr>Using function: </vt:lpstr>
      <vt:lpstr>       Change Style of the Current HTML Element</vt:lpstr>
      <vt:lpstr>Events: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ranjana</dc:creator>
  <cp:lastModifiedBy>ranjana</cp:lastModifiedBy>
  <cp:revision>10</cp:revision>
  <dcterms:created xsi:type="dcterms:W3CDTF">2014-11-12T04:39:42Z</dcterms:created>
  <dcterms:modified xsi:type="dcterms:W3CDTF">2014-11-12T05:54:30Z</dcterms:modified>
</cp:coreProperties>
</file>