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sldIdLst>
    <p:sldId id="256" r:id="rId3"/>
    <p:sldId id="258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941" y="2028208"/>
            <a:ext cx="7366000" cy="13994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882" y="3699742"/>
            <a:ext cx="6066118" cy="16685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57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71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764" y="365743"/>
            <a:ext cx="1949824" cy="77773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295" y="365743"/>
            <a:ext cx="5705039" cy="77773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73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19E3-4FDA-4335-B275-2B782D1FD4FE}" type="datetimeFigureOut">
              <a:rPr lang="en-AU" smtClean="0"/>
              <a:t>28/11/2014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A60D-E4B3-47DC-9FCF-FD0E7549D05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19E3-4FDA-4335-B275-2B782D1FD4FE}" type="datetimeFigureOut">
              <a:rPr lang="en-AU" smtClean="0"/>
              <a:t>28/11/2014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A60D-E4B3-47DC-9FCF-FD0E7549D05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19E3-4FDA-4335-B275-2B782D1FD4FE}" type="datetimeFigureOut">
              <a:rPr lang="en-AU" smtClean="0"/>
              <a:t>28/11/2014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A60D-E4B3-47DC-9FCF-FD0E7549D05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19E3-4FDA-4335-B275-2B782D1FD4FE}" type="datetimeFigureOut">
              <a:rPr lang="en-AU" smtClean="0"/>
              <a:t>28/11/2014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A60D-E4B3-47DC-9FCF-FD0E7549D05E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19E3-4FDA-4335-B275-2B782D1FD4FE}" type="datetimeFigureOut">
              <a:rPr lang="en-AU" smtClean="0"/>
              <a:t>28/11/2014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A60D-E4B3-47DC-9FCF-FD0E7549D05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19E3-4FDA-4335-B275-2B782D1FD4FE}" type="datetimeFigureOut">
              <a:rPr lang="en-AU" smtClean="0"/>
              <a:t>28/11/2014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A60D-E4B3-47DC-9FCF-FD0E7549D05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19E3-4FDA-4335-B275-2B782D1FD4FE}" type="datetimeFigureOut">
              <a:rPr lang="en-AU" smtClean="0"/>
              <a:t>28/11/2014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A60D-E4B3-47DC-9FCF-FD0E7549D05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19E3-4FDA-4335-B275-2B782D1FD4FE}" type="datetimeFigureOut">
              <a:rPr lang="en-AU" smtClean="0"/>
              <a:t>28/11/2014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51A60D-E4B3-47DC-9FCF-FD0E7549D05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032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19E3-4FDA-4335-B275-2B782D1FD4FE}" type="datetimeFigureOut">
              <a:rPr lang="en-AU" smtClean="0"/>
              <a:t>28/11/2014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A60D-E4B3-47DC-9FCF-FD0E7549D05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19E3-4FDA-4335-B275-2B782D1FD4FE}" type="datetimeFigureOut">
              <a:rPr lang="en-AU" smtClean="0"/>
              <a:t>28/11/2014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A60D-E4B3-47DC-9FCF-FD0E7549D05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19E3-4FDA-4335-B275-2B782D1FD4FE}" type="datetimeFigureOut">
              <a:rPr lang="en-AU" smtClean="0"/>
              <a:t>28/11/2014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A60D-E4B3-47DC-9FCF-FD0E7549D05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45" y="4195458"/>
            <a:ext cx="7366000" cy="1296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545" y="2767250"/>
            <a:ext cx="7366000" cy="142820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76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295" y="1523424"/>
            <a:ext cx="3827432" cy="43088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157" y="1523424"/>
            <a:ext cx="3827432" cy="43088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6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294" y="1461460"/>
            <a:ext cx="3828936" cy="6090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294" y="2070526"/>
            <a:ext cx="3828936" cy="37617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2149" y="1461460"/>
            <a:ext cx="3830440" cy="6090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2149" y="2070526"/>
            <a:ext cx="3830440" cy="37617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6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92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43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96" y="259949"/>
            <a:ext cx="2851015" cy="1106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8120" y="259949"/>
            <a:ext cx="4844469" cy="55722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296" y="1366244"/>
            <a:ext cx="2851015" cy="44659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9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574" y="4570268"/>
            <a:ext cx="5199529" cy="5395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574" y="583374"/>
            <a:ext cx="5199529" cy="39173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574" y="5109814"/>
            <a:ext cx="5199529" cy="7662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12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294" y="261462"/>
            <a:ext cx="7799294" cy="1088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294" y="1523424"/>
            <a:ext cx="7799294" cy="4308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3295" y="6051375"/>
            <a:ext cx="2022039" cy="3476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0844" y="6051375"/>
            <a:ext cx="2744196" cy="3476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10550" y="6051375"/>
            <a:ext cx="2022039" cy="3476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1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988523B-E035-4CAE-A96A-58211FC229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C7DFF54-6BA4-4515-87CA-28703F84499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02487" y="2226207"/>
            <a:ext cx="4137160" cy="1204306"/>
          </a:xfrm>
        </p:spPr>
        <p:txBody>
          <a:bodyPr>
            <a:normAutofit fontScale="90000"/>
          </a:bodyPr>
          <a:lstStyle/>
          <a:p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b="1" dirty="0" smtClean="0"/>
              <a:t>Determine </a:t>
            </a:r>
            <a:r>
              <a:rPr lang="en-AU" b="1" dirty="0"/>
              <a:t>best-fit topology for local network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32656"/>
            <a:ext cx="6400800" cy="94868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0000"/>
                </a:solidFill>
                <a:latin typeface="Franklin Gothic Book"/>
                <a:ea typeface="+mj-ea"/>
                <a:cs typeface="+mj-cs"/>
              </a:rPr>
              <a:t>Computer </a:t>
            </a:r>
            <a:r>
              <a:rPr lang="en-AU" sz="4000" dirty="0">
                <a:solidFill>
                  <a:srgbClr val="FF0000"/>
                </a:solidFill>
                <a:latin typeface="Franklin Gothic Book"/>
                <a:ea typeface="+mj-ea"/>
                <a:cs typeface="+mj-cs"/>
              </a:rPr>
              <a:t>networks</a:t>
            </a:r>
            <a:br>
              <a:rPr lang="en-AU" sz="4000" dirty="0">
                <a:solidFill>
                  <a:srgbClr val="FF0000"/>
                </a:solidFill>
                <a:latin typeface="Franklin Gothic Book"/>
                <a:ea typeface="+mj-ea"/>
                <a:cs typeface="+mj-cs"/>
              </a:rPr>
            </a:br>
            <a:endParaRPr lang="en-AU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429000"/>
            <a:ext cx="3121152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520940" cy="548640"/>
          </a:xfrm>
        </p:spPr>
        <p:txBody>
          <a:bodyPr/>
          <a:lstStyle/>
          <a:p>
            <a:pPr algn="ctr"/>
            <a:r>
              <a:rPr lang="en-AU" dirty="0" smtClean="0"/>
              <a:t>OSI reference model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980728"/>
            <a:ext cx="6264696" cy="5409166"/>
          </a:xfrm>
        </p:spPr>
      </p:pic>
    </p:spTree>
    <p:extLst>
      <p:ext uri="{BB962C8B-B14F-4D97-AF65-F5344CB8AC3E}">
        <p14:creationId xmlns:p14="http://schemas.microsoft.com/office/powerpoint/2010/main" val="20804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3"/>
          <p:cNvSpPr txBox="1"/>
          <p:nvPr/>
        </p:nvSpPr>
        <p:spPr>
          <a:xfrm>
            <a:off x="8382000" y="6381751"/>
            <a:ext cx="76944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438820" y="716548"/>
            <a:ext cx="7517555" cy="4800684"/>
            <a:chOff x="438820" y="716548"/>
            <a:chExt cx="7517555" cy="4800684"/>
          </a:xfrm>
        </p:grpSpPr>
        <p:grpSp>
          <p:nvGrpSpPr>
            <p:cNvPr id="43" name="Group 42"/>
            <p:cNvGrpSpPr/>
            <p:nvPr/>
          </p:nvGrpSpPr>
          <p:grpSpPr>
            <a:xfrm>
              <a:off x="755576" y="980728"/>
              <a:ext cx="7200799" cy="4536504"/>
              <a:chOff x="1737049" y="1951846"/>
              <a:chExt cx="3940692" cy="1547343"/>
            </a:xfrm>
            <a:noFill/>
          </p:grpSpPr>
          <p:sp>
            <p:nvSpPr>
              <p:cNvPr id="3" name="TextBox 3"/>
              <p:cNvSpPr txBox="1"/>
              <p:nvPr/>
            </p:nvSpPr>
            <p:spPr>
              <a:xfrm>
                <a:off x="2872579" y="1951846"/>
                <a:ext cx="888064" cy="205184"/>
              </a:xfrm>
              <a:prstGeom prst="rect">
                <a:avLst/>
              </a:prstGeom>
              <a:grp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805"/>
                  </a:lnSpc>
                </a:pPr>
                <a:r>
                  <a:rPr lang="en-CA" sz="1000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Communication</a:t>
                </a:r>
                <a:endParaRPr lang="en-CA" sz="1000" dirty="0">
                  <a:solidFill>
                    <a:srgbClr val="FF0000"/>
                  </a:solidFill>
                  <a:latin typeface="Arial"/>
                  <a:cs typeface="Arial"/>
                </a:endParaRPr>
              </a:p>
              <a:p>
                <a:pPr>
                  <a:lnSpc>
                    <a:spcPts val="805"/>
                  </a:lnSpc>
                </a:pPr>
                <a:endParaRPr lang="en-CA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" name="TextBox 4"/>
              <p:cNvSpPr txBox="1"/>
              <p:nvPr/>
            </p:nvSpPr>
            <p:spPr>
              <a:xfrm>
                <a:off x="3051873" y="2021119"/>
                <a:ext cx="469680" cy="205184"/>
              </a:xfrm>
              <a:prstGeom prst="rect">
                <a:avLst/>
              </a:prstGeom>
              <a:grp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805"/>
                  </a:lnSpc>
                </a:pPr>
                <a:r>
                  <a:rPr lang="en-CA" sz="1000" dirty="0">
                    <a:solidFill>
                      <a:srgbClr val="FF0000"/>
                    </a:solidFill>
                    <a:latin typeface="Arial"/>
                    <a:cs typeface="Arial"/>
                  </a:rPr>
                  <a:t>Network</a:t>
                </a:r>
              </a:p>
              <a:p>
                <a:pPr>
                  <a:lnSpc>
                    <a:spcPts val="805"/>
                  </a:lnSpc>
                </a:pPr>
                <a:endParaRPr lang="en-CA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2409404" y="2324187"/>
                <a:ext cx="517770" cy="205184"/>
              </a:xfrm>
              <a:prstGeom prst="rect">
                <a:avLst/>
              </a:prstGeom>
              <a:grp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805"/>
                  </a:lnSpc>
                </a:pPr>
                <a:r>
                  <a:rPr lang="en-CA" sz="1000" dirty="0">
                    <a:solidFill>
                      <a:srgbClr val="FF0000"/>
                    </a:solidFill>
                    <a:latin typeface="Arial"/>
                    <a:cs typeface="Arial"/>
                  </a:rPr>
                  <a:t>Switched</a:t>
                </a:r>
              </a:p>
              <a:p>
                <a:pPr>
                  <a:lnSpc>
                    <a:spcPts val="805"/>
                  </a:lnSpc>
                </a:pPr>
                <a:endParaRPr lang="en-CA" sz="1000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3619638" y="2324187"/>
                <a:ext cx="573875" cy="205184"/>
              </a:xfrm>
              <a:prstGeom prst="rect">
                <a:avLst/>
              </a:prstGeom>
              <a:grp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805"/>
                  </a:lnSpc>
                </a:pPr>
                <a:r>
                  <a:rPr lang="en-CA" sz="1000">
                    <a:solidFill>
                      <a:srgbClr val="FF0000"/>
                    </a:solidFill>
                    <a:latin typeface="Arial"/>
                    <a:cs typeface="Arial"/>
                  </a:rPr>
                  <a:t>Broadcast</a:t>
                </a:r>
              </a:p>
              <a:p>
                <a:pPr>
                  <a:lnSpc>
                    <a:spcPts val="805"/>
                  </a:lnSpc>
                </a:pPr>
                <a:endParaRPr lang="en-CA" sz="100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2245049" y="2402119"/>
                <a:ext cx="888064" cy="205184"/>
              </a:xfrm>
              <a:prstGeom prst="rect">
                <a:avLst/>
              </a:prstGeom>
              <a:grp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805"/>
                  </a:lnSpc>
                </a:pPr>
                <a:r>
                  <a:rPr lang="en-CA" sz="1000" dirty="0">
                    <a:solidFill>
                      <a:srgbClr val="FF0000"/>
                    </a:solidFill>
                    <a:latin typeface="Arial"/>
                    <a:cs typeface="Arial"/>
                  </a:rPr>
                  <a:t>Communication</a:t>
                </a:r>
              </a:p>
              <a:p>
                <a:pPr>
                  <a:lnSpc>
                    <a:spcPts val="805"/>
                  </a:lnSpc>
                </a:pPr>
                <a:endParaRPr lang="en-CA" sz="1000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3500108" y="2402119"/>
                <a:ext cx="888064" cy="205184"/>
              </a:xfrm>
              <a:prstGeom prst="rect">
                <a:avLst/>
              </a:prstGeom>
              <a:grp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805"/>
                  </a:lnSpc>
                </a:pPr>
                <a:r>
                  <a:rPr lang="en-CA" sz="1000" dirty="0">
                    <a:solidFill>
                      <a:srgbClr val="FF0000"/>
                    </a:solidFill>
                    <a:latin typeface="Arial"/>
                    <a:cs typeface="Arial"/>
                  </a:rPr>
                  <a:t>Communication</a:t>
                </a:r>
              </a:p>
              <a:p>
                <a:pPr>
                  <a:lnSpc>
                    <a:spcPts val="805"/>
                  </a:lnSpc>
                </a:pPr>
                <a:endParaRPr lang="en-CA" sz="1000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2424343" y="2471392"/>
                <a:ext cx="469680" cy="205184"/>
              </a:xfrm>
              <a:prstGeom prst="rect">
                <a:avLst/>
              </a:prstGeom>
              <a:grp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805"/>
                  </a:lnSpc>
                </a:pPr>
                <a:r>
                  <a:rPr lang="en-CA" sz="1000">
                    <a:solidFill>
                      <a:srgbClr val="FF0000"/>
                    </a:solidFill>
                    <a:latin typeface="Arial"/>
                    <a:cs typeface="Arial"/>
                  </a:rPr>
                  <a:t>Network</a:t>
                </a:r>
              </a:p>
              <a:p>
                <a:pPr>
                  <a:lnSpc>
                    <a:spcPts val="805"/>
                  </a:lnSpc>
                </a:pPr>
                <a:endParaRPr lang="en-CA" sz="100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3679402" y="2471392"/>
                <a:ext cx="469680" cy="205184"/>
              </a:xfrm>
              <a:prstGeom prst="rect">
                <a:avLst/>
              </a:prstGeom>
              <a:grp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805"/>
                  </a:lnSpc>
                </a:pPr>
                <a:r>
                  <a:rPr lang="en-CA" sz="1000">
                    <a:solidFill>
                      <a:srgbClr val="FF0000"/>
                    </a:solidFill>
                    <a:latin typeface="Arial"/>
                    <a:cs typeface="Arial"/>
                  </a:rPr>
                  <a:t>Network</a:t>
                </a:r>
              </a:p>
              <a:p>
                <a:pPr>
                  <a:lnSpc>
                    <a:spcPts val="805"/>
                  </a:lnSpc>
                </a:pPr>
                <a:endParaRPr lang="en-CA" sz="100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1737049" y="2774460"/>
                <a:ext cx="1536075" cy="69986"/>
              </a:xfrm>
              <a:prstGeom prst="rect">
                <a:avLst/>
              </a:prstGeom>
              <a:grp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805"/>
                  </a:lnSpc>
                </a:pPr>
                <a:r>
                  <a:rPr lang="en-CA" sz="1000" dirty="0">
                    <a:solidFill>
                      <a:srgbClr val="FF0000"/>
                    </a:solidFill>
                    <a:latin typeface="Arial"/>
                    <a:cs typeface="Arial"/>
                  </a:rPr>
                  <a:t>Circuit-switched   </a:t>
                </a:r>
                <a:r>
                  <a:rPr lang="en-CA" sz="1000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                        Packet-Switched</a:t>
                </a:r>
                <a:endParaRPr lang="en-CA" sz="1000" dirty="0">
                  <a:solidFill>
                    <a:srgbClr val="FF0000"/>
                  </a:solidFill>
                  <a:latin typeface="Arial"/>
                  <a:cs typeface="Arial"/>
                </a:endParaRPr>
              </a:p>
              <a:p>
                <a:pPr>
                  <a:lnSpc>
                    <a:spcPts val="805"/>
                  </a:lnSpc>
                </a:pPr>
                <a:endParaRPr lang="en-CA" sz="1000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3769049" y="2774460"/>
                <a:ext cx="453650" cy="205184"/>
              </a:xfrm>
              <a:prstGeom prst="rect">
                <a:avLst/>
              </a:prstGeom>
              <a:grp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805"/>
                  </a:lnSpc>
                </a:pPr>
                <a:r>
                  <a:rPr lang="en-CA" sz="1000">
                    <a:solidFill>
                      <a:srgbClr val="FF0000"/>
                    </a:solidFill>
                    <a:latin typeface="Arial"/>
                    <a:cs typeface="Arial"/>
                  </a:rPr>
                  <a:t>Satellite</a:t>
                </a:r>
              </a:p>
              <a:p>
                <a:pPr>
                  <a:lnSpc>
                    <a:spcPts val="805"/>
                  </a:lnSpc>
                </a:pPr>
                <a:endParaRPr lang="en-CA" sz="100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4919520" y="2774460"/>
                <a:ext cx="758221" cy="205184"/>
              </a:xfrm>
              <a:prstGeom prst="rect">
                <a:avLst/>
              </a:prstGeom>
              <a:grp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805"/>
                  </a:lnSpc>
                </a:pPr>
                <a:r>
                  <a:rPr lang="en-CA" sz="1000" dirty="0">
                    <a:solidFill>
                      <a:srgbClr val="FF0000"/>
                    </a:solidFill>
                    <a:latin typeface="Arial"/>
                    <a:cs typeface="Arial"/>
                  </a:rPr>
                  <a:t>Packet Radio</a:t>
                </a:r>
              </a:p>
              <a:p>
                <a:pPr>
                  <a:lnSpc>
                    <a:spcPts val="805"/>
                  </a:lnSpc>
                </a:pPr>
                <a:endParaRPr lang="en-CA" sz="1000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1916343" y="2852392"/>
                <a:ext cx="469680" cy="205184"/>
              </a:xfrm>
              <a:prstGeom prst="rect">
                <a:avLst/>
              </a:prstGeom>
              <a:grp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805"/>
                  </a:lnSpc>
                </a:pPr>
                <a:r>
                  <a:rPr lang="en-CA" sz="1000">
                    <a:solidFill>
                      <a:srgbClr val="FF0000"/>
                    </a:solidFill>
                    <a:latin typeface="Arial"/>
                    <a:cs typeface="Arial"/>
                  </a:rPr>
                  <a:t>Network</a:t>
                </a:r>
              </a:p>
              <a:p>
                <a:pPr>
                  <a:lnSpc>
                    <a:spcPts val="805"/>
                  </a:lnSpc>
                </a:pPr>
                <a:endParaRPr lang="en-CA" sz="100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2827755" y="2852392"/>
                <a:ext cx="469680" cy="205184"/>
              </a:xfrm>
              <a:prstGeom prst="rect">
                <a:avLst/>
              </a:prstGeom>
              <a:grp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805"/>
                  </a:lnSpc>
                </a:pPr>
                <a:r>
                  <a:rPr lang="en-CA" sz="1000">
                    <a:solidFill>
                      <a:srgbClr val="FF0000"/>
                    </a:solidFill>
                    <a:latin typeface="Arial"/>
                    <a:cs typeface="Arial"/>
                  </a:rPr>
                  <a:t>Network</a:t>
                </a:r>
              </a:p>
              <a:p>
                <a:pPr>
                  <a:lnSpc>
                    <a:spcPts val="805"/>
                  </a:lnSpc>
                </a:pPr>
                <a:endParaRPr lang="en-CA" sz="100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3769049" y="2852392"/>
                <a:ext cx="469680" cy="205184"/>
              </a:xfrm>
              <a:prstGeom prst="rect">
                <a:avLst/>
              </a:prstGeom>
              <a:grp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805"/>
                  </a:lnSpc>
                </a:pPr>
                <a:r>
                  <a:rPr lang="en-CA" sz="1000" dirty="0">
                    <a:solidFill>
                      <a:srgbClr val="FF0000"/>
                    </a:solidFill>
                    <a:latin typeface="Arial"/>
                    <a:cs typeface="Arial"/>
                  </a:rPr>
                  <a:t>Network</a:t>
                </a:r>
              </a:p>
              <a:p>
                <a:pPr>
                  <a:lnSpc>
                    <a:spcPts val="805"/>
                  </a:lnSpc>
                </a:pPr>
                <a:endParaRPr lang="en-CA" sz="1000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5039049" y="2852392"/>
                <a:ext cx="469680" cy="205184"/>
              </a:xfrm>
              <a:prstGeom prst="rect">
                <a:avLst/>
              </a:prstGeom>
              <a:grp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805"/>
                  </a:lnSpc>
                </a:pPr>
                <a:r>
                  <a:rPr lang="en-CA" sz="1000">
                    <a:solidFill>
                      <a:srgbClr val="FF0000"/>
                    </a:solidFill>
                    <a:latin typeface="Arial"/>
                    <a:cs typeface="Arial"/>
                  </a:rPr>
                  <a:t>Network</a:t>
                </a:r>
              </a:p>
              <a:p>
                <a:pPr>
                  <a:lnSpc>
                    <a:spcPts val="805"/>
                  </a:lnSpc>
                </a:pPr>
                <a:endParaRPr lang="en-CA" sz="100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4560932" y="3060210"/>
                <a:ext cx="304571" cy="205184"/>
              </a:xfrm>
              <a:prstGeom prst="rect">
                <a:avLst/>
              </a:prstGeom>
              <a:grp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805"/>
                  </a:lnSpc>
                </a:pPr>
                <a:r>
                  <a:rPr lang="en-CA" sz="1000">
                    <a:solidFill>
                      <a:srgbClr val="FF0000"/>
                    </a:solidFill>
                    <a:latin typeface="Arial"/>
                    <a:cs typeface="Arial"/>
                  </a:rPr>
                  <a:t>Local</a:t>
                </a:r>
              </a:p>
              <a:p>
                <a:pPr>
                  <a:lnSpc>
                    <a:spcPts val="805"/>
                  </a:lnSpc>
                </a:pPr>
                <a:endParaRPr lang="en-CA" sz="100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4501167" y="3138142"/>
                <a:ext cx="469680" cy="205184"/>
              </a:xfrm>
              <a:prstGeom prst="rect">
                <a:avLst/>
              </a:prstGeom>
              <a:grp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805"/>
                  </a:lnSpc>
                </a:pPr>
                <a:r>
                  <a:rPr lang="en-CA" sz="1000">
                    <a:solidFill>
                      <a:srgbClr val="FF0000"/>
                    </a:solidFill>
                    <a:latin typeface="Arial"/>
                    <a:cs typeface="Arial"/>
                  </a:rPr>
                  <a:t>Network</a:t>
                </a:r>
              </a:p>
              <a:p>
                <a:pPr>
                  <a:lnSpc>
                    <a:spcPts val="805"/>
                  </a:lnSpc>
                </a:pPr>
                <a:endParaRPr lang="en-CA" sz="100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2394461" y="3216073"/>
                <a:ext cx="561051" cy="205184"/>
              </a:xfrm>
              <a:prstGeom prst="rect">
                <a:avLst/>
              </a:prstGeom>
              <a:grp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805"/>
                  </a:lnSpc>
                </a:pPr>
                <a:r>
                  <a:rPr lang="en-CA" sz="1000">
                    <a:solidFill>
                      <a:srgbClr val="FF0000"/>
                    </a:solidFill>
                    <a:latin typeface="Arial"/>
                    <a:cs typeface="Arial"/>
                  </a:rPr>
                  <a:t>Datagram</a:t>
                </a:r>
              </a:p>
              <a:p>
                <a:pPr>
                  <a:lnSpc>
                    <a:spcPts val="805"/>
                  </a:lnSpc>
                </a:pPr>
                <a:endParaRPr lang="en-CA" sz="100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3171403" y="3216073"/>
                <a:ext cx="761427" cy="205184"/>
              </a:xfrm>
              <a:prstGeom prst="rect">
                <a:avLst/>
              </a:prstGeom>
              <a:grp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805"/>
                  </a:lnSpc>
                </a:pPr>
                <a:r>
                  <a:rPr lang="en-CA" sz="1000" dirty="0">
                    <a:solidFill>
                      <a:srgbClr val="FF0000"/>
                    </a:solidFill>
                    <a:latin typeface="Arial"/>
                    <a:cs typeface="Arial"/>
                  </a:rPr>
                  <a:t>Virtual Circuit</a:t>
                </a:r>
              </a:p>
              <a:p>
                <a:pPr>
                  <a:lnSpc>
                    <a:spcPts val="805"/>
                  </a:lnSpc>
                </a:pPr>
                <a:endParaRPr lang="en-CA" sz="1000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2424343" y="3294005"/>
                <a:ext cx="469680" cy="205184"/>
              </a:xfrm>
              <a:prstGeom prst="rect">
                <a:avLst/>
              </a:prstGeom>
              <a:grp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805"/>
                  </a:lnSpc>
                </a:pPr>
                <a:r>
                  <a:rPr lang="en-CA" sz="1000">
                    <a:solidFill>
                      <a:srgbClr val="FF0000"/>
                    </a:solidFill>
                    <a:latin typeface="Arial"/>
                    <a:cs typeface="Arial"/>
                  </a:rPr>
                  <a:t>Network</a:t>
                </a:r>
              </a:p>
              <a:p>
                <a:pPr>
                  <a:lnSpc>
                    <a:spcPts val="805"/>
                  </a:lnSpc>
                </a:pPr>
                <a:endParaRPr lang="en-CA" sz="100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3290931" y="3294005"/>
                <a:ext cx="469680" cy="205184"/>
              </a:xfrm>
              <a:prstGeom prst="rect">
                <a:avLst/>
              </a:prstGeom>
              <a:grp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805"/>
                  </a:lnSpc>
                </a:pPr>
                <a:r>
                  <a:rPr lang="en-CA" sz="1000">
                    <a:solidFill>
                      <a:srgbClr val="FF0000"/>
                    </a:solidFill>
                    <a:latin typeface="Arial"/>
                    <a:cs typeface="Arial"/>
                  </a:rPr>
                  <a:t>Network</a:t>
                </a:r>
              </a:p>
              <a:p>
                <a:pPr>
                  <a:lnSpc>
                    <a:spcPts val="805"/>
                  </a:lnSpc>
                </a:pPr>
                <a:endParaRPr lang="en-CA" sz="100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1308804" y="2025554"/>
              <a:ext cx="1700401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95217" y="716548"/>
              <a:ext cx="1700401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44586" y="2012807"/>
              <a:ext cx="1700401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38820" y="3240302"/>
              <a:ext cx="1700401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279369" y="3207030"/>
              <a:ext cx="1700401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169722" y="3214908"/>
              <a:ext cx="1700401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59123" y="3207030"/>
              <a:ext cx="1700401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71455" y="4517405"/>
              <a:ext cx="1700401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233515" y="4530846"/>
              <a:ext cx="1700401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44256" y="4135994"/>
              <a:ext cx="1700401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4" name="Elbow Connector 63"/>
            <p:cNvCxnSpPr/>
            <p:nvPr/>
          </p:nvCxnSpPr>
          <p:spPr>
            <a:xfrm rot="16200000" flipH="1">
              <a:off x="4578398" y="2775083"/>
              <a:ext cx="1601127" cy="1180768"/>
            </a:xfrm>
            <a:prstGeom prst="bentConnector3">
              <a:avLst>
                <a:gd name="adj1" fmla="val 3232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3233515" y="1292612"/>
              <a:ext cx="743686" cy="7201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>
              <a:off x="2440585" y="1281507"/>
              <a:ext cx="737151" cy="731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50" idx="0"/>
            </p:cNvCxnSpPr>
            <p:nvPr/>
          </p:nvCxnSpPr>
          <p:spPr>
            <a:xfrm>
              <a:off x="4788577" y="2601618"/>
              <a:ext cx="2220747" cy="6054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H="1">
              <a:off x="4494786" y="2601618"/>
              <a:ext cx="293791" cy="6054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47" idx="0"/>
            </p:cNvCxnSpPr>
            <p:nvPr/>
          </p:nvCxnSpPr>
          <p:spPr>
            <a:xfrm flipH="1">
              <a:off x="1289021" y="2601618"/>
              <a:ext cx="652421" cy="6386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endCxn id="48" idx="0"/>
            </p:cNvCxnSpPr>
            <p:nvPr/>
          </p:nvCxnSpPr>
          <p:spPr>
            <a:xfrm>
              <a:off x="2440585" y="2588871"/>
              <a:ext cx="688985" cy="6181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>
              <a:off x="2469462" y="3783094"/>
              <a:ext cx="460822" cy="7343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48" idx="2"/>
            </p:cNvCxnSpPr>
            <p:nvPr/>
          </p:nvCxnSpPr>
          <p:spPr>
            <a:xfrm>
              <a:off x="3129570" y="3783094"/>
              <a:ext cx="650342" cy="7343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30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Switched communication network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 smtClean="0"/>
          </a:p>
          <a:p>
            <a:pPr marL="0" indent="0" algn="ctr">
              <a:buNone/>
            </a:pPr>
            <a:r>
              <a:rPr lang="en-AU" sz="2000" i="1" dirty="0" smtClean="0">
                <a:solidFill>
                  <a:schemeClr val="accent3">
                    <a:lumMod val="75000"/>
                  </a:schemeClr>
                </a:solidFill>
              </a:rPr>
              <a:t>A </a:t>
            </a:r>
            <a:r>
              <a:rPr lang="en-AU" sz="2000" i="1" dirty="0">
                <a:solidFill>
                  <a:schemeClr val="accent3">
                    <a:lumMod val="75000"/>
                  </a:schemeClr>
                </a:solidFill>
              </a:rPr>
              <a:t>communication </a:t>
            </a:r>
            <a:r>
              <a:rPr lang="en-AU" sz="2000" i="1" dirty="0" smtClean="0">
                <a:solidFill>
                  <a:schemeClr val="accent3">
                    <a:lumMod val="75000"/>
                  </a:schemeClr>
                </a:solidFill>
              </a:rPr>
              <a:t>network which </a:t>
            </a:r>
            <a:r>
              <a:rPr lang="en-AU" sz="2000" i="1" dirty="0">
                <a:solidFill>
                  <a:schemeClr val="accent3">
                    <a:lumMod val="75000"/>
                  </a:schemeClr>
                </a:solidFill>
              </a:rPr>
              <a:t>uses switching for </a:t>
            </a:r>
            <a:r>
              <a:rPr lang="en-AU" sz="2000" i="1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</a:p>
          <a:p>
            <a:pPr marL="0" indent="0">
              <a:buNone/>
            </a:pPr>
            <a:endParaRPr lang="en-AU" dirty="0"/>
          </a:p>
          <a:p>
            <a:pPr marL="285750" indent="-285750">
              <a:buFont typeface="Wingdings" pitchFamily="2" charset="2"/>
              <a:buChar char="Ø"/>
            </a:pPr>
            <a:r>
              <a:rPr lang="en-AU" sz="2400" dirty="0" smtClean="0"/>
              <a:t>Circuit switched networks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AU" sz="2400" dirty="0"/>
              <a:t>M</a:t>
            </a:r>
            <a:r>
              <a:rPr lang="en-AU" sz="2400" dirty="0" smtClean="0"/>
              <a:t>essage </a:t>
            </a:r>
            <a:r>
              <a:rPr lang="en-AU" sz="2400" dirty="0"/>
              <a:t>switched </a:t>
            </a:r>
            <a:r>
              <a:rPr lang="en-AU" sz="2400" dirty="0" smtClean="0"/>
              <a:t>networks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AU" sz="2400" dirty="0"/>
              <a:t>P</a:t>
            </a:r>
            <a:r>
              <a:rPr lang="en-AU" sz="2400" dirty="0" smtClean="0"/>
              <a:t>acket </a:t>
            </a:r>
            <a:r>
              <a:rPr lang="en-AU" sz="2400" dirty="0"/>
              <a:t>switched </a:t>
            </a:r>
            <a:r>
              <a:rPr lang="en-AU" sz="2400" dirty="0" smtClean="0"/>
              <a:t>networks</a:t>
            </a:r>
          </a:p>
          <a:p>
            <a:pPr marL="285750" indent="-285750">
              <a:buFont typeface="Wingdings" pitchFamily="2" charset="2"/>
              <a:buChar char="Ø"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557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Circuit </a:t>
            </a:r>
            <a:r>
              <a:rPr lang="en-AU" b="1" dirty="0" smtClean="0"/>
              <a:t>switching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AU" dirty="0" smtClean="0"/>
              <a:t>A </a:t>
            </a:r>
            <a:r>
              <a:rPr lang="en-AU" dirty="0"/>
              <a:t>dedicated communications </a:t>
            </a:r>
            <a:r>
              <a:rPr lang="en-AU" dirty="0" smtClean="0"/>
              <a:t>channel</a:t>
            </a:r>
          </a:p>
          <a:p>
            <a:pPr>
              <a:buFont typeface="+mj-lt"/>
              <a:buAutoNum type="arabicPeriod"/>
            </a:pPr>
            <a:endParaRPr lang="en-AU" dirty="0"/>
          </a:p>
          <a:p>
            <a:pPr>
              <a:buFont typeface="+mj-lt"/>
              <a:buAutoNum type="arabicPeriod"/>
            </a:pPr>
            <a:r>
              <a:rPr lang="en-AU" dirty="0" smtClean="0"/>
              <a:t>Guarantees </a:t>
            </a:r>
            <a:r>
              <a:rPr lang="en-AU" dirty="0"/>
              <a:t>the full bandwidth of the </a:t>
            </a:r>
            <a:r>
              <a:rPr lang="en-AU" dirty="0" smtClean="0"/>
              <a:t>channel</a:t>
            </a:r>
          </a:p>
          <a:p>
            <a:pPr>
              <a:buFont typeface="+mj-lt"/>
              <a:buAutoNum type="arabicPeriod"/>
            </a:pPr>
            <a:endParaRPr lang="en-AU" dirty="0" smtClean="0"/>
          </a:p>
          <a:p>
            <a:pPr>
              <a:buFont typeface="+mj-lt"/>
              <a:buAutoNum type="arabicPeriod"/>
            </a:pPr>
            <a:r>
              <a:rPr lang="en-AU" dirty="0" smtClean="0"/>
              <a:t>Remains </a:t>
            </a:r>
            <a:r>
              <a:rPr lang="en-AU" dirty="0"/>
              <a:t>connected for the duration of the communication </a:t>
            </a:r>
            <a:r>
              <a:rPr lang="en-AU" dirty="0" smtClean="0"/>
              <a:t>session</a:t>
            </a:r>
          </a:p>
          <a:p>
            <a:pPr>
              <a:buFont typeface="+mj-lt"/>
              <a:buAutoNum type="arabicPeriod"/>
            </a:pPr>
            <a:endParaRPr lang="en-AU" dirty="0" smtClean="0"/>
          </a:p>
          <a:p>
            <a:pPr>
              <a:buFont typeface="+mj-lt"/>
              <a:buAutoNum type="arabicPeriod"/>
            </a:pPr>
            <a:r>
              <a:rPr lang="en-AU" dirty="0" smtClean="0"/>
              <a:t>The </a:t>
            </a:r>
            <a:r>
              <a:rPr lang="en-AU" dirty="0"/>
              <a:t>circuit functions as if the nodes were physically connected as with an </a:t>
            </a:r>
            <a:r>
              <a:rPr lang="en-AU" dirty="0" smtClean="0"/>
              <a:t>electrical circuit.</a:t>
            </a:r>
          </a:p>
          <a:p>
            <a:pPr marL="0" indent="0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97489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Circuit switching</a:t>
            </a:r>
            <a:br>
              <a:rPr lang="en-AU" b="1" dirty="0" smtClean="0"/>
            </a:b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297047"/>
            <a:ext cx="7521575" cy="3185994"/>
          </a:xfrm>
        </p:spPr>
      </p:pic>
      <p:sp>
        <p:nvSpPr>
          <p:cNvPr id="5" name="Rectangle 4"/>
          <p:cNvSpPr/>
          <p:nvPr/>
        </p:nvSpPr>
        <p:spPr>
          <a:xfrm>
            <a:off x="467544" y="4653136"/>
            <a:ext cx="369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/>
              <a:t>e.g. early analog telephone network.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76451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400" b="1" dirty="0"/>
              <a:t>Integrated Services Digital </a:t>
            </a:r>
            <a:r>
              <a:rPr lang="en-AU" sz="2400" b="1" dirty="0" smtClean="0"/>
              <a:t>Network (</a:t>
            </a:r>
            <a:r>
              <a:rPr lang="en-AU" sz="2400" dirty="0" smtClean="0"/>
              <a:t>ISDN)</a:t>
            </a:r>
            <a:endParaRPr lang="en-A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768532"/>
          </a:xfrm>
        </p:spPr>
        <p:txBody>
          <a:bodyPr>
            <a:normAutofit/>
          </a:bodyPr>
          <a:lstStyle/>
          <a:p>
            <a:r>
              <a:rPr lang="en-AU" dirty="0"/>
              <a:t>ISDN is the short form of Integrated Services Digital Network which was created as a communication standard for transmission of digital data, video, fax, </a:t>
            </a:r>
            <a:r>
              <a:rPr lang="en-AU" dirty="0" err="1"/>
              <a:t>etc</a:t>
            </a:r>
            <a:r>
              <a:rPr lang="en-AU" dirty="0"/>
              <a:t> along with voice signals over circuit switched PSTN (Public Switched Telephone Network) networks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One </a:t>
            </a:r>
            <a:r>
              <a:rPr lang="en-AU" dirty="0"/>
              <a:t>ISDN line has a bandwidth carrying capacity of 128 Kbps and can carry two telephone calls (one in each channel) in the same line</a:t>
            </a:r>
          </a:p>
        </p:txBody>
      </p:sp>
    </p:spTree>
    <p:extLst>
      <p:ext uri="{BB962C8B-B14F-4D97-AF65-F5344CB8AC3E}">
        <p14:creationId xmlns:p14="http://schemas.microsoft.com/office/powerpoint/2010/main" val="360636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520940" cy="398944"/>
          </a:xfrm>
        </p:spPr>
        <p:txBody>
          <a:bodyPr/>
          <a:lstStyle/>
          <a:p>
            <a:r>
              <a:rPr lang="en-AU" b="1" dirty="0"/>
              <a:t>Advantages of ISDN </a:t>
            </a:r>
            <a:r>
              <a:rPr lang="en-AU" b="1" dirty="0" smtClean="0"/>
              <a:t>Lines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620688"/>
            <a:ext cx="7520940" cy="6120680"/>
          </a:xfrm>
        </p:spPr>
        <p:txBody>
          <a:bodyPr>
            <a:normAutofit fontScale="32500" lnSpcReduction="20000"/>
          </a:bodyPr>
          <a:lstStyle/>
          <a:p>
            <a:r>
              <a:rPr lang="en-AU" sz="4800" dirty="0" smtClean="0"/>
              <a:t>Voice </a:t>
            </a:r>
            <a:r>
              <a:rPr lang="en-AU" sz="4800" dirty="0"/>
              <a:t>quality (audio fidelity) is better than analog </a:t>
            </a:r>
            <a:r>
              <a:rPr lang="en-AU" sz="4800" dirty="0" smtClean="0"/>
              <a:t>circuits</a:t>
            </a:r>
            <a:endParaRPr lang="en-AU" sz="4800" dirty="0"/>
          </a:p>
          <a:p>
            <a:endParaRPr lang="en-AU" sz="4800" dirty="0" smtClean="0"/>
          </a:p>
          <a:p>
            <a:r>
              <a:rPr lang="en-AU" sz="4800" dirty="0" smtClean="0"/>
              <a:t>Can </a:t>
            </a:r>
            <a:r>
              <a:rPr lang="en-AU" sz="4800" dirty="0"/>
              <a:t>carry voice (calls), data (Internet), video (video conferencing) and fax information </a:t>
            </a:r>
            <a:r>
              <a:rPr lang="en-AU" sz="4800" dirty="0" smtClean="0"/>
              <a:t>simultaneously</a:t>
            </a:r>
          </a:p>
          <a:p>
            <a:endParaRPr lang="en-AU" sz="4800" dirty="0" smtClean="0"/>
          </a:p>
          <a:p>
            <a:r>
              <a:rPr lang="en-AU" sz="4800" dirty="0" smtClean="0"/>
              <a:t>Can carry </a:t>
            </a:r>
            <a:r>
              <a:rPr lang="en-AU" sz="4800" dirty="0"/>
              <a:t>video communications in real time at both </a:t>
            </a:r>
            <a:r>
              <a:rPr lang="en-AU" sz="4800" dirty="0" smtClean="0"/>
              <a:t>ends</a:t>
            </a:r>
            <a:r>
              <a:rPr lang="en-AU" sz="4800" dirty="0"/>
              <a:t> </a:t>
            </a:r>
            <a:r>
              <a:rPr lang="en-AU" sz="4800" dirty="0" smtClean="0"/>
              <a:t>(</a:t>
            </a:r>
            <a:r>
              <a:rPr lang="en-AU" sz="4800" dirty="0"/>
              <a:t>128 Kbps both in the </a:t>
            </a:r>
            <a:r>
              <a:rPr lang="en-AU" sz="4800" dirty="0" smtClean="0"/>
              <a:t>upstream and downstream)</a:t>
            </a:r>
          </a:p>
          <a:p>
            <a:endParaRPr lang="en-AU" sz="4800" dirty="0" smtClean="0"/>
          </a:p>
          <a:p>
            <a:r>
              <a:rPr lang="en-AU" sz="4800" dirty="0" smtClean="0"/>
              <a:t>It is </a:t>
            </a:r>
            <a:r>
              <a:rPr lang="en-AU" sz="4800" dirty="0"/>
              <a:t>a circuit switched network, </a:t>
            </a:r>
            <a:r>
              <a:rPr lang="en-AU" sz="4800" dirty="0" smtClean="0"/>
              <a:t> so little </a:t>
            </a:r>
            <a:r>
              <a:rPr lang="en-AU" sz="4800" dirty="0"/>
              <a:t>or no data loss while transmitting </a:t>
            </a:r>
            <a:r>
              <a:rPr lang="en-AU" sz="4800" dirty="0" smtClean="0"/>
              <a:t>data</a:t>
            </a:r>
          </a:p>
          <a:p>
            <a:endParaRPr lang="en-AU" sz="4800" dirty="0"/>
          </a:p>
          <a:p>
            <a:r>
              <a:rPr lang="en-AU" sz="4800" dirty="0"/>
              <a:t>Trouble-shooting </a:t>
            </a:r>
            <a:r>
              <a:rPr lang="en-AU" sz="4800" dirty="0" smtClean="0"/>
              <a:t>is </a:t>
            </a:r>
            <a:r>
              <a:rPr lang="en-AU" sz="4800" dirty="0"/>
              <a:t>easier </a:t>
            </a:r>
            <a:r>
              <a:rPr lang="en-AU" sz="4800" dirty="0" smtClean="0"/>
              <a:t>due to digital network  and faults </a:t>
            </a:r>
            <a:r>
              <a:rPr lang="en-AU" sz="4800" dirty="0"/>
              <a:t>can be rectified faster </a:t>
            </a:r>
            <a:endParaRPr lang="en-AU" sz="4800" dirty="0" smtClean="0"/>
          </a:p>
          <a:p>
            <a:endParaRPr lang="en-AU" sz="4800" dirty="0" smtClean="0"/>
          </a:p>
          <a:p>
            <a:r>
              <a:rPr lang="en-AU" sz="4800" dirty="0" smtClean="0"/>
              <a:t>Network </a:t>
            </a:r>
            <a:r>
              <a:rPr lang="en-AU" sz="4800" dirty="0"/>
              <a:t>performance </a:t>
            </a:r>
            <a:r>
              <a:rPr lang="en-AU" sz="4800" dirty="0" smtClean="0"/>
              <a:t>reliable </a:t>
            </a:r>
            <a:r>
              <a:rPr lang="en-AU" sz="4800" dirty="0"/>
              <a:t>and </a:t>
            </a:r>
            <a:r>
              <a:rPr lang="en-AU" sz="4800" dirty="0" smtClean="0"/>
              <a:t>predictable</a:t>
            </a:r>
          </a:p>
          <a:p>
            <a:endParaRPr lang="en-AU" sz="4800" dirty="0"/>
          </a:p>
          <a:p>
            <a:r>
              <a:rPr lang="en-AU" sz="4800" dirty="0" smtClean="0"/>
              <a:t>Suitable </a:t>
            </a:r>
            <a:r>
              <a:rPr lang="en-AU" sz="4800" dirty="0"/>
              <a:t>for remote Internet </a:t>
            </a:r>
            <a:r>
              <a:rPr lang="en-AU" sz="4800" dirty="0" smtClean="0"/>
              <a:t>access</a:t>
            </a:r>
          </a:p>
          <a:p>
            <a:endParaRPr lang="en-AU" sz="4800" dirty="0"/>
          </a:p>
          <a:p>
            <a:r>
              <a:rPr lang="en-AU" sz="4800" dirty="0"/>
              <a:t>With ISDN, the call set and up tear down is faster than analog </a:t>
            </a:r>
            <a:r>
              <a:rPr lang="en-AU" sz="4800" dirty="0" smtClean="0"/>
              <a:t>circuits</a:t>
            </a:r>
          </a:p>
          <a:p>
            <a:endParaRPr lang="en-AU" sz="4800" dirty="0"/>
          </a:p>
          <a:p>
            <a:r>
              <a:rPr lang="en-AU" sz="4800" dirty="0"/>
              <a:t>The latency is very less in Digital Circuits and hence it is suitable for transmitting latency sensitive applications like video, voice etc.</a:t>
            </a:r>
          </a:p>
          <a:p>
            <a:r>
              <a:rPr lang="en-AU" sz="4800" dirty="0"/>
              <a:t>ISDN circuits can use a technique called ‘Channel Bonding’ to combine multiple lines and give a higher throughput.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501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packet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AU" dirty="0" smtClean="0"/>
              <a:t>Divides </a:t>
            </a:r>
            <a:r>
              <a:rPr lang="en-AU" dirty="0"/>
              <a:t>the data to be transmitted into </a:t>
            </a:r>
            <a:r>
              <a:rPr lang="en-AU" dirty="0" smtClean="0"/>
              <a:t>packets</a:t>
            </a:r>
          </a:p>
          <a:p>
            <a:pPr>
              <a:buFont typeface="+mj-lt"/>
              <a:buAutoNum type="arabicPeriod"/>
            </a:pPr>
            <a:r>
              <a:rPr lang="en-AU" dirty="0" smtClean="0"/>
              <a:t>Network </a:t>
            </a:r>
            <a:r>
              <a:rPr lang="en-AU" dirty="0"/>
              <a:t>links are shared by packets from multiple competing communication </a:t>
            </a:r>
            <a:r>
              <a:rPr lang="en-AU" dirty="0" smtClean="0"/>
              <a:t>sessions</a:t>
            </a:r>
          </a:p>
          <a:p>
            <a:pPr>
              <a:buFont typeface="+mj-lt"/>
              <a:buAutoNum type="arabicPeriod"/>
            </a:pPr>
            <a:r>
              <a:rPr lang="en-AU" dirty="0" smtClean="0"/>
              <a:t>Resulting </a:t>
            </a:r>
            <a:r>
              <a:rPr lang="en-AU" dirty="0"/>
              <a:t>in the loss of the quality of service guarantees that are provided by circuit </a:t>
            </a:r>
            <a:r>
              <a:rPr lang="en-AU" dirty="0" smtClean="0"/>
              <a:t>switching</a:t>
            </a:r>
          </a:p>
          <a:p>
            <a:pPr>
              <a:buFont typeface="+mj-lt"/>
              <a:buAutoNum type="arabicPeriod"/>
            </a:pPr>
            <a:endParaRPr lang="en-AU" dirty="0"/>
          </a:p>
          <a:p>
            <a:pPr marL="0" indent="0"/>
            <a:r>
              <a:rPr lang="en-AU" dirty="0" err="1" smtClean="0"/>
              <a:t>E.g</a:t>
            </a:r>
            <a:r>
              <a:rPr lang="en-AU" dirty="0" smtClean="0"/>
              <a:t>: X.25 and OSI model.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506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8136903" cy="4536504"/>
          </a:xfrm>
        </p:spPr>
      </p:pic>
      <p:sp>
        <p:nvSpPr>
          <p:cNvPr id="5" name="TextBox 4"/>
          <p:cNvSpPr txBox="1"/>
          <p:nvPr/>
        </p:nvSpPr>
        <p:spPr>
          <a:xfrm>
            <a:off x="4283968" y="5157192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PSE: packet switching exchange</a:t>
            </a:r>
          </a:p>
          <a:p>
            <a:r>
              <a:rPr lang="en-AU" b="1" dirty="0"/>
              <a:t>DCE: Data circuit-terminating equipment</a:t>
            </a:r>
          </a:p>
          <a:p>
            <a:r>
              <a:rPr lang="en-AU" b="1" dirty="0" smtClean="0"/>
              <a:t>DTE</a:t>
            </a:r>
            <a:r>
              <a:rPr lang="en-AU" b="1" dirty="0"/>
              <a:t>: Data terminal equipment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604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125</TotalTime>
  <Words>388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Angles</vt:lpstr>
      <vt:lpstr> Determine best-fit topology for local network </vt:lpstr>
      <vt:lpstr>PowerPoint Presentation</vt:lpstr>
      <vt:lpstr>Switched communication network</vt:lpstr>
      <vt:lpstr>Circuit switching</vt:lpstr>
      <vt:lpstr>Circuit switching </vt:lpstr>
      <vt:lpstr>Integrated Services Digital Network (ISDN)</vt:lpstr>
      <vt:lpstr>Advantages of ISDN Lines</vt:lpstr>
      <vt:lpstr>packet switching</vt:lpstr>
      <vt:lpstr>PowerPoint Presentation</vt:lpstr>
      <vt:lpstr>OSI reference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Determine best-fit topology for local network</dc:title>
  <dc:creator>ranjana</dc:creator>
  <cp:lastModifiedBy>ranjana</cp:lastModifiedBy>
  <cp:revision>22</cp:revision>
  <dcterms:created xsi:type="dcterms:W3CDTF">2014-11-27T23:53:47Z</dcterms:created>
  <dcterms:modified xsi:type="dcterms:W3CDTF">2014-11-28T01:59:31Z</dcterms:modified>
</cp:coreProperties>
</file>