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</p:sldMasterIdLst>
  <p:sldIdLst>
    <p:sldId id="256" r:id="rId2"/>
    <p:sldId id="257" r:id="rId3"/>
    <p:sldId id="258" r:id="rId4"/>
    <p:sldId id="259" r:id="rId5"/>
    <p:sldId id="260" r:id="rId6"/>
    <p:sldId id="277" r:id="rId7"/>
    <p:sldId id="286" r:id="rId8"/>
    <p:sldId id="264" r:id="rId9"/>
    <p:sldId id="275" r:id="rId10"/>
    <p:sldId id="265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7" d="100"/>
          <a:sy n="67" d="100"/>
        </p:scale>
        <p:origin x="64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Accuracy</c:v>
                </c:pt>
              </c:strCache>
            </c:strRef>
          </c:tx>
          <c:spPr>
            <a:solidFill>
              <a:schemeClr val="dk1">
                <a:tint val="88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Naïve Bayes</c:v>
                </c:pt>
                <c:pt idx="1">
                  <c:v>Random Forest</c:v>
                </c:pt>
                <c:pt idx="2">
                  <c:v>CART</c:v>
                </c:pt>
                <c:pt idx="3">
                  <c:v>C5.0</c:v>
                </c:pt>
                <c:pt idx="4">
                  <c:v>Support Vector Machine</c:v>
                </c:pt>
              </c:strCache>
            </c:strRef>
          </c:cat>
          <c:val>
            <c:numRef>
              <c:f>Sheet1!$B$2:$B$6</c:f>
              <c:numCache>
                <c:formatCode>0.00%</c:formatCode>
                <c:ptCount val="5"/>
                <c:pt idx="0">
                  <c:v>0.6038</c:v>
                </c:pt>
                <c:pt idx="1">
                  <c:v>0.66090000000000004</c:v>
                </c:pt>
                <c:pt idx="2">
                  <c:v>0.60909999999999997</c:v>
                </c:pt>
                <c:pt idx="3">
                  <c:v>0.63949999999999996</c:v>
                </c:pt>
                <c:pt idx="4">
                  <c:v>0.65539999999999998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493-4D74-A944-E9A45F8636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48969528"/>
        <c:axId val="648966904"/>
      </c:barChart>
      <c:catAx>
        <c:axId val="648969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8966904"/>
        <c:crosses val="autoZero"/>
        <c:auto val="1"/>
        <c:lblAlgn val="ctr"/>
        <c:lblOffset val="100"/>
        <c:noMultiLvlLbl val="0"/>
      </c:catAx>
      <c:valAx>
        <c:axId val="648966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89695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acrossLinear" id="1">
  <a:schemeClr val="dk1">
    <a:tint val="88000"/>
  </a:schemeClr>
  <a:schemeClr val="dk1">
    <a:tint val="55000"/>
  </a:schemeClr>
  <a:schemeClr val="dk1">
    <a:tint val="78000"/>
  </a:schemeClr>
  <a:schemeClr val="dk1">
    <a:tint val="92000"/>
  </a:schemeClr>
  <a:schemeClr val="dk1">
    <a:tint val="70000"/>
  </a:schemeClr>
  <a:schemeClr val="dk1">
    <a:tint val="30000"/>
  </a:schemeClr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59C09-1FAF-408E-8873-14D7364BFB4A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32203032-785C-481A-997E-B72D09F9D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599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59C09-1FAF-408E-8873-14D7364BFB4A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03032-785C-481A-997E-B72D09F9D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58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59C09-1FAF-408E-8873-14D7364BFB4A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03032-785C-481A-997E-B72D09F9D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943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59C09-1FAF-408E-8873-14D7364BFB4A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03032-785C-481A-997E-B72D09F9D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996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97E59C09-1FAF-408E-8873-14D7364BFB4A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32203032-785C-481A-997E-B72D09F9D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049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59C09-1FAF-408E-8873-14D7364BFB4A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03032-785C-481A-997E-B72D09F9D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715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59C09-1FAF-408E-8873-14D7364BFB4A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03032-785C-481A-997E-B72D09F9D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65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59C09-1FAF-408E-8873-14D7364BFB4A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03032-785C-481A-997E-B72D09F9D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528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59C09-1FAF-408E-8873-14D7364BFB4A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03032-785C-481A-997E-B72D09F9D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486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59C09-1FAF-408E-8873-14D7364BFB4A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03032-785C-481A-997E-B72D09F9D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294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59C09-1FAF-408E-8873-14D7364BFB4A}" type="datetimeFigureOut">
              <a:rPr lang="en-US" smtClean="0"/>
              <a:t>5/9/2018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03032-785C-481A-997E-B72D09F9D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347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97E59C09-1FAF-408E-8873-14D7364BFB4A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32203032-785C-481A-997E-B72D09F9D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587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ml/datasets/Online+News+Popularity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68C84B8E-16E8-4E54-B4AC-84CE51595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ECE9EEEA-5DB7-4DC7-AF9F-74D1C19B7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id="{EF70505D-EC2C-4D1A-86DE-258377807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DF199147-B958-49C0-9BE2-65BDD892F2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85470" y="1110053"/>
            <a:ext cx="3386371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8F42242-4089-4E5D-95C3-C113C73DA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46920" y="5257800"/>
            <a:ext cx="1080904" cy="1080902"/>
          </a:xfrm>
          <a:prstGeom prst="ellipse">
            <a:avLst/>
          </a:prstGeom>
          <a:blipFill dpi="0"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/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96F87F1-ABB5-42FB-86BD-EED111CD3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5011" y="5365890"/>
            <a:ext cx="864723" cy="864722"/>
          </a:xfrm>
          <a:prstGeom prst="ellips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362B2C-F354-45DE-A631-B596463C3F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60" y="1110054"/>
            <a:ext cx="6558608" cy="4580300"/>
          </a:xfrm>
        </p:spPr>
        <p:txBody>
          <a:bodyPr>
            <a:normAutofit/>
          </a:bodyPr>
          <a:lstStyle/>
          <a:p>
            <a:pPr algn="r"/>
            <a:r>
              <a:rPr lang="en-US" sz="8800" dirty="0"/>
              <a:t>Online news popularity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E27623-4255-49B9-8B78-7A644F94F3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91947" y="1678210"/>
            <a:ext cx="2989007" cy="3443988"/>
          </a:xfrm>
        </p:spPr>
        <p:txBody>
          <a:bodyPr anchor="ctr">
            <a:normAutofit fontScale="92500" lnSpcReduction="10000"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CS – 513 B Knowledge discovery &amp; data mining</a:t>
            </a:r>
          </a:p>
          <a:p>
            <a:r>
              <a:rPr lang="en-US" sz="2000" dirty="0">
                <a:solidFill>
                  <a:srgbClr val="000000"/>
                </a:solidFill>
              </a:rPr>
              <a:t>Final project </a:t>
            </a:r>
          </a:p>
          <a:p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dirty="0" err="1">
                <a:solidFill>
                  <a:srgbClr val="000000"/>
                </a:solidFill>
              </a:rPr>
              <a:t>Jainam</a:t>
            </a:r>
            <a:r>
              <a:rPr lang="en-US" sz="2000" dirty="0">
                <a:solidFill>
                  <a:srgbClr val="000000"/>
                </a:solidFill>
              </a:rPr>
              <a:t> Shah</a:t>
            </a:r>
          </a:p>
          <a:p>
            <a:r>
              <a:rPr lang="en-US" sz="2000" dirty="0">
                <a:solidFill>
                  <a:srgbClr val="000000"/>
                </a:solidFill>
              </a:rPr>
              <a:t>Kshiti Rana</a:t>
            </a:r>
          </a:p>
          <a:p>
            <a:r>
              <a:rPr lang="en-US" sz="2000" dirty="0">
                <a:solidFill>
                  <a:srgbClr val="000000"/>
                </a:solidFill>
              </a:rPr>
              <a:t>Siddharth Gandhi</a:t>
            </a:r>
          </a:p>
          <a:p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Prof </a:t>
            </a:r>
            <a:r>
              <a:rPr lang="en-US" sz="2000" dirty="0" err="1">
                <a:solidFill>
                  <a:srgbClr val="000000"/>
                </a:solidFill>
              </a:rPr>
              <a:t>Khasha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Dehnad</a:t>
            </a: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9651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AB6FE47-820C-439C-ACF3-01CE78937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5080" y="1546639"/>
            <a:ext cx="4773168" cy="4050791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AA33D90-9948-4C7C-BCD5-532730C28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/>
              <a:t>Random Forest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91560-F865-4729-917A-EAF28E080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4773168" cy="4050792"/>
          </a:xfrm>
        </p:spPr>
        <p:txBody>
          <a:bodyPr>
            <a:normAutofit/>
          </a:bodyPr>
          <a:lstStyle/>
          <a:p>
            <a:r>
              <a:rPr lang="en-US"/>
              <a:t>Multiple Decision Trees</a:t>
            </a:r>
          </a:p>
          <a:p>
            <a:r>
              <a:rPr lang="en-US"/>
              <a:t>Variable Importance plot shows </a:t>
            </a:r>
            <a:r>
              <a:rPr lang="en-US" err="1"/>
              <a:t>MeanDecreaseAccuracy</a:t>
            </a:r>
            <a:r>
              <a:rPr lang="en-US"/>
              <a:t> and </a:t>
            </a:r>
            <a:r>
              <a:rPr lang="en-US" err="1"/>
              <a:t>MeanDecreaseGini</a:t>
            </a:r>
            <a:r>
              <a:rPr lang="en-US"/>
              <a:t>.</a:t>
            </a:r>
          </a:p>
          <a:p>
            <a:r>
              <a:rPr lang="en-US" err="1"/>
              <a:t>MeanDecreaseGini</a:t>
            </a:r>
            <a:r>
              <a:rPr lang="en-US"/>
              <a:t> is a coefficient is a measure of how each variable contributes to the </a:t>
            </a:r>
            <a:r>
              <a:rPr lang="en-US" err="1"/>
              <a:t>homoginity</a:t>
            </a:r>
            <a:r>
              <a:rPr lang="en-US"/>
              <a:t> of the nodes and leaves in the resulting random forest.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511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8FA0A-F054-4AAB-8787-A15DEED75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47711-1A00-4552-B697-5B263D347F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Confusion Matrix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Error Rate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838AD1-5C00-48D1-A060-1A8074E61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2000" y="2784907"/>
            <a:ext cx="2752725" cy="7524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59A9B5-3894-45BC-ABB1-D2A83E2A57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1999" y="4874201"/>
            <a:ext cx="1615993" cy="473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201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4CEE5-D47E-4833-9A9B-C839DEC43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en-US" dirty="0"/>
              <a:t>CART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3E001-2042-4B07-A923-755731F7B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050792"/>
          </a:xfrm>
        </p:spPr>
        <p:txBody>
          <a:bodyPr/>
          <a:lstStyle/>
          <a:p>
            <a:r>
              <a:rPr lang="en-US" dirty="0"/>
              <a:t>Decision Tree</a:t>
            </a:r>
          </a:p>
          <a:p>
            <a:r>
              <a:rPr lang="en-US" dirty="0"/>
              <a:t>Generate binary Tree</a:t>
            </a:r>
          </a:p>
          <a:p>
            <a:r>
              <a:rPr lang="en-US" dirty="0"/>
              <a:t>Used to generate visualized decision rules</a:t>
            </a:r>
          </a:p>
          <a:p>
            <a:pPr marL="0" indent="0">
              <a:buNone/>
            </a:pPr>
            <a:r>
              <a:rPr lang="en-US" dirty="0"/>
              <a:t>for predicting categorical values.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A1EB46-92A5-4903-92C6-45C6167BC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2627" y="2074546"/>
            <a:ext cx="3924504" cy="3823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810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40E24-231F-43A5-A369-CCFBFFCE4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ACCF8-D650-49D4-8F0F-9CAC542A3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confusion matrix and error rate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Better than Naïve Bayes but Random Forest is so far has less error rate.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3E6B6C-CD88-444C-B663-69D95A34F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6575" y="2905125"/>
            <a:ext cx="3806553" cy="1320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470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36C12-6C1E-4D59-9567-9CBA3F9C5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C5.0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D1799-6649-4ED6-8B8A-10CCAB9BF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Advanced version of CART</a:t>
            </a:r>
          </a:p>
          <a:p>
            <a:r>
              <a:rPr lang="en-US" dirty="0"/>
              <a:t>Can generate tree with multiple nodes.</a:t>
            </a:r>
          </a:p>
          <a:p>
            <a:r>
              <a:rPr lang="en-US" dirty="0"/>
              <a:t>Confusion Matrix and error rate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2019C6-E171-48C5-86D8-6454A594E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5449" y="3916190"/>
            <a:ext cx="3951272" cy="1158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41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0F825-CBC7-436B-8DB2-92A661B8E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95244-EE86-4563-B8FC-8C312F703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Supervised learning model</a:t>
            </a:r>
          </a:p>
          <a:p>
            <a:r>
              <a:rPr lang="en-US" dirty="0"/>
              <a:t>Non probabilistic binary classifier</a:t>
            </a:r>
          </a:p>
          <a:p>
            <a:r>
              <a:rPr lang="en-US" dirty="0"/>
              <a:t>Confusion Matrix and error rate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258856-7188-4320-9F0C-39F63CC3D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6458" y="3849000"/>
            <a:ext cx="4542478" cy="1176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3101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436110-A18F-4051-A35C-BC7FA676B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4431215"/>
            <a:ext cx="10058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CA0868-398B-4B4A-A7DD-998CA205C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11898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Model Comparison</a:t>
            </a: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52E906CE-00F5-4A62-8060-352A58EF0D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018584"/>
              </p:ext>
            </p:extLst>
          </p:nvPr>
        </p:nvGraphicFramePr>
        <p:xfrm>
          <a:off x="1069975" y="642937"/>
          <a:ext cx="10058400" cy="34524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2322537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5EB47-10D6-447B-9808-1DB1601A4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91E58-048F-4A43-8E6D-1CFFCE001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 forest is best to predict news category based on our analysis and SVM is second best model.</a:t>
            </a:r>
          </a:p>
          <a:p>
            <a:r>
              <a:rPr lang="en-US" dirty="0"/>
              <a:t>Popularity is also depends on topic of article.</a:t>
            </a:r>
          </a:p>
          <a:p>
            <a:r>
              <a:rPr lang="en-US" dirty="0"/>
              <a:t>News popularity depends on multiple factors:</a:t>
            </a:r>
          </a:p>
          <a:p>
            <a:pPr lvl="1"/>
            <a:r>
              <a:rPr lang="en-US" dirty="0"/>
              <a:t>Day of publication : Weekday or Weekend</a:t>
            </a:r>
          </a:p>
          <a:p>
            <a:pPr lvl="1"/>
            <a:r>
              <a:rPr lang="en-US" dirty="0"/>
              <a:t>Category of news: World or Local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848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CA1EDBA-0FBD-42B8-892F-763604E799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0278" y="2093976"/>
            <a:ext cx="3261247" cy="4143896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71B0313B-177F-465F-92CB-437BF13AF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0283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D907-E671-44AD-A3EC-98E9B828E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6715"/>
            <a:ext cx="10058400" cy="738580"/>
          </a:xfrm>
        </p:spPr>
        <p:txBody>
          <a:bodyPr>
            <a:normAutofit fontScale="90000"/>
          </a:bodyPr>
          <a:lstStyle/>
          <a:p>
            <a:r>
              <a:rPr lang="en-US" dirty="0"/>
              <a:t>Presenters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60D9D1C-C6DF-439B-94F6-239375E67A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9505100"/>
              </p:ext>
            </p:extLst>
          </p:nvPr>
        </p:nvGraphicFramePr>
        <p:xfrm>
          <a:off x="970084" y="786911"/>
          <a:ext cx="10212266" cy="5474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3549393663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4206070140"/>
                    </a:ext>
                  </a:extLst>
                </a:gridCol>
                <a:gridCol w="3506666">
                  <a:extLst>
                    <a:ext uri="{9D8B030D-6E8A-4147-A177-3AD203B41FA5}">
                      <a16:colId xmlns:a16="http://schemas.microsoft.com/office/drawing/2014/main" val="571490574"/>
                    </a:ext>
                  </a:extLst>
                </a:gridCol>
              </a:tblGrid>
              <a:tr h="396093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795620"/>
                  </a:ext>
                </a:extLst>
              </a:tr>
              <a:tr h="151331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Jainam</a:t>
                      </a:r>
                      <a:r>
                        <a:rPr lang="en-US" dirty="0"/>
                        <a:t> Shah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Kshiti</a:t>
                      </a:r>
                      <a:r>
                        <a:rPr lang="en-US" dirty="0"/>
                        <a:t> Rana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Siddharth Gandhi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042810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CB54763C-1214-465E-A963-3CE6FA6CE2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141" y="1010831"/>
            <a:ext cx="1959951" cy="34843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2ECE27-465A-4A2D-96C6-F3160972B4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7938" y="1126946"/>
            <a:ext cx="2451921" cy="3252129"/>
          </a:xfrm>
          <a:prstGeom prst="rect">
            <a:avLst/>
          </a:prstGeom>
        </p:spPr>
      </p:pic>
      <p:pic>
        <p:nvPicPr>
          <p:cNvPr id="6" name="Picture 5" descr="A person posing for the camera&#10;&#10;Description generated with very high confidence">
            <a:extLst>
              <a:ext uri="{FF2B5EF4-FFF2-40B4-BE49-F238E27FC236}">
                <a16:creationId xmlns:a16="http://schemas.microsoft.com/office/drawing/2014/main" id="{670E8561-3D16-4A7A-BB43-80018DA056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189" y="1010832"/>
            <a:ext cx="2503186" cy="3525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790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BFD2E-542E-4898-8E50-E172A5C61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1111D-DB4B-4F84-9D9A-9449EC970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Introduction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Dataset Description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Outlier Analysis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Correlation Analysis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Different models for evaluation</a:t>
            </a:r>
          </a:p>
          <a:p>
            <a:pPr lvl="2"/>
            <a:r>
              <a:rPr lang="en-US" dirty="0"/>
              <a:t>Naïve Bayes</a:t>
            </a:r>
          </a:p>
          <a:p>
            <a:pPr lvl="2"/>
            <a:r>
              <a:rPr lang="en-US" dirty="0"/>
              <a:t>Random forest</a:t>
            </a:r>
          </a:p>
          <a:p>
            <a:pPr lvl="2"/>
            <a:r>
              <a:rPr lang="en-US" dirty="0"/>
              <a:t>CART</a:t>
            </a:r>
          </a:p>
          <a:p>
            <a:pPr lvl="2"/>
            <a:r>
              <a:rPr lang="en-US" dirty="0"/>
              <a:t>C5.0</a:t>
            </a:r>
          </a:p>
          <a:p>
            <a:pPr lvl="2"/>
            <a:r>
              <a:rPr lang="en-US" dirty="0"/>
              <a:t>Support Vector Machine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Model Comparison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546243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DEE19-9F74-440D-B091-CEA92F5DF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	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06A328-97B7-4A6A-B4D9-95CBC6E7B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 we are using dataset on online news popularity to predict whether the news is popular among the readers or not by predicting the shares on the social media..</a:t>
            </a:r>
          </a:p>
          <a:p>
            <a:r>
              <a:rPr lang="en-US" dirty="0"/>
              <a:t>Dataset is about the articles published by Mashable</a:t>
            </a:r>
          </a:p>
          <a:p>
            <a:r>
              <a:rPr lang="fr-FR" dirty="0">
                <a:hlinkClick r:id="rId2"/>
              </a:rPr>
              <a:t>https://archive.ics.uci.edu/ml/datasets/Online+News+Popularity</a:t>
            </a:r>
            <a:endParaRPr lang="fr-FR" dirty="0"/>
          </a:p>
          <a:p>
            <a:r>
              <a:rPr lang="fr-FR" dirty="0"/>
              <a:t>Dataset was taken from UCI repository. It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also</a:t>
            </a:r>
            <a:r>
              <a:rPr lang="fr-FR" dirty="0"/>
              <a:t> </a:t>
            </a:r>
            <a:r>
              <a:rPr lang="fr-FR" dirty="0" err="1"/>
              <a:t>available</a:t>
            </a:r>
            <a:r>
              <a:rPr lang="fr-FR" dirty="0"/>
              <a:t> on </a:t>
            </a:r>
            <a:r>
              <a:rPr lang="fr-FR" dirty="0" err="1"/>
              <a:t>Kaggle</a:t>
            </a:r>
            <a:r>
              <a:rPr lang="fr-FR" dirty="0"/>
              <a:t>(Invite </a:t>
            </a:r>
            <a:r>
              <a:rPr lang="fr-FR" dirty="0" err="1"/>
              <a:t>only</a:t>
            </a:r>
            <a:r>
              <a:rPr lang="fr-FR" dirty="0"/>
              <a:t>).</a:t>
            </a:r>
            <a:endParaRPr lang="en-US" dirty="0"/>
          </a:p>
          <a:p>
            <a:r>
              <a:rPr lang="en-US" dirty="0"/>
              <a:t>Dataset summarizes set of features about news articles like Topic, number of unique words, number of stop words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13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4FEA6-7A99-42D5-8C44-9DD8E7A96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Dataset Description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13E306-1DB6-4C69-B0B3-2E6F358FF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Dataset contains information about 39644 news articles.</a:t>
            </a:r>
          </a:p>
          <a:p>
            <a:r>
              <a:rPr lang="en-US" dirty="0"/>
              <a:t>Our goal is to predict whether the article is popular or not based on number of shares.</a:t>
            </a:r>
          </a:p>
          <a:p>
            <a:r>
              <a:rPr lang="en-US" dirty="0"/>
              <a:t>If number of shares is higher than median value than we categorize it as popular else not popular.</a:t>
            </a:r>
          </a:p>
        </p:txBody>
      </p:sp>
    </p:spTree>
    <p:extLst>
      <p:ext uri="{BB962C8B-B14F-4D97-AF65-F5344CB8AC3E}">
        <p14:creationId xmlns:p14="http://schemas.microsoft.com/office/powerpoint/2010/main" val="3774511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Content Placeholder 3">
            <a:extLst>
              <a:ext uri="{FF2B5EF4-FFF2-40B4-BE49-F238E27FC236}">
                <a16:creationId xmlns:a16="http://schemas.microsoft.com/office/drawing/2014/main" id="{EB0B8F41-5E61-470D-A124-D25938C7E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2415" y="1744747"/>
            <a:ext cx="3625255" cy="356448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85F6BBC-60CE-4240-A56C-4B1A2FF4E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000" y="484632"/>
            <a:ext cx="7495874" cy="1609344"/>
          </a:xfrm>
        </p:spPr>
        <p:txBody>
          <a:bodyPr>
            <a:normAutofit/>
          </a:bodyPr>
          <a:lstStyle/>
          <a:p>
            <a:r>
              <a:rPr lang="en-US" dirty="0"/>
              <a:t>Outlier analysis</a:t>
            </a:r>
          </a:p>
        </p:txBody>
      </p:sp>
      <p:sp>
        <p:nvSpPr>
          <p:cNvPr id="20" name="Content Placeholder 9">
            <a:extLst>
              <a:ext uri="{FF2B5EF4-FFF2-40B4-BE49-F238E27FC236}">
                <a16:creationId xmlns:a16="http://schemas.microsoft.com/office/drawing/2014/main" id="{3BAE8E99-2047-4458-82B7-A2FC26837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000" y="2121408"/>
            <a:ext cx="7495874" cy="4050792"/>
          </a:xfrm>
        </p:spPr>
        <p:txBody>
          <a:bodyPr>
            <a:normAutofit/>
          </a:bodyPr>
          <a:lstStyle/>
          <a:p>
            <a:r>
              <a:rPr lang="en-US" dirty="0"/>
              <a:t>Dataset doesn’t have any missing values. So we checked for outliers.</a:t>
            </a:r>
          </a:p>
          <a:p>
            <a:r>
              <a:rPr lang="en-US" dirty="0"/>
              <a:t>Rate of Unique words and Rate of non-stop Words have outliers</a:t>
            </a:r>
          </a:p>
          <a:p>
            <a:r>
              <a:rPr lang="en-US" dirty="0"/>
              <a:t>Removed outliers since they are in one observation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670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DBD18-BBDE-4FB5-810A-05E5E3891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6" y="484632"/>
            <a:ext cx="3677264" cy="1609344"/>
          </a:xfrm>
        </p:spPr>
        <p:txBody>
          <a:bodyPr>
            <a:normAutofit/>
          </a:bodyPr>
          <a:lstStyle/>
          <a:p>
            <a:r>
              <a:rPr lang="en-US" sz="3600" dirty="0"/>
              <a:t>Correlation between attributes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1B7C745-73D5-45DD-9C77-CE8A9298A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5805" y="2121408"/>
            <a:ext cx="3677263" cy="4092579"/>
          </a:xfrm>
        </p:spPr>
        <p:txBody>
          <a:bodyPr>
            <a:normAutofit/>
          </a:bodyPr>
          <a:lstStyle/>
          <a:p>
            <a:r>
              <a:rPr lang="en-US" sz="1600" dirty="0"/>
              <a:t>Correlation plot shows which column has how much impact on target variable.</a:t>
            </a:r>
          </a:p>
          <a:p>
            <a:r>
              <a:rPr lang="en-US" sz="1600" dirty="0"/>
              <a:t>Column which are (Highly Impacted)related to shares are:</a:t>
            </a:r>
          </a:p>
          <a:p>
            <a:pPr lvl="1"/>
            <a:r>
              <a:rPr lang="en-US" sz="1400" dirty="0" err="1"/>
              <a:t>KW_avg_avg</a:t>
            </a:r>
            <a:endParaRPr lang="en-US" sz="1400" dirty="0"/>
          </a:p>
          <a:p>
            <a:pPr lvl="1"/>
            <a:r>
              <a:rPr lang="en-US" sz="1400" dirty="0"/>
              <a:t>LDA_02</a:t>
            </a:r>
          </a:p>
          <a:p>
            <a:pPr lvl="1"/>
            <a:r>
              <a:rPr lang="en-US" sz="1400" dirty="0" err="1"/>
              <a:t>Kw_max_avg</a:t>
            </a:r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3F8F80-C158-4A0E-9EDF-ED6D9EB99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013" y="404622"/>
            <a:ext cx="6630427" cy="5551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576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88481-3331-420F-BC64-B4561695FB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643467"/>
            <a:ext cx="6255026" cy="5054008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Different models for evaluation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1439E1-5A08-4363-95BA-CAA2C10D74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70995" y="643467"/>
            <a:ext cx="3341488" cy="5054008"/>
          </a:xfrm>
        </p:spPr>
        <p:txBody>
          <a:bodyPr anchor="ctr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Naïve Bayes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Random Forest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C5.0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Support Vector Machine</a:t>
            </a:r>
          </a:p>
        </p:txBody>
      </p:sp>
    </p:spTree>
    <p:extLst>
      <p:ext uri="{BB962C8B-B14F-4D97-AF65-F5344CB8AC3E}">
        <p14:creationId xmlns:p14="http://schemas.microsoft.com/office/powerpoint/2010/main" val="141588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4C6F8-41AE-4E8F-9F81-3218417B0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Naïve Bayes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66A7332-811A-4DAB-B967-83771AE37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Works on Probabilistic Classifier</a:t>
            </a:r>
          </a:p>
          <a:p>
            <a:r>
              <a:rPr lang="en-US" dirty="0"/>
              <a:t>Uses Bayes theorem to classify the data</a:t>
            </a:r>
          </a:p>
          <a:p>
            <a:r>
              <a:rPr lang="en-US" dirty="0"/>
              <a:t>Confusion Matrix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Error Rate</a:t>
            </a:r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41330AF-04B5-479A-BD36-AE75B2FD6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176" y="3544252"/>
            <a:ext cx="3667125" cy="7524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BEA3D3C-012A-42B1-AF14-637515B063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9176" y="5183196"/>
            <a:ext cx="1297781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1042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819</TotalTime>
  <Words>476</Words>
  <Application>Microsoft Office PowerPoint</Application>
  <PresentationFormat>Widescreen</PresentationFormat>
  <Paragraphs>103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Rockwell</vt:lpstr>
      <vt:lpstr>Rockwell Condensed</vt:lpstr>
      <vt:lpstr>Rockwell Extra Bold</vt:lpstr>
      <vt:lpstr>Wingdings</vt:lpstr>
      <vt:lpstr>Wood Type</vt:lpstr>
      <vt:lpstr>Online news popularity prediction</vt:lpstr>
      <vt:lpstr>Presenters</vt:lpstr>
      <vt:lpstr>Topics covered</vt:lpstr>
      <vt:lpstr>Introduction </vt:lpstr>
      <vt:lpstr>Dataset Description</vt:lpstr>
      <vt:lpstr>Outlier analysis</vt:lpstr>
      <vt:lpstr>Correlation between attributes</vt:lpstr>
      <vt:lpstr>Different models for evaluation</vt:lpstr>
      <vt:lpstr>Naïve Bayes</vt:lpstr>
      <vt:lpstr>Random Forest</vt:lpstr>
      <vt:lpstr>Random Forest </vt:lpstr>
      <vt:lpstr>CART</vt:lpstr>
      <vt:lpstr>CART </vt:lpstr>
      <vt:lpstr>C5.0</vt:lpstr>
      <vt:lpstr>Support Vector Machine</vt:lpstr>
      <vt:lpstr>Model Comparison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 INDEX MODEL</dc:title>
  <dc:creator>Siddharth Gandhi</dc:creator>
  <cp:lastModifiedBy>Kshiti Rana</cp:lastModifiedBy>
  <cp:revision>70</cp:revision>
  <dcterms:created xsi:type="dcterms:W3CDTF">2018-05-03T18:29:23Z</dcterms:created>
  <dcterms:modified xsi:type="dcterms:W3CDTF">2018-05-09T22:35:46Z</dcterms:modified>
</cp:coreProperties>
</file>