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6" r:id="rId5"/>
    <p:sldId id="480" r:id="rId6"/>
    <p:sldId id="648" r:id="rId7"/>
    <p:sldId id="647" r:id="rId8"/>
    <p:sldId id="646" r:id="rId9"/>
    <p:sldId id="649" r:id="rId10"/>
    <p:sldId id="978" r:id="rId11"/>
    <p:sldId id="645" r:id="rId12"/>
    <p:sldId id="994" r:id="rId13"/>
    <p:sldId id="976" r:id="rId14"/>
    <p:sldId id="977" r:id="rId15"/>
    <p:sldId id="988" r:id="rId16"/>
    <p:sldId id="664" r:id="rId17"/>
    <p:sldId id="980" r:id="rId18"/>
    <p:sldId id="644" r:id="rId19"/>
    <p:sldId id="661" r:id="rId20"/>
    <p:sldId id="663" r:id="rId21"/>
    <p:sldId id="662" r:id="rId22"/>
    <p:sldId id="665" r:id="rId23"/>
    <p:sldId id="666" r:id="rId24"/>
    <p:sldId id="667" r:id="rId25"/>
    <p:sldId id="1027" r:id="rId26"/>
    <p:sldId id="1028" r:id="rId27"/>
    <p:sldId id="1003" r:id="rId28"/>
    <p:sldId id="478" r:id="rId29"/>
    <p:sldId id="479" r:id="rId30"/>
    <p:sldId id="102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00" userDrawn="1">
          <p15:clr>
            <a:srgbClr val="A4A3A4"/>
          </p15:clr>
        </p15:guide>
        <p15:guide id="3" orient="horz" pos="2160" userDrawn="1">
          <p15:clr>
            <a:srgbClr val="A4A3A4"/>
          </p15:clr>
        </p15:guide>
        <p15:guide id="4" orient="horz" pos="1008" userDrawn="1">
          <p15:clr>
            <a:srgbClr val="A4A3A4"/>
          </p15:clr>
        </p15:guide>
        <p15:guide id="5" pos="912" userDrawn="1">
          <p15:clr>
            <a:srgbClr val="A4A3A4"/>
          </p15:clr>
        </p15:guide>
        <p15:guide id="6" pos="669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or Shoudha, Shamma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C1B43-9426-4B2A-9917-4F538A89CEB6}" v="201" dt="2025-05-02T14:49:31.877"/>
    <p1510:client id="{5DF64864-3830-A84D-AF03-ACDAFF8FA389}" v="84" dt="2025-05-02T04:54:03.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pos="600"/>
        <p:guide orient="horz" pos="2160"/>
        <p:guide orient="horz" pos="1008"/>
        <p:guide pos="912"/>
        <p:guide pos="669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a, Lila" userId="84f2bb1b-7708-45cd-908f-db4578005e0b" providerId="ADAL" clId="{5DF64864-3830-A84D-AF03-ACDAFF8FA389}"/>
    <pc:docChg chg="undo custSel modSld sldOrd">
      <pc:chgData name="Rana, Lila" userId="84f2bb1b-7708-45cd-908f-db4578005e0b" providerId="ADAL" clId="{5DF64864-3830-A84D-AF03-ACDAFF8FA389}" dt="2025-05-02T04:54:03.575" v="83" actId="20577"/>
      <pc:docMkLst>
        <pc:docMk/>
      </pc:docMkLst>
      <pc:sldChg chg="modNotesTx">
        <pc:chgData name="Rana, Lila" userId="84f2bb1b-7708-45cd-908f-db4578005e0b" providerId="ADAL" clId="{5DF64864-3830-A84D-AF03-ACDAFF8FA389}" dt="2025-05-02T04:54:03.575" v="83" actId="20577"/>
        <pc:sldMkLst>
          <pc:docMk/>
          <pc:sldMk cId="2827665408" sldId="646"/>
        </pc:sldMkLst>
      </pc:sldChg>
      <pc:sldChg chg="modSp mod modNotesTx">
        <pc:chgData name="Rana, Lila" userId="84f2bb1b-7708-45cd-908f-db4578005e0b" providerId="ADAL" clId="{5DF64864-3830-A84D-AF03-ACDAFF8FA389}" dt="2025-05-02T04:53:14.240" v="78" actId="20577"/>
        <pc:sldMkLst>
          <pc:docMk/>
          <pc:sldMk cId="3069564543" sldId="649"/>
        </pc:sldMkLst>
        <pc:spChg chg="mod">
          <ac:chgData name="Rana, Lila" userId="84f2bb1b-7708-45cd-908f-db4578005e0b" providerId="ADAL" clId="{5DF64864-3830-A84D-AF03-ACDAFF8FA389}" dt="2025-05-02T04:06:12.470" v="13" actId="20577"/>
          <ac:spMkLst>
            <pc:docMk/>
            <pc:sldMk cId="3069564543" sldId="649"/>
            <ac:spMk id="100" creationId="{A5E24B3E-3B13-A902-8387-EF5420D0D11C}"/>
          </ac:spMkLst>
        </pc:spChg>
        <pc:picChg chg="mod">
          <ac:chgData name="Rana, Lila" userId="84f2bb1b-7708-45cd-908f-db4578005e0b" providerId="ADAL" clId="{5DF64864-3830-A84D-AF03-ACDAFF8FA389}" dt="2025-05-02T04:06:20.296" v="14" actId="14100"/>
          <ac:picMkLst>
            <pc:docMk/>
            <pc:sldMk cId="3069564543" sldId="649"/>
            <ac:picMk id="1026" creationId="{8E860AE1-EFA0-1C1C-7C6C-82C8EDF43791}"/>
          </ac:picMkLst>
        </pc:picChg>
      </pc:sldChg>
      <pc:sldChg chg="modSp mod">
        <pc:chgData name="Rana, Lila" userId="84f2bb1b-7708-45cd-908f-db4578005e0b" providerId="ADAL" clId="{5DF64864-3830-A84D-AF03-ACDAFF8FA389}" dt="2025-05-02T04:32:33.338" v="28" actId="14100"/>
        <pc:sldMkLst>
          <pc:docMk/>
          <pc:sldMk cId="810041867" sldId="661"/>
        </pc:sldMkLst>
        <pc:spChg chg="mod">
          <ac:chgData name="Rana, Lila" userId="84f2bb1b-7708-45cd-908f-db4578005e0b" providerId="ADAL" clId="{5DF64864-3830-A84D-AF03-ACDAFF8FA389}" dt="2025-05-02T04:32:18.339" v="25" actId="1076"/>
          <ac:spMkLst>
            <pc:docMk/>
            <pc:sldMk cId="810041867" sldId="661"/>
            <ac:spMk id="3" creationId="{2176B70B-9321-010F-2DDD-4D89180DC78D}"/>
          </ac:spMkLst>
        </pc:spChg>
        <pc:picChg chg="mod">
          <ac:chgData name="Rana, Lila" userId="84f2bb1b-7708-45cd-908f-db4578005e0b" providerId="ADAL" clId="{5DF64864-3830-A84D-AF03-ACDAFF8FA389}" dt="2025-05-02T04:32:33.338" v="28" actId="14100"/>
          <ac:picMkLst>
            <pc:docMk/>
            <pc:sldMk cId="810041867" sldId="661"/>
            <ac:picMk id="6" creationId="{6099B422-DE2C-A41B-63C5-B3F9EDBA5CBE}"/>
          </ac:picMkLst>
        </pc:picChg>
      </pc:sldChg>
      <pc:sldChg chg="modNotesTx">
        <pc:chgData name="Rana, Lila" userId="84f2bb1b-7708-45cd-908f-db4578005e0b" providerId="ADAL" clId="{5DF64864-3830-A84D-AF03-ACDAFF8FA389}" dt="2025-05-02T04:48:47.613" v="67" actId="20577"/>
        <pc:sldMkLst>
          <pc:docMk/>
          <pc:sldMk cId="3729384050" sldId="976"/>
        </pc:sldMkLst>
      </pc:sldChg>
      <pc:sldChg chg="modSp mod ord">
        <pc:chgData name="Rana, Lila" userId="84f2bb1b-7708-45cd-908f-db4578005e0b" providerId="ADAL" clId="{5DF64864-3830-A84D-AF03-ACDAFF8FA389}" dt="2025-05-02T04:26:53.698" v="23" actId="20577"/>
        <pc:sldMkLst>
          <pc:docMk/>
          <pc:sldMk cId="3897480771" sldId="978"/>
        </pc:sldMkLst>
        <pc:spChg chg="mod">
          <ac:chgData name="Rana, Lila" userId="84f2bb1b-7708-45cd-908f-db4578005e0b" providerId="ADAL" clId="{5DF64864-3830-A84D-AF03-ACDAFF8FA389}" dt="2025-05-02T04:26:53.698" v="23" actId="20577"/>
          <ac:spMkLst>
            <pc:docMk/>
            <pc:sldMk cId="3897480771" sldId="978"/>
            <ac:spMk id="15" creationId="{9F445122-B9B7-B5D1-711B-0EDA4D52B757}"/>
          </ac:spMkLst>
        </pc:spChg>
      </pc:sldChg>
      <pc:sldChg chg="modSp">
        <pc:chgData name="Rana, Lila" userId="84f2bb1b-7708-45cd-908f-db4578005e0b" providerId="ADAL" clId="{5DF64864-3830-A84D-AF03-ACDAFF8FA389}" dt="2025-05-02T04:26:27.896" v="20" actId="20577"/>
        <pc:sldMkLst>
          <pc:docMk/>
          <pc:sldMk cId="3796415026" sldId="1027"/>
        </pc:sldMkLst>
        <pc:graphicFrameChg chg="mod">
          <ac:chgData name="Rana, Lila" userId="84f2bb1b-7708-45cd-908f-db4578005e0b" providerId="ADAL" clId="{5DF64864-3830-A84D-AF03-ACDAFF8FA389}" dt="2025-05-02T04:26:27.896" v="20" actId="20577"/>
          <ac:graphicFrameMkLst>
            <pc:docMk/>
            <pc:sldMk cId="3796415026" sldId="1027"/>
            <ac:graphicFrameMk id="6" creationId="{FBCE1505-10E5-F128-CB6A-F617FCA048D7}"/>
          </ac:graphicFrameMkLst>
        </pc:graphicFrameChg>
      </pc:sldChg>
    </pc:docChg>
  </pc:docChgLst>
  <pc:docChgLst>
    <pc:chgData name="Rana, Lila" userId="84f2bb1b-7708-45cd-908f-db4578005e0b" providerId="ADAL" clId="{206C1B43-9426-4B2A-9917-4F538A89CEB6}"/>
    <pc:docChg chg="undo custSel addSld modSld sldOrd">
      <pc:chgData name="Rana, Lila" userId="84f2bb1b-7708-45cd-908f-db4578005e0b" providerId="ADAL" clId="{206C1B43-9426-4B2A-9917-4F538A89CEB6}" dt="2025-05-02T14:49:31.066" v="211" actId="6549"/>
      <pc:docMkLst>
        <pc:docMk/>
      </pc:docMkLst>
      <pc:sldChg chg="modSp mod">
        <pc:chgData name="Rana, Lila" userId="84f2bb1b-7708-45cd-908f-db4578005e0b" providerId="ADAL" clId="{206C1B43-9426-4B2A-9917-4F538A89CEB6}" dt="2025-05-02T14:38:53.671" v="47" actId="27636"/>
        <pc:sldMkLst>
          <pc:docMk/>
          <pc:sldMk cId="168365398" sldId="256"/>
        </pc:sldMkLst>
        <pc:spChg chg="mod">
          <ac:chgData name="Rana, Lila" userId="84f2bb1b-7708-45cd-908f-db4578005e0b" providerId="ADAL" clId="{206C1B43-9426-4B2A-9917-4F538A89CEB6}" dt="2025-05-02T14:38:53.671" v="47" actId="27636"/>
          <ac:spMkLst>
            <pc:docMk/>
            <pc:sldMk cId="168365398" sldId="256"/>
            <ac:spMk id="6" creationId="{65B6E26E-E3BC-B55F-DC6A-3097D1BAC3BD}"/>
          </ac:spMkLst>
        </pc:spChg>
      </pc:sldChg>
      <pc:sldChg chg="modSp mod">
        <pc:chgData name="Rana, Lila" userId="84f2bb1b-7708-45cd-908f-db4578005e0b" providerId="ADAL" clId="{206C1B43-9426-4B2A-9917-4F538A89CEB6}" dt="2025-05-02T01:34:39.971" v="8" actId="1076"/>
        <pc:sldMkLst>
          <pc:docMk/>
          <pc:sldMk cId="3646245347" sldId="645"/>
        </pc:sldMkLst>
        <pc:spChg chg="mod">
          <ac:chgData name="Rana, Lila" userId="84f2bb1b-7708-45cd-908f-db4578005e0b" providerId="ADAL" clId="{206C1B43-9426-4B2A-9917-4F538A89CEB6}" dt="2025-05-02T01:34:39.971" v="8" actId="1076"/>
          <ac:spMkLst>
            <pc:docMk/>
            <pc:sldMk cId="3646245347" sldId="645"/>
            <ac:spMk id="10" creationId="{A256D484-81A0-AAE4-A933-819D1547BB02}"/>
          </ac:spMkLst>
        </pc:spChg>
        <pc:spChg chg="mod">
          <ac:chgData name="Rana, Lila" userId="84f2bb1b-7708-45cd-908f-db4578005e0b" providerId="ADAL" clId="{206C1B43-9426-4B2A-9917-4F538A89CEB6}" dt="2025-05-02T01:34:35.202" v="6" actId="1076"/>
          <ac:spMkLst>
            <pc:docMk/>
            <pc:sldMk cId="3646245347" sldId="645"/>
            <ac:spMk id="11" creationId="{5747CE2B-6BD6-A035-DE08-7B3F0715F3DC}"/>
          </ac:spMkLst>
        </pc:spChg>
        <pc:spChg chg="mod">
          <ac:chgData name="Rana, Lila" userId="84f2bb1b-7708-45cd-908f-db4578005e0b" providerId="ADAL" clId="{206C1B43-9426-4B2A-9917-4F538A89CEB6}" dt="2025-05-02T01:34:37.457" v="7" actId="1076"/>
          <ac:spMkLst>
            <pc:docMk/>
            <pc:sldMk cId="3646245347" sldId="645"/>
            <ac:spMk id="12" creationId="{2EFE325A-1C77-8A14-3931-0B84D02B1487}"/>
          </ac:spMkLst>
        </pc:spChg>
        <pc:picChg chg="mod">
          <ac:chgData name="Rana, Lila" userId="84f2bb1b-7708-45cd-908f-db4578005e0b" providerId="ADAL" clId="{206C1B43-9426-4B2A-9917-4F538A89CEB6}" dt="2025-05-02T01:34:23.547" v="2" actId="1076"/>
          <ac:picMkLst>
            <pc:docMk/>
            <pc:sldMk cId="3646245347" sldId="645"/>
            <ac:picMk id="7" creationId="{E34E83FB-C11B-EFA8-E0B2-CD05FB5061F8}"/>
          </ac:picMkLst>
        </pc:picChg>
        <pc:picChg chg="mod">
          <ac:chgData name="Rana, Lila" userId="84f2bb1b-7708-45cd-908f-db4578005e0b" providerId="ADAL" clId="{206C1B43-9426-4B2A-9917-4F538A89CEB6}" dt="2025-05-02T01:34:25.267" v="3" actId="1076"/>
          <ac:picMkLst>
            <pc:docMk/>
            <pc:sldMk cId="3646245347" sldId="645"/>
            <ac:picMk id="8" creationId="{E6A4347E-FEC2-3773-CBA3-B9BA35C7A34D}"/>
          </ac:picMkLst>
        </pc:picChg>
        <pc:picChg chg="mod">
          <ac:chgData name="Rana, Lila" userId="84f2bb1b-7708-45cd-908f-db4578005e0b" providerId="ADAL" clId="{206C1B43-9426-4B2A-9917-4F538A89CEB6}" dt="2025-05-02T01:34:27.994" v="4" actId="1076"/>
          <ac:picMkLst>
            <pc:docMk/>
            <pc:sldMk cId="3646245347" sldId="645"/>
            <ac:picMk id="9" creationId="{EFF363C5-F844-5315-FCB7-2A565766FBF4}"/>
          </ac:picMkLst>
        </pc:picChg>
      </pc:sldChg>
      <pc:sldChg chg="modSp mod">
        <pc:chgData name="Rana, Lila" userId="84f2bb1b-7708-45cd-908f-db4578005e0b" providerId="ADAL" clId="{206C1B43-9426-4B2A-9917-4F538A89CEB6}" dt="2025-05-02T14:20:43.789" v="16" actId="1076"/>
        <pc:sldMkLst>
          <pc:docMk/>
          <pc:sldMk cId="2827665408" sldId="646"/>
        </pc:sldMkLst>
        <pc:grpChg chg="mod">
          <ac:chgData name="Rana, Lila" userId="84f2bb1b-7708-45cd-908f-db4578005e0b" providerId="ADAL" clId="{206C1B43-9426-4B2A-9917-4F538A89CEB6}" dt="2025-05-02T14:20:36.685" v="13" actId="1076"/>
          <ac:grpSpMkLst>
            <pc:docMk/>
            <pc:sldMk cId="2827665408" sldId="646"/>
            <ac:grpSpMk id="7" creationId="{6779EAC4-1C33-2518-329D-9D25819FA514}"/>
          </ac:grpSpMkLst>
        </pc:grpChg>
        <pc:picChg chg="mod">
          <ac:chgData name="Rana, Lila" userId="84f2bb1b-7708-45cd-908f-db4578005e0b" providerId="ADAL" clId="{206C1B43-9426-4B2A-9917-4F538A89CEB6}" dt="2025-05-02T14:20:43.789" v="16" actId="1076"/>
          <ac:picMkLst>
            <pc:docMk/>
            <pc:sldMk cId="2827665408" sldId="646"/>
            <ac:picMk id="5" creationId="{E2AA717A-7B81-0E2A-A5BE-DB0545968E6E}"/>
          </ac:picMkLst>
        </pc:picChg>
      </pc:sldChg>
      <pc:sldChg chg="modSp modNotesTx">
        <pc:chgData name="Rana, Lila" userId="84f2bb1b-7708-45cd-908f-db4578005e0b" providerId="ADAL" clId="{206C1B43-9426-4B2A-9917-4F538A89CEB6}" dt="2025-05-02T14:46:53.417" v="59" actId="20577"/>
        <pc:sldMkLst>
          <pc:docMk/>
          <pc:sldMk cId="4208207332" sldId="647"/>
        </pc:sldMkLst>
        <pc:graphicFrameChg chg="mod">
          <ac:chgData name="Rana, Lila" userId="84f2bb1b-7708-45cd-908f-db4578005e0b" providerId="ADAL" clId="{206C1B43-9426-4B2A-9917-4F538A89CEB6}" dt="2025-05-02T14:45:30.806" v="48"/>
          <ac:graphicFrameMkLst>
            <pc:docMk/>
            <pc:sldMk cId="4208207332" sldId="647"/>
            <ac:graphicFrameMk id="4" creationId="{9E3BCD83-718D-9EE1-0526-1A4EF6800563}"/>
          </ac:graphicFrameMkLst>
        </pc:graphicFrameChg>
      </pc:sldChg>
      <pc:sldChg chg="modSp mod">
        <pc:chgData name="Rana, Lila" userId="84f2bb1b-7708-45cd-908f-db4578005e0b" providerId="ADAL" clId="{206C1B43-9426-4B2A-9917-4F538A89CEB6}" dt="2025-05-02T01:34:57.777" v="11" actId="20577"/>
        <pc:sldMkLst>
          <pc:docMk/>
          <pc:sldMk cId="3999369046" sldId="648"/>
        </pc:sldMkLst>
        <pc:spChg chg="mod">
          <ac:chgData name="Rana, Lila" userId="84f2bb1b-7708-45cd-908f-db4578005e0b" providerId="ADAL" clId="{206C1B43-9426-4B2A-9917-4F538A89CEB6}" dt="2025-05-02T01:34:57.777" v="11" actId="20577"/>
          <ac:spMkLst>
            <pc:docMk/>
            <pc:sldMk cId="3999369046" sldId="648"/>
            <ac:spMk id="3" creationId="{F2851D58-7EB1-4908-4CBB-AA6557E8ED58}"/>
          </ac:spMkLst>
        </pc:spChg>
      </pc:sldChg>
      <pc:sldChg chg="modSp mod">
        <pc:chgData name="Rana, Lila" userId="84f2bb1b-7708-45cd-908f-db4578005e0b" providerId="ADAL" clId="{206C1B43-9426-4B2A-9917-4F538A89CEB6}" dt="2025-05-02T14:47:45.368" v="65" actId="27636"/>
        <pc:sldMkLst>
          <pc:docMk/>
          <pc:sldMk cId="3897480771" sldId="978"/>
        </pc:sldMkLst>
        <pc:spChg chg="mod">
          <ac:chgData name="Rana, Lila" userId="84f2bb1b-7708-45cd-908f-db4578005e0b" providerId="ADAL" clId="{206C1B43-9426-4B2A-9917-4F538A89CEB6}" dt="2025-05-02T14:47:45.368" v="65" actId="27636"/>
          <ac:spMkLst>
            <pc:docMk/>
            <pc:sldMk cId="3897480771" sldId="978"/>
            <ac:spMk id="15" creationId="{9F445122-B9B7-B5D1-711B-0EDA4D52B757}"/>
          </ac:spMkLst>
        </pc:spChg>
      </pc:sldChg>
      <pc:sldChg chg="modSp mod">
        <pc:chgData name="Rana, Lila" userId="84f2bb1b-7708-45cd-908f-db4578005e0b" providerId="ADAL" clId="{206C1B43-9426-4B2A-9917-4F538A89CEB6}" dt="2025-05-02T14:47:21.064" v="62" actId="20577"/>
        <pc:sldMkLst>
          <pc:docMk/>
          <pc:sldMk cId="2537617296" sldId="988"/>
        </pc:sldMkLst>
        <pc:spChg chg="mod">
          <ac:chgData name="Rana, Lila" userId="84f2bb1b-7708-45cd-908f-db4578005e0b" providerId="ADAL" clId="{206C1B43-9426-4B2A-9917-4F538A89CEB6}" dt="2025-05-02T14:47:21.064" v="62" actId="20577"/>
          <ac:spMkLst>
            <pc:docMk/>
            <pc:sldMk cId="2537617296" sldId="988"/>
            <ac:spMk id="5" creationId="{47B30763-049A-F909-55A9-04BFBDA79A1C}"/>
          </ac:spMkLst>
        </pc:spChg>
        <pc:picChg chg="mod">
          <ac:chgData name="Rana, Lila" userId="84f2bb1b-7708-45cd-908f-db4578005e0b" providerId="ADAL" clId="{206C1B43-9426-4B2A-9917-4F538A89CEB6}" dt="2025-05-02T14:47:20.288" v="61" actId="1076"/>
          <ac:picMkLst>
            <pc:docMk/>
            <pc:sldMk cId="2537617296" sldId="988"/>
            <ac:picMk id="3" creationId="{8ABD887A-6451-21CA-8207-C59444DB3485}"/>
          </ac:picMkLst>
        </pc:picChg>
      </pc:sldChg>
      <pc:sldChg chg="modSp add mod ord">
        <pc:chgData name="Rana, Lila" userId="84f2bb1b-7708-45cd-908f-db4578005e0b" providerId="ADAL" clId="{206C1B43-9426-4B2A-9917-4F538A89CEB6}" dt="2025-05-02T14:38:10.922" v="31" actId="5793"/>
        <pc:sldMkLst>
          <pc:docMk/>
          <pc:sldMk cId="2320978015" sldId="1003"/>
        </pc:sldMkLst>
        <pc:spChg chg="mod">
          <ac:chgData name="Rana, Lila" userId="84f2bb1b-7708-45cd-908f-db4578005e0b" providerId="ADAL" clId="{206C1B43-9426-4B2A-9917-4F538A89CEB6}" dt="2025-05-02T14:38:10.922" v="31" actId="5793"/>
          <ac:spMkLst>
            <pc:docMk/>
            <pc:sldMk cId="2320978015" sldId="1003"/>
            <ac:spMk id="5" creationId="{1C533403-2E5E-1A31-4664-804C470719C7}"/>
          </ac:spMkLst>
        </pc:spChg>
      </pc:sldChg>
      <pc:sldChg chg="modSp">
        <pc:chgData name="Rana, Lila" userId="84f2bb1b-7708-45cd-908f-db4578005e0b" providerId="ADAL" clId="{206C1B43-9426-4B2A-9917-4F538A89CEB6}" dt="2025-05-02T14:49:31.066" v="211" actId="6549"/>
        <pc:sldMkLst>
          <pc:docMk/>
          <pc:sldMk cId="3796415026" sldId="1027"/>
        </pc:sldMkLst>
        <pc:graphicFrameChg chg="mod">
          <ac:chgData name="Rana, Lila" userId="84f2bb1b-7708-45cd-908f-db4578005e0b" providerId="ADAL" clId="{206C1B43-9426-4B2A-9917-4F538A89CEB6}" dt="2025-05-02T14:49:31.066" v="211" actId="6549"/>
          <ac:graphicFrameMkLst>
            <pc:docMk/>
            <pc:sldMk cId="3796415026" sldId="1027"/>
            <ac:graphicFrameMk id="6" creationId="{FBCE1505-10E5-F128-CB6A-F617FCA048D7}"/>
          </ac:graphicFrameMkLst>
        </pc:graphicFrameChg>
      </pc:sldChg>
      <pc:sldChg chg="modSp mod">
        <pc:chgData name="Rana, Lila" userId="84f2bb1b-7708-45cd-908f-db4578005e0b" providerId="ADAL" clId="{206C1B43-9426-4B2A-9917-4F538A89CEB6}" dt="2025-05-02T14:48:41.403" v="210" actId="20577"/>
        <pc:sldMkLst>
          <pc:docMk/>
          <pc:sldMk cId="2765195312" sldId="1028"/>
        </pc:sldMkLst>
        <pc:spChg chg="mod">
          <ac:chgData name="Rana, Lila" userId="84f2bb1b-7708-45cd-908f-db4578005e0b" providerId="ADAL" clId="{206C1B43-9426-4B2A-9917-4F538A89CEB6}" dt="2025-05-02T14:48:41.403" v="210" actId="20577"/>
          <ac:spMkLst>
            <pc:docMk/>
            <pc:sldMk cId="2765195312" sldId="1028"/>
            <ac:spMk id="3" creationId="{00E7D966-80DD-858C-E904-3C91F8E3D08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403_E248B23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09969164693574"/>
          <c:y val="6.9546123807694774E-2"/>
          <c:w val="0.82536791820571598"/>
          <c:h val="0.71910317272579927"/>
        </c:manualLayout>
      </c:layout>
      <c:barChart>
        <c:barDir val="col"/>
        <c:grouping val="clustered"/>
        <c:varyColors val="0"/>
        <c:ser>
          <c:idx val="0"/>
          <c:order val="0"/>
          <c:tx>
            <c:strRef>
              <c:f>Sheet1!$B$1</c:f>
              <c:strCache>
                <c:ptCount val="1"/>
                <c:pt idx="0">
                  <c:v>1D CNN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3"/>
                <c:pt idx="0">
                  <c:v>Train Room: A, B and Test Room: C</c:v>
                </c:pt>
                <c:pt idx="1">
                  <c:v>Train Rooms: B, C , Test Room: A</c:v>
                </c:pt>
                <c:pt idx="2">
                  <c:v>Train Rooms: C, A ,Test Room: B</c:v>
                </c:pt>
              </c:strCache>
            </c:strRef>
          </c:cat>
          <c:val>
            <c:numRef>
              <c:f>Sheet1!$B$2:$B$5</c:f>
              <c:numCache>
                <c:formatCode>General</c:formatCode>
                <c:ptCount val="4"/>
                <c:pt idx="0">
                  <c:v>98.32</c:v>
                </c:pt>
                <c:pt idx="1">
                  <c:v>96.8</c:v>
                </c:pt>
                <c:pt idx="2">
                  <c:v>97.92</c:v>
                </c:pt>
              </c:numCache>
            </c:numRef>
          </c:val>
          <c:extLst>
            <c:ext xmlns:c16="http://schemas.microsoft.com/office/drawing/2014/chart" uri="{C3380CC4-5D6E-409C-BE32-E72D297353CC}">
              <c16:uniqueId val="{00000000-66C1-4C3B-8BD9-72A552CE8682}"/>
            </c:ext>
          </c:extLst>
        </c:ser>
        <c:ser>
          <c:idx val="1"/>
          <c:order val="1"/>
          <c:tx>
            <c:strRef>
              <c:f>Sheet1!$C$1</c:f>
              <c:strCache>
                <c:ptCount val="1"/>
                <c:pt idx="0">
                  <c:v>OC SVM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3"/>
                <c:pt idx="0">
                  <c:v>Train Room: A, B and Test Room: C</c:v>
                </c:pt>
                <c:pt idx="1">
                  <c:v>Train Rooms: B, C , Test Room: A</c:v>
                </c:pt>
                <c:pt idx="2">
                  <c:v>Train Rooms: C, A ,Test Room: B</c:v>
                </c:pt>
              </c:strCache>
            </c:strRef>
          </c:cat>
          <c:val>
            <c:numRef>
              <c:f>Sheet1!$C$2:$C$5</c:f>
              <c:numCache>
                <c:formatCode>General</c:formatCode>
                <c:ptCount val="4"/>
                <c:pt idx="0">
                  <c:v>89.13</c:v>
                </c:pt>
                <c:pt idx="1">
                  <c:v>96.39</c:v>
                </c:pt>
                <c:pt idx="2">
                  <c:v>89.99</c:v>
                </c:pt>
              </c:numCache>
            </c:numRef>
          </c:val>
          <c:extLst>
            <c:ext xmlns:c16="http://schemas.microsoft.com/office/drawing/2014/chart" uri="{C3380CC4-5D6E-409C-BE32-E72D297353CC}">
              <c16:uniqueId val="{00000001-66C1-4C3B-8BD9-72A552CE8682}"/>
            </c:ext>
          </c:extLst>
        </c:ser>
        <c:dLbls>
          <c:showLegendKey val="0"/>
          <c:showVal val="0"/>
          <c:showCatName val="0"/>
          <c:showSerName val="0"/>
          <c:showPercent val="0"/>
          <c:showBubbleSize val="0"/>
        </c:dLbls>
        <c:gapWidth val="100"/>
        <c:overlap val="-24"/>
        <c:axId val="1929309136"/>
        <c:axId val="1929308176"/>
      </c:barChart>
      <c:catAx>
        <c:axId val="1929309136"/>
        <c:scaling>
          <c:orientation val="minMax"/>
        </c:scaling>
        <c:delete val="0"/>
        <c:axPos val="b"/>
        <c:title>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9308176"/>
        <c:crosses val="autoZero"/>
        <c:auto val="1"/>
        <c:lblAlgn val="ctr"/>
        <c:lblOffset val="100"/>
        <c:noMultiLvlLbl val="0"/>
      </c:catAx>
      <c:valAx>
        <c:axId val="19293081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sz="2000"/>
                  <a:t>Accuracy(%) </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93091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76765871923352225"/>
          <c:y val="0.79007063141497569"/>
          <c:w val="0.18146577831617203"/>
          <c:h val="5.54578238695772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145AEC-E6D2-44A8-8383-57F200C3781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A6D5993-D48D-4702-919D-A7BDFA36082B}">
      <dgm:prSet phldrT="[Text]"/>
      <dgm:spPr/>
      <dgm:t>
        <a:bodyPr/>
        <a:lstStyle/>
        <a:p>
          <a:r>
            <a:rPr lang="en-US"/>
            <a:t>Detection-based sensing</a:t>
          </a:r>
        </a:p>
      </dgm:t>
    </dgm:pt>
    <dgm:pt modelId="{A38A820D-60C7-41B4-8A7D-952B5DCEAD1D}" type="parTrans" cxnId="{78E385D3-F952-4BD5-8BA3-788AEB9EDA82}">
      <dgm:prSet/>
      <dgm:spPr/>
      <dgm:t>
        <a:bodyPr/>
        <a:lstStyle/>
        <a:p>
          <a:endParaRPr lang="en-US"/>
        </a:p>
      </dgm:t>
    </dgm:pt>
    <dgm:pt modelId="{A798DF87-902C-4043-9920-64484AF30BF6}" type="sibTrans" cxnId="{78E385D3-F952-4BD5-8BA3-788AEB9EDA82}">
      <dgm:prSet/>
      <dgm:spPr/>
      <dgm:t>
        <a:bodyPr/>
        <a:lstStyle/>
        <a:p>
          <a:endParaRPr lang="en-US"/>
        </a:p>
      </dgm:t>
    </dgm:pt>
    <dgm:pt modelId="{9AC93270-6136-41DE-8A45-6216383DE2FE}">
      <dgm:prSet phldrT="[Text]"/>
      <dgm:spPr/>
      <dgm:t>
        <a:bodyPr/>
        <a:lstStyle/>
        <a:p>
          <a:r>
            <a:rPr lang="en-US" u="none"/>
            <a:t>Provides outputs in binary format. </a:t>
          </a:r>
          <a:endParaRPr lang="en-US"/>
        </a:p>
      </dgm:t>
    </dgm:pt>
    <dgm:pt modelId="{5E6006DE-03F3-478A-BA37-5F8AAC8B9805}" type="parTrans" cxnId="{BB2BC59D-E3A8-47F2-AEE4-14A652341B2B}">
      <dgm:prSet/>
      <dgm:spPr/>
      <dgm:t>
        <a:bodyPr/>
        <a:lstStyle/>
        <a:p>
          <a:endParaRPr lang="en-US"/>
        </a:p>
      </dgm:t>
    </dgm:pt>
    <dgm:pt modelId="{7CD29084-BC0E-4505-B333-BD4D6DE1C843}" type="sibTrans" cxnId="{BB2BC59D-E3A8-47F2-AEE4-14A652341B2B}">
      <dgm:prSet/>
      <dgm:spPr/>
      <dgm:t>
        <a:bodyPr/>
        <a:lstStyle/>
        <a:p>
          <a:endParaRPr lang="en-US"/>
        </a:p>
      </dgm:t>
    </dgm:pt>
    <dgm:pt modelId="{865612A4-A2E4-411B-9F78-57E2E4B219B9}">
      <dgm:prSet phldrT="[Text]"/>
      <dgm:spPr/>
      <dgm:t>
        <a:bodyPr/>
        <a:lstStyle/>
        <a:p>
          <a:r>
            <a:rPr lang="en-US"/>
            <a:t>Recognition-based sensing</a:t>
          </a:r>
        </a:p>
      </dgm:t>
    </dgm:pt>
    <dgm:pt modelId="{C16AA752-69CE-4197-A3C6-60C4CFD195CD}" type="parTrans" cxnId="{501F4189-5E44-4556-943A-B285ECE4660A}">
      <dgm:prSet/>
      <dgm:spPr/>
      <dgm:t>
        <a:bodyPr/>
        <a:lstStyle/>
        <a:p>
          <a:endParaRPr lang="en-US"/>
        </a:p>
      </dgm:t>
    </dgm:pt>
    <dgm:pt modelId="{FDEB75FC-9212-43AF-9AA5-B2699A243036}" type="sibTrans" cxnId="{501F4189-5E44-4556-943A-B285ECE4660A}">
      <dgm:prSet/>
      <dgm:spPr/>
      <dgm:t>
        <a:bodyPr/>
        <a:lstStyle/>
        <a:p>
          <a:endParaRPr lang="en-US"/>
        </a:p>
      </dgm:t>
    </dgm:pt>
    <dgm:pt modelId="{166127F9-C2E5-4B4E-B7C2-94E44BC7FFD6}">
      <dgm:prSet phldrT="[Text]"/>
      <dgm:spPr/>
      <dgm:t>
        <a:bodyPr/>
        <a:lstStyle/>
        <a:p>
          <a:r>
            <a:rPr lang="en-US" u="none"/>
            <a:t>Provides multiclass classification outputs. </a:t>
          </a:r>
          <a:endParaRPr lang="en-US"/>
        </a:p>
      </dgm:t>
    </dgm:pt>
    <dgm:pt modelId="{AA1389C1-18DF-4918-948D-39E60620CC00}" type="parTrans" cxnId="{6E46824F-B0B3-404F-BEE3-03F3A1406701}">
      <dgm:prSet/>
      <dgm:spPr/>
      <dgm:t>
        <a:bodyPr/>
        <a:lstStyle/>
        <a:p>
          <a:endParaRPr lang="en-US"/>
        </a:p>
      </dgm:t>
    </dgm:pt>
    <dgm:pt modelId="{75E20420-7CC2-4439-9C4C-D0EAA50C9C7E}" type="sibTrans" cxnId="{6E46824F-B0B3-404F-BEE3-03F3A1406701}">
      <dgm:prSet/>
      <dgm:spPr/>
      <dgm:t>
        <a:bodyPr/>
        <a:lstStyle/>
        <a:p>
          <a:endParaRPr lang="en-US"/>
        </a:p>
      </dgm:t>
    </dgm:pt>
    <dgm:pt modelId="{70A03BEE-93F4-4938-8892-AF029A9C1CEA}">
      <dgm:prSet phldrT="[Text]"/>
      <dgm:spPr/>
      <dgm:t>
        <a:bodyPr/>
        <a:lstStyle/>
        <a:p>
          <a:r>
            <a:rPr lang="en-US"/>
            <a:t>Estimation-based sensing</a:t>
          </a:r>
        </a:p>
      </dgm:t>
    </dgm:pt>
    <dgm:pt modelId="{9297DA6A-A4CF-4793-ABFF-491304F1F863}" type="parTrans" cxnId="{70A6187D-76A8-4172-8949-0E74E5F4AF95}">
      <dgm:prSet/>
      <dgm:spPr/>
      <dgm:t>
        <a:bodyPr/>
        <a:lstStyle/>
        <a:p>
          <a:endParaRPr lang="en-US"/>
        </a:p>
      </dgm:t>
    </dgm:pt>
    <dgm:pt modelId="{861AA820-D929-4669-87EB-19A26B110585}" type="sibTrans" cxnId="{70A6187D-76A8-4172-8949-0E74E5F4AF95}">
      <dgm:prSet/>
      <dgm:spPr/>
      <dgm:t>
        <a:bodyPr/>
        <a:lstStyle/>
        <a:p>
          <a:endParaRPr lang="en-US"/>
        </a:p>
      </dgm:t>
    </dgm:pt>
    <dgm:pt modelId="{695F365D-9765-4BF2-9A61-9C4395FC3D51}">
      <dgm:prSet phldrT="[Text]"/>
      <dgm:spPr/>
      <dgm:t>
        <a:bodyPr/>
        <a:lstStyle/>
        <a:p>
          <a:r>
            <a:rPr lang="en-US" u="none"/>
            <a:t>Aim to calculate the quantity of different parameters, for example size, length, angle, distance, duration, etc.</a:t>
          </a:r>
          <a:endParaRPr lang="en-US"/>
        </a:p>
      </dgm:t>
    </dgm:pt>
    <dgm:pt modelId="{044482CA-6AAA-4C29-8608-7811BDF8D426}" type="parTrans" cxnId="{F07CDEA6-3E4D-44E2-97FA-3EE9ACCE1EA9}">
      <dgm:prSet/>
      <dgm:spPr/>
      <dgm:t>
        <a:bodyPr/>
        <a:lstStyle/>
        <a:p>
          <a:endParaRPr lang="en-US"/>
        </a:p>
      </dgm:t>
    </dgm:pt>
    <dgm:pt modelId="{053A25A8-5E7E-474E-82D2-A35F771F88F1}" type="sibTrans" cxnId="{F07CDEA6-3E4D-44E2-97FA-3EE9ACCE1EA9}">
      <dgm:prSet/>
      <dgm:spPr/>
      <dgm:t>
        <a:bodyPr/>
        <a:lstStyle/>
        <a:p>
          <a:endParaRPr lang="en-US"/>
        </a:p>
      </dgm:t>
    </dgm:pt>
    <dgm:pt modelId="{5D2F3DA0-B409-47DA-ACC7-6D5DDFC569F0}">
      <dgm:prSet/>
      <dgm:spPr/>
      <dgm:t>
        <a:bodyPr/>
        <a:lstStyle/>
        <a:p>
          <a:r>
            <a:rPr lang="en-US" u="none"/>
            <a:t>Popular application: Human presence detection and human event detection. </a:t>
          </a:r>
        </a:p>
      </dgm:t>
    </dgm:pt>
    <dgm:pt modelId="{2D462456-E116-4B88-9776-F9C1336D7D2A}" type="parTrans" cxnId="{95EE7366-58E6-45B5-A9AA-7C4279084AE7}">
      <dgm:prSet/>
      <dgm:spPr/>
      <dgm:t>
        <a:bodyPr/>
        <a:lstStyle/>
        <a:p>
          <a:endParaRPr lang="en-US"/>
        </a:p>
      </dgm:t>
    </dgm:pt>
    <dgm:pt modelId="{8A94E478-2A63-4D07-8EA6-ACDC80D5BAC7}" type="sibTrans" cxnId="{95EE7366-58E6-45B5-A9AA-7C4279084AE7}">
      <dgm:prSet/>
      <dgm:spPr/>
      <dgm:t>
        <a:bodyPr/>
        <a:lstStyle/>
        <a:p>
          <a:endParaRPr lang="en-US"/>
        </a:p>
      </dgm:t>
    </dgm:pt>
    <dgm:pt modelId="{0448A362-186A-4827-99FA-527F20F01B90}">
      <dgm:prSet/>
      <dgm:spPr/>
      <dgm:t>
        <a:bodyPr/>
        <a:lstStyle/>
        <a:p>
          <a:r>
            <a:rPr lang="en-US" u="none"/>
            <a:t>Other examples: object detection and detecting </a:t>
          </a:r>
          <a:r>
            <a:rPr lang="en-US" u="none" err="1"/>
            <a:t>LoS</a:t>
          </a:r>
          <a:r>
            <a:rPr lang="en-US" u="none"/>
            <a:t>/</a:t>
          </a:r>
          <a:r>
            <a:rPr lang="en-US" u="none" err="1"/>
            <a:t>NLoS</a:t>
          </a:r>
          <a:r>
            <a:rPr lang="en-US" u="none"/>
            <a:t> signals, etc. </a:t>
          </a:r>
        </a:p>
      </dgm:t>
    </dgm:pt>
    <dgm:pt modelId="{26A187F4-FFAE-43B6-8B88-47B7E36E0CF6}" type="parTrans" cxnId="{B28211E3-1040-4DAF-8234-B75968BAC347}">
      <dgm:prSet/>
      <dgm:spPr/>
      <dgm:t>
        <a:bodyPr/>
        <a:lstStyle/>
        <a:p>
          <a:endParaRPr lang="en-US"/>
        </a:p>
      </dgm:t>
    </dgm:pt>
    <dgm:pt modelId="{4CC82C39-93E6-49B1-A0A9-DBDA2E2B5CEF}" type="sibTrans" cxnId="{B28211E3-1040-4DAF-8234-B75968BAC347}">
      <dgm:prSet/>
      <dgm:spPr/>
      <dgm:t>
        <a:bodyPr/>
        <a:lstStyle/>
        <a:p>
          <a:endParaRPr lang="en-US"/>
        </a:p>
      </dgm:t>
    </dgm:pt>
    <dgm:pt modelId="{E109BAB8-7DDD-4E52-942C-B1E8AB351D25}">
      <dgm:prSet/>
      <dgm:spPr/>
      <dgm:t>
        <a:bodyPr/>
        <a:lstStyle/>
        <a:p>
          <a:r>
            <a:rPr lang="en-US" u="none"/>
            <a:t>Popular application: Activity recognition, gesture recognition, and human/user identification. </a:t>
          </a:r>
        </a:p>
      </dgm:t>
    </dgm:pt>
    <dgm:pt modelId="{B836D684-7F59-494E-939A-99882B8E32D9}" type="parTrans" cxnId="{4B834EA4-CCBA-48A2-92EC-F7A8DF7F905A}">
      <dgm:prSet/>
      <dgm:spPr/>
      <dgm:t>
        <a:bodyPr/>
        <a:lstStyle/>
        <a:p>
          <a:endParaRPr lang="en-US"/>
        </a:p>
      </dgm:t>
    </dgm:pt>
    <dgm:pt modelId="{EED385A7-EB87-48C4-B422-175F376A3237}" type="sibTrans" cxnId="{4B834EA4-CCBA-48A2-92EC-F7A8DF7F905A}">
      <dgm:prSet/>
      <dgm:spPr/>
      <dgm:t>
        <a:bodyPr/>
        <a:lstStyle/>
        <a:p>
          <a:endParaRPr lang="en-US"/>
        </a:p>
      </dgm:t>
    </dgm:pt>
    <dgm:pt modelId="{CE516154-73F4-4411-B5B2-788F8A794BF1}">
      <dgm:prSet/>
      <dgm:spPr/>
      <dgm:t>
        <a:bodyPr/>
        <a:lstStyle/>
        <a:p>
          <a:r>
            <a:rPr lang="en-US" u="none"/>
            <a:t>Other examples: </a:t>
          </a:r>
          <a:r>
            <a:rPr lang="fr-FR" u="none" err="1"/>
            <a:t>object</a:t>
          </a:r>
          <a:r>
            <a:rPr lang="fr-FR" u="none"/>
            <a:t> recognition, </a:t>
          </a:r>
          <a:r>
            <a:rPr lang="fr-FR" u="none" err="1"/>
            <a:t>object</a:t>
          </a:r>
          <a:r>
            <a:rPr lang="fr-FR" u="none"/>
            <a:t>/</a:t>
          </a:r>
          <a:r>
            <a:rPr lang="fr-FR" u="none" err="1"/>
            <a:t>event</a:t>
          </a:r>
          <a:r>
            <a:rPr lang="fr-FR" u="none"/>
            <a:t> recognition, etc.</a:t>
          </a:r>
          <a:endParaRPr lang="en-US" u="none"/>
        </a:p>
      </dgm:t>
    </dgm:pt>
    <dgm:pt modelId="{DC956EAF-C451-489B-BDC6-4F9553CBD439}" type="parTrans" cxnId="{96728DCE-4757-49DE-B040-67EDFED5E938}">
      <dgm:prSet/>
      <dgm:spPr/>
      <dgm:t>
        <a:bodyPr/>
        <a:lstStyle/>
        <a:p>
          <a:endParaRPr lang="en-US"/>
        </a:p>
      </dgm:t>
    </dgm:pt>
    <dgm:pt modelId="{615146A6-B679-494C-B1A7-65BDB2F783BE}" type="sibTrans" cxnId="{96728DCE-4757-49DE-B040-67EDFED5E938}">
      <dgm:prSet/>
      <dgm:spPr/>
      <dgm:t>
        <a:bodyPr/>
        <a:lstStyle/>
        <a:p>
          <a:endParaRPr lang="en-US"/>
        </a:p>
      </dgm:t>
    </dgm:pt>
    <dgm:pt modelId="{BF91AEDE-ECA9-4877-A333-B1B06308B606}">
      <dgm:prSet/>
      <dgm:spPr/>
      <dgm:t>
        <a:bodyPr/>
        <a:lstStyle/>
        <a:p>
          <a:r>
            <a:rPr lang="en-US" u="none"/>
            <a:t>Popular application: Human/object localization and tracking. </a:t>
          </a:r>
        </a:p>
      </dgm:t>
    </dgm:pt>
    <dgm:pt modelId="{BFBA9E82-62AA-489C-9E8D-ED53212533E7}" type="parTrans" cxnId="{C69EC358-EE69-4C2E-8406-A29A2BFDB325}">
      <dgm:prSet/>
      <dgm:spPr/>
      <dgm:t>
        <a:bodyPr/>
        <a:lstStyle/>
        <a:p>
          <a:endParaRPr lang="en-US"/>
        </a:p>
      </dgm:t>
    </dgm:pt>
    <dgm:pt modelId="{13FE25D6-40FD-47CA-9E6B-1C6F9175D211}" type="sibTrans" cxnId="{C69EC358-EE69-4C2E-8406-A29A2BFDB325}">
      <dgm:prSet/>
      <dgm:spPr/>
      <dgm:t>
        <a:bodyPr/>
        <a:lstStyle/>
        <a:p>
          <a:endParaRPr lang="en-US"/>
        </a:p>
      </dgm:t>
    </dgm:pt>
    <dgm:pt modelId="{9A1E2DC1-B811-4DE2-9081-205698983B05}">
      <dgm:prSet/>
      <dgm:spPr/>
      <dgm:t>
        <a:bodyPr/>
        <a:lstStyle/>
        <a:p>
          <a:r>
            <a:rPr lang="en-US" u="none"/>
            <a:t>Other examples: people counting, Wi-Fi imaging, etc.</a:t>
          </a:r>
        </a:p>
      </dgm:t>
    </dgm:pt>
    <dgm:pt modelId="{280A98E3-1A6E-47FC-A944-4F887189D364}" type="parTrans" cxnId="{25E7BD07-224E-43D5-8F46-27B48B134FB5}">
      <dgm:prSet/>
      <dgm:spPr/>
      <dgm:t>
        <a:bodyPr/>
        <a:lstStyle/>
        <a:p>
          <a:endParaRPr lang="en-US"/>
        </a:p>
      </dgm:t>
    </dgm:pt>
    <dgm:pt modelId="{56559B04-6BF1-4439-B248-5C45B2C18AD9}" type="sibTrans" cxnId="{25E7BD07-224E-43D5-8F46-27B48B134FB5}">
      <dgm:prSet/>
      <dgm:spPr/>
      <dgm:t>
        <a:bodyPr/>
        <a:lstStyle/>
        <a:p>
          <a:endParaRPr lang="en-US"/>
        </a:p>
      </dgm:t>
    </dgm:pt>
    <dgm:pt modelId="{58E83257-DF9B-4546-AF28-AECCE1695B79}">
      <dgm:prSet/>
      <dgm:spPr/>
      <dgm:t>
        <a:bodyPr/>
        <a:lstStyle/>
        <a:p>
          <a:endParaRPr lang="en-US" u="none"/>
        </a:p>
      </dgm:t>
    </dgm:pt>
    <dgm:pt modelId="{80C2A54C-D899-44E9-AC96-700045C0A16C}" type="parTrans" cxnId="{CEE415B5-A89C-4DFA-B39C-A32A95EF2FB5}">
      <dgm:prSet/>
      <dgm:spPr/>
      <dgm:t>
        <a:bodyPr/>
        <a:lstStyle/>
        <a:p>
          <a:endParaRPr lang="en-US"/>
        </a:p>
      </dgm:t>
    </dgm:pt>
    <dgm:pt modelId="{93E5B0FF-490D-4F10-AF36-9CB834CA985E}" type="sibTrans" cxnId="{CEE415B5-A89C-4DFA-B39C-A32A95EF2FB5}">
      <dgm:prSet/>
      <dgm:spPr/>
      <dgm:t>
        <a:bodyPr/>
        <a:lstStyle/>
        <a:p>
          <a:endParaRPr lang="en-US"/>
        </a:p>
      </dgm:t>
    </dgm:pt>
    <dgm:pt modelId="{A69750F5-2E97-424F-850E-5B1382FE1377}">
      <dgm:prSet/>
      <dgm:spPr/>
      <dgm:t>
        <a:bodyPr/>
        <a:lstStyle/>
        <a:p>
          <a:endParaRPr lang="en-US" u="none"/>
        </a:p>
      </dgm:t>
    </dgm:pt>
    <dgm:pt modelId="{424A0B57-A9E9-4F90-A249-728C70144BA6}" type="parTrans" cxnId="{8B1A9781-C8F8-41B3-967D-4A67663FDFE7}">
      <dgm:prSet/>
      <dgm:spPr/>
      <dgm:t>
        <a:bodyPr/>
        <a:lstStyle/>
        <a:p>
          <a:endParaRPr lang="en-US"/>
        </a:p>
      </dgm:t>
    </dgm:pt>
    <dgm:pt modelId="{284F0AA6-67D4-498C-95EC-6EC792E9D72C}" type="sibTrans" cxnId="{8B1A9781-C8F8-41B3-967D-4A67663FDFE7}">
      <dgm:prSet/>
      <dgm:spPr/>
      <dgm:t>
        <a:bodyPr/>
        <a:lstStyle/>
        <a:p>
          <a:endParaRPr lang="en-US"/>
        </a:p>
      </dgm:t>
    </dgm:pt>
    <dgm:pt modelId="{DB6DEA2F-AC39-4B28-A647-6BBE40F919E8}">
      <dgm:prSet/>
      <dgm:spPr/>
      <dgm:t>
        <a:bodyPr/>
        <a:lstStyle/>
        <a:p>
          <a:endParaRPr lang="en-US" u="none"/>
        </a:p>
      </dgm:t>
    </dgm:pt>
    <dgm:pt modelId="{FB4331A1-7067-4765-861F-DCAE94C8937E}" type="parTrans" cxnId="{F04889AF-6B0E-4054-A6B0-A5A8759B4233}">
      <dgm:prSet/>
      <dgm:spPr/>
      <dgm:t>
        <a:bodyPr/>
        <a:lstStyle/>
        <a:p>
          <a:endParaRPr lang="en-US"/>
        </a:p>
      </dgm:t>
    </dgm:pt>
    <dgm:pt modelId="{ECEFCAB5-6B23-4021-842C-E154B60C33AA}" type="sibTrans" cxnId="{F04889AF-6B0E-4054-A6B0-A5A8759B4233}">
      <dgm:prSet/>
      <dgm:spPr/>
      <dgm:t>
        <a:bodyPr/>
        <a:lstStyle/>
        <a:p>
          <a:endParaRPr lang="en-US"/>
        </a:p>
      </dgm:t>
    </dgm:pt>
    <dgm:pt modelId="{71F219A2-A04A-45A4-81C1-BB945633B538}">
      <dgm:prSet/>
      <dgm:spPr/>
      <dgm:t>
        <a:bodyPr/>
        <a:lstStyle/>
        <a:p>
          <a:endParaRPr lang="en-US" u="none"/>
        </a:p>
      </dgm:t>
    </dgm:pt>
    <dgm:pt modelId="{2FED9E5A-3C21-426E-BD9A-101A79D0A972}" type="parTrans" cxnId="{4A21BC67-6815-42B9-925D-C55CB45FAEF5}">
      <dgm:prSet/>
      <dgm:spPr/>
      <dgm:t>
        <a:bodyPr/>
        <a:lstStyle/>
        <a:p>
          <a:endParaRPr lang="en-US"/>
        </a:p>
      </dgm:t>
    </dgm:pt>
    <dgm:pt modelId="{B865812B-E863-48B3-AB97-F6EB656137A0}" type="sibTrans" cxnId="{4A21BC67-6815-42B9-925D-C55CB45FAEF5}">
      <dgm:prSet/>
      <dgm:spPr/>
      <dgm:t>
        <a:bodyPr/>
        <a:lstStyle/>
        <a:p>
          <a:endParaRPr lang="en-US"/>
        </a:p>
      </dgm:t>
    </dgm:pt>
    <dgm:pt modelId="{0CB6ECB7-DCCA-4449-B33F-4EFE1AA41235}">
      <dgm:prSet/>
      <dgm:spPr/>
      <dgm:t>
        <a:bodyPr/>
        <a:lstStyle/>
        <a:p>
          <a:endParaRPr lang="en-US" u="none"/>
        </a:p>
      </dgm:t>
    </dgm:pt>
    <dgm:pt modelId="{64705AA7-16D4-4FDA-8F74-B322B0CA22E7}" type="parTrans" cxnId="{1760E8F3-E597-4047-B937-E2DF6B650BE7}">
      <dgm:prSet/>
      <dgm:spPr/>
      <dgm:t>
        <a:bodyPr/>
        <a:lstStyle/>
        <a:p>
          <a:endParaRPr lang="en-US"/>
        </a:p>
      </dgm:t>
    </dgm:pt>
    <dgm:pt modelId="{41706AFF-65C7-43E6-ABB1-0DECAD02DFC4}" type="sibTrans" cxnId="{1760E8F3-E597-4047-B937-E2DF6B650BE7}">
      <dgm:prSet/>
      <dgm:spPr/>
      <dgm:t>
        <a:bodyPr/>
        <a:lstStyle/>
        <a:p>
          <a:endParaRPr lang="en-US"/>
        </a:p>
      </dgm:t>
    </dgm:pt>
    <dgm:pt modelId="{16CDF39C-1B74-4CE2-847A-52CFF9E92E4A}" type="pres">
      <dgm:prSet presAssocID="{34145AEC-E6D2-44A8-8383-57F200C3781C}" presName="Name0" presStyleCnt="0">
        <dgm:presLayoutVars>
          <dgm:dir/>
          <dgm:animLvl val="lvl"/>
          <dgm:resizeHandles val="exact"/>
        </dgm:presLayoutVars>
      </dgm:prSet>
      <dgm:spPr/>
    </dgm:pt>
    <dgm:pt modelId="{6A0884E2-4EB1-47A6-A83E-0BE8D601739B}" type="pres">
      <dgm:prSet presAssocID="{6A6D5993-D48D-4702-919D-A7BDFA36082B}" presName="composite" presStyleCnt="0"/>
      <dgm:spPr/>
    </dgm:pt>
    <dgm:pt modelId="{AE066EB8-F9DD-46ED-AACE-2C1249050025}" type="pres">
      <dgm:prSet presAssocID="{6A6D5993-D48D-4702-919D-A7BDFA36082B}" presName="parTx" presStyleLbl="alignNode1" presStyleIdx="0" presStyleCnt="3">
        <dgm:presLayoutVars>
          <dgm:chMax val="0"/>
          <dgm:chPref val="0"/>
          <dgm:bulletEnabled val="1"/>
        </dgm:presLayoutVars>
      </dgm:prSet>
      <dgm:spPr/>
    </dgm:pt>
    <dgm:pt modelId="{77EC0FFF-004C-40FF-86A9-CC532FB468DC}" type="pres">
      <dgm:prSet presAssocID="{6A6D5993-D48D-4702-919D-A7BDFA36082B}" presName="desTx" presStyleLbl="alignAccFollowNode1" presStyleIdx="0" presStyleCnt="3">
        <dgm:presLayoutVars>
          <dgm:bulletEnabled val="1"/>
        </dgm:presLayoutVars>
      </dgm:prSet>
      <dgm:spPr/>
    </dgm:pt>
    <dgm:pt modelId="{2FFE390C-1D2A-42B2-8942-A84596B3A688}" type="pres">
      <dgm:prSet presAssocID="{A798DF87-902C-4043-9920-64484AF30BF6}" presName="space" presStyleCnt="0"/>
      <dgm:spPr/>
    </dgm:pt>
    <dgm:pt modelId="{8BC048F2-F8CF-4B33-809C-D710AC101086}" type="pres">
      <dgm:prSet presAssocID="{865612A4-A2E4-411B-9F78-57E2E4B219B9}" presName="composite" presStyleCnt="0"/>
      <dgm:spPr/>
    </dgm:pt>
    <dgm:pt modelId="{79B0B97A-927F-4523-8557-4CB3F37E0061}" type="pres">
      <dgm:prSet presAssocID="{865612A4-A2E4-411B-9F78-57E2E4B219B9}" presName="parTx" presStyleLbl="alignNode1" presStyleIdx="1" presStyleCnt="3">
        <dgm:presLayoutVars>
          <dgm:chMax val="0"/>
          <dgm:chPref val="0"/>
          <dgm:bulletEnabled val="1"/>
        </dgm:presLayoutVars>
      </dgm:prSet>
      <dgm:spPr/>
    </dgm:pt>
    <dgm:pt modelId="{48357097-6482-4340-9349-AEC9844AF583}" type="pres">
      <dgm:prSet presAssocID="{865612A4-A2E4-411B-9F78-57E2E4B219B9}" presName="desTx" presStyleLbl="alignAccFollowNode1" presStyleIdx="1" presStyleCnt="3">
        <dgm:presLayoutVars>
          <dgm:bulletEnabled val="1"/>
        </dgm:presLayoutVars>
      </dgm:prSet>
      <dgm:spPr/>
    </dgm:pt>
    <dgm:pt modelId="{3BD202D7-DC3A-4B1E-A3D2-7EEED78D9A1F}" type="pres">
      <dgm:prSet presAssocID="{FDEB75FC-9212-43AF-9AA5-B2699A243036}" presName="space" presStyleCnt="0"/>
      <dgm:spPr/>
    </dgm:pt>
    <dgm:pt modelId="{11CBBBA5-F9C6-4CAD-94F6-3053386CEFC7}" type="pres">
      <dgm:prSet presAssocID="{70A03BEE-93F4-4938-8892-AF029A9C1CEA}" presName="composite" presStyleCnt="0"/>
      <dgm:spPr/>
    </dgm:pt>
    <dgm:pt modelId="{26C38FAE-30E8-4CC6-8411-158D272D2161}" type="pres">
      <dgm:prSet presAssocID="{70A03BEE-93F4-4938-8892-AF029A9C1CEA}" presName="parTx" presStyleLbl="alignNode1" presStyleIdx="2" presStyleCnt="3">
        <dgm:presLayoutVars>
          <dgm:chMax val="0"/>
          <dgm:chPref val="0"/>
          <dgm:bulletEnabled val="1"/>
        </dgm:presLayoutVars>
      </dgm:prSet>
      <dgm:spPr/>
    </dgm:pt>
    <dgm:pt modelId="{5C9AE30D-D1D2-49D0-8EFA-C816F2F859F9}" type="pres">
      <dgm:prSet presAssocID="{70A03BEE-93F4-4938-8892-AF029A9C1CEA}" presName="desTx" presStyleLbl="alignAccFollowNode1" presStyleIdx="2" presStyleCnt="3">
        <dgm:presLayoutVars>
          <dgm:bulletEnabled val="1"/>
        </dgm:presLayoutVars>
      </dgm:prSet>
      <dgm:spPr/>
    </dgm:pt>
  </dgm:ptLst>
  <dgm:cxnLst>
    <dgm:cxn modelId="{25E7BD07-224E-43D5-8F46-27B48B134FB5}" srcId="{70A03BEE-93F4-4938-8892-AF029A9C1CEA}" destId="{9A1E2DC1-B811-4DE2-9081-205698983B05}" srcOrd="3" destOrd="0" parTransId="{280A98E3-1A6E-47FC-A944-4F887189D364}" sibTransId="{56559B04-6BF1-4439-B248-5C45B2C18AD9}"/>
    <dgm:cxn modelId="{03E3B309-F6CA-4DD9-A1AB-7571ECC0F69F}" type="presOf" srcId="{6A6D5993-D48D-4702-919D-A7BDFA36082B}" destId="{AE066EB8-F9DD-46ED-AACE-2C1249050025}" srcOrd="0" destOrd="0" presId="urn:microsoft.com/office/officeart/2005/8/layout/hList1"/>
    <dgm:cxn modelId="{70B8581A-03D3-4A8E-8FD0-3CC73BF6AD30}" type="presOf" srcId="{70A03BEE-93F4-4938-8892-AF029A9C1CEA}" destId="{26C38FAE-30E8-4CC6-8411-158D272D2161}" srcOrd="0" destOrd="0" presId="urn:microsoft.com/office/officeart/2005/8/layout/hList1"/>
    <dgm:cxn modelId="{B186D71C-27EF-4DB2-8F99-060AB754D42E}" type="presOf" srcId="{166127F9-C2E5-4B4E-B7C2-94E44BC7FFD6}" destId="{48357097-6482-4340-9349-AEC9844AF583}" srcOrd="0" destOrd="0" presId="urn:microsoft.com/office/officeart/2005/8/layout/hList1"/>
    <dgm:cxn modelId="{E1FA1E1D-CF1A-4F7B-B677-47F73BB6E0ED}" type="presOf" srcId="{0448A362-186A-4827-99FA-527F20F01B90}" destId="{77EC0FFF-004C-40FF-86A9-CC532FB468DC}" srcOrd="0" destOrd="4" presId="urn:microsoft.com/office/officeart/2005/8/layout/hList1"/>
    <dgm:cxn modelId="{81551225-A023-4E3E-90F0-2B9D0F90EEFF}" type="presOf" srcId="{BF91AEDE-ECA9-4877-A333-B1B06308B606}" destId="{5C9AE30D-D1D2-49D0-8EFA-C816F2F859F9}" srcOrd="0" destOrd="1" presId="urn:microsoft.com/office/officeart/2005/8/layout/hList1"/>
    <dgm:cxn modelId="{8A70473A-C2A1-4119-8BE7-46E011B6F149}" type="presOf" srcId="{865612A4-A2E4-411B-9F78-57E2E4B219B9}" destId="{79B0B97A-927F-4523-8557-4CB3F37E0061}" srcOrd="0" destOrd="0" presId="urn:microsoft.com/office/officeart/2005/8/layout/hList1"/>
    <dgm:cxn modelId="{B2203442-EA24-4577-AE35-9CE762BDD501}" type="presOf" srcId="{5D2F3DA0-B409-47DA-ACC7-6D5DDFC569F0}" destId="{77EC0FFF-004C-40FF-86A9-CC532FB468DC}" srcOrd="0" destOrd="2" presId="urn:microsoft.com/office/officeart/2005/8/layout/hList1"/>
    <dgm:cxn modelId="{95EE7366-58E6-45B5-A9AA-7C4279084AE7}" srcId="{6A6D5993-D48D-4702-919D-A7BDFA36082B}" destId="{5D2F3DA0-B409-47DA-ACC7-6D5DDFC569F0}" srcOrd="2" destOrd="0" parTransId="{2D462456-E116-4B88-9776-F9C1336D7D2A}" sibTransId="{8A94E478-2A63-4D07-8EA6-ACDC80D5BAC7}"/>
    <dgm:cxn modelId="{4A21BC67-6815-42B9-925D-C55CB45FAEF5}" srcId="{865612A4-A2E4-411B-9F78-57E2E4B219B9}" destId="{71F219A2-A04A-45A4-81C1-BB945633B538}" srcOrd="3" destOrd="0" parTransId="{2FED9E5A-3C21-426E-BD9A-101A79D0A972}" sibTransId="{B865812B-E863-48B3-AB97-F6EB656137A0}"/>
    <dgm:cxn modelId="{87870B49-03B1-410C-A933-B0FDF8B7228F}" type="presOf" srcId="{34145AEC-E6D2-44A8-8383-57F200C3781C}" destId="{16CDF39C-1B74-4CE2-847A-52CFF9E92E4A}" srcOrd="0" destOrd="0" presId="urn:microsoft.com/office/officeart/2005/8/layout/hList1"/>
    <dgm:cxn modelId="{7C66C86B-B771-462B-874C-9B7A37E1EC18}" type="presOf" srcId="{9A1E2DC1-B811-4DE2-9081-205698983B05}" destId="{5C9AE30D-D1D2-49D0-8EFA-C816F2F859F9}" srcOrd="0" destOrd="3" presId="urn:microsoft.com/office/officeart/2005/8/layout/hList1"/>
    <dgm:cxn modelId="{DF43D04C-BFF6-4AE0-8D4C-D3F21FCCF848}" type="presOf" srcId="{A69750F5-2E97-424F-850E-5B1382FE1377}" destId="{77EC0FFF-004C-40FF-86A9-CC532FB468DC}" srcOrd="0" destOrd="1" presId="urn:microsoft.com/office/officeart/2005/8/layout/hList1"/>
    <dgm:cxn modelId="{6E46824F-B0B3-404F-BEE3-03F3A1406701}" srcId="{865612A4-A2E4-411B-9F78-57E2E4B219B9}" destId="{166127F9-C2E5-4B4E-B7C2-94E44BC7FFD6}" srcOrd="0" destOrd="0" parTransId="{AA1389C1-18DF-4918-948D-39E60620CC00}" sibTransId="{75E20420-7CC2-4439-9C4C-D0EAA50C9C7E}"/>
    <dgm:cxn modelId="{C69EC358-EE69-4C2E-8406-A29A2BFDB325}" srcId="{70A03BEE-93F4-4938-8892-AF029A9C1CEA}" destId="{BF91AEDE-ECA9-4877-A333-B1B06308B606}" srcOrd="1" destOrd="0" parTransId="{BFBA9E82-62AA-489C-9E8D-ED53212533E7}" sibTransId="{13FE25D6-40FD-47CA-9E6B-1C6F9175D211}"/>
    <dgm:cxn modelId="{68AA407A-EB35-4756-A75A-74C22E48C9E9}" type="presOf" srcId="{CE516154-73F4-4411-B5B2-788F8A794BF1}" destId="{48357097-6482-4340-9349-AEC9844AF583}" srcOrd="0" destOrd="4" presId="urn:microsoft.com/office/officeart/2005/8/layout/hList1"/>
    <dgm:cxn modelId="{70A6187D-76A8-4172-8949-0E74E5F4AF95}" srcId="{34145AEC-E6D2-44A8-8383-57F200C3781C}" destId="{70A03BEE-93F4-4938-8892-AF029A9C1CEA}" srcOrd="2" destOrd="0" parTransId="{9297DA6A-A4CF-4793-ABFF-491304F1F863}" sibTransId="{861AA820-D929-4669-87EB-19A26B110585}"/>
    <dgm:cxn modelId="{4948407D-C879-4466-B2CE-7A43EC85F50F}" type="presOf" srcId="{9AC93270-6136-41DE-8A45-6216383DE2FE}" destId="{77EC0FFF-004C-40FF-86A9-CC532FB468DC}" srcOrd="0" destOrd="0" presId="urn:microsoft.com/office/officeart/2005/8/layout/hList1"/>
    <dgm:cxn modelId="{8B1A9781-C8F8-41B3-967D-4A67663FDFE7}" srcId="{6A6D5993-D48D-4702-919D-A7BDFA36082B}" destId="{A69750F5-2E97-424F-850E-5B1382FE1377}" srcOrd="1" destOrd="0" parTransId="{424A0B57-A9E9-4F90-A249-728C70144BA6}" sibTransId="{284F0AA6-67D4-498C-95EC-6EC792E9D72C}"/>
    <dgm:cxn modelId="{501F4189-5E44-4556-943A-B285ECE4660A}" srcId="{34145AEC-E6D2-44A8-8383-57F200C3781C}" destId="{865612A4-A2E4-411B-9F78-57E2E4B219B9}" srcOrd="1" destOrd="0" parTransId="{C16AA752-69CE-4197-A3C6-60C4CFD195CD}" sibTransId="{FDEB75FC-9212-43AF-9AA5-B2699A243036}"/>
    <dgm:cxn modelId="{BB2BC59D-E3A8-47F2-AEE4-14A652341B2B}" srcId="{6A6D5993-D48D-4702-919D-A7BDFA36082B}" destId="{9AC93270-6136-41DE-8A45-6216383DE2FE}" srcOrd="0" destOrd="0" parTransId="{5E6006DE-03F3-478A-BA37-5F8AAC8B9805}" sibTransId="{7CD29084-BC0E-4505-B333-BD4D6DE1C843}"/>
    <dgm:cxn modelId="{4B834EA4-CCBA-48A2-92EC-F7A8DF7F905A}" srcId="{865612A4-A2E4-411B-9F78-57E2E4B219B9}" destId="{E109BAB8-7DDD-4E52-942C-B1E8AB351D25}" srcOrd="2" destOrd="0" parTransId="{B836D684-7F59-494E-939A-99882B8E32D9}" sibTransId="{EED385A7-EB87-48C4-B422-175F376A3237}"/>
    <dgm:cxn modelId="{F07CDEA6-3E4D-44E2-97FA-3EE9ACCE1EA9}" srcId="{70A03BEE-93F4-4938-8892-AF029A9C1CEA}" destId="{695F365D-9765-4BF2-9A61-9C4395FC3D51}" srcOrd="0" destOrd="0" parTransId="{044482CA-6AAA-4C29-8608-7811BDF8D426}" sibTransId="{053A25A8-5E7E-474E-82D2-A35F771F88F1}"/>
    <dgm:cxn modelId="{92E157AE-0AB9-4B8A-A743-FBBF054C8C70}" type="presOf" srcId="{E109BAB8-7DDD-4E52-942C-B1E8AB351D25}" destId="{48357097-6482-4340-9349-AEC9844AF583}" srcOrd="0" destOrd="2" presId="urn:microsoft.com/office/officeart/2005/8/layout/hList1"/>
    <dgm:cxn modelId="{F04889AF-6B0E-4054-A6B0-A5A8759B4233}" srcId="{6A6D5993-D48D-4702-919D-A7BDFA36082B}" destId="{DB6DEA2F-AC39-4B28-A647-6BBE40F919E8}" srcOrd="3" destOrd="0" parTransId="{FB4331A1-7067-4765-861F-DCAE94C8937E}" sibTransId="{ECEFCAB5-6B23-4021-842C-E154B60C33AA}"/>
    <dgm:cxn modelId="{F12026B3-65E3-4476-B3E0-2D1D46690BDD}" type="presOf" srcId="{58E83257-DF9B-4546-AF28-AECCE1695B79}" destId="{48357097-6482-4340-9349-AEC9844AF583}" srcOrd="0" destOrd="1" presId="urn:microsoft.com/office/officeart/2005/8/layout/hList1"/>
    <dgm:cxn modelId="{CEE415B5-A89C-4DFA-B39C-A32A95EF2FB5}" srcId="{865612A4-A2E4-411B-9F78-57E2E4B219B9}" destId="{58E83257-DF9B-4546-AF28-AECCE1695B79}" srcOrd="1" destOrd="0" parTransId="{80C2A54C-D899-44E9-AC96-700045C0A16C}" sibTransId="{93E5B0FF-490D-4F10-AF36-9CB834CA985E}"/>
    <dgm:cxn modelId="{A42FF1C8-7CAC-4406-AD7C-F800E146A749}" type="presOf" srcId="{DB6DEA2F-AC39-4B28-A647-6BBE40F919E8}" destId="{77EC0FFF-004C-40FF-86A9-CC532FB468DC}" srcOrd="0" destOrd="3" presId="urn:microsoft.com/office/officeart/2005/8/layout/hList1"/>
    <dgm:cxn modelId="{34F8F2C8-866E-4EF5-9462-B694B655B370}" type="presOf" srcId="{0CB6ECB7-DCCA-4449-B33F-4EFE1AA41235}" destId="{5C9AE30D-D1D2-49D0-8EFA-C816F2F859F9}" srcOrd="0" destOrd="2" presId="urn:microsoft.com/office/officeart/2005/8/layout/hList1"/>
    <dgm:cxn modelId="{96728DCE-4757-49DE-B040-67EDFED5E938}" srcId="{865612A4-A2E4-411B-9F78-57E2E4B219B9}" destId="{CE516154-73F4-4411-B5B2-788F8A794BF1}" srcOrd="4" destOrd="0" parTransId="{DC956EAF-C451-489B-BDC6-4F9553CBD439}" sibTransId="{615146A6-B679-494C-B1A7-65BDB2F783BE}"/>
    <dgm:cxn modelId="{78E385D3-F952-4BD5-8BA3-788AEB9EDA82}" srcId="{34145AEC-E6D2-44A8-8383-57F200C3781C}" destId="{6A6D5993-D48D-4702-919D-A7BDFA36082B}" srcOrd="0" destOrd="0" parTransId="{A38A820D-60C7-41B4-8A7D-952B5DCEAD1D}" sibTransId="{A798DF87-902C-4043-9920-64484AF30BF6}"/>
    <dgm:cxn modelId="{5850DFDC-157D-4E6F-A602-0478CE309E62}" type="presOf" srcId="{71F219A2-A04A-45A4-81C1-BB945633B538}" destId="{48357097-6482-4340-9349-AEC9844AF583}" srcOrd="0" destOrd="3" presId="urn:microsoft.com/office/officeart/2005/8/layout/hList1"/>
    <dgm:cxn modelId="{06D02DE0-D64A-47C3-9755-0E6593E64CE2}" type="presOf" srcId="{695F365D-9765-4BF2-9A61-9C4395FC3D51}" destId="{5C9AE30D-D1D2-49D0-8EFA-C816F2F859F9}" srcOrd="0" destOrd="0" presId="urn:microsoft.com/office/officeart/2005/8/layout/hList1"/>
    <dgm:cxn modelId="{B28211E3-1040-4DAF-8234-B75968BAC347}" srcId="{6A6D5993-D48D-4702-919D-A7BDFA36082B}" destId="{0448A362-186A-4827-99FA-527F20F01B90}" srcOrd="4" destOrd="0" parTransId="{26A187F4-FFAE-43B6-8B88-47B7E36E0CF6}" sibTransId="{4CC82C39-93E6-49B1-A0A9-DBDA2E2B5CEF}"/>
    <dgm:cxn modelId="{1760E8F3-E597-4047-B937-E2DF6B650BE7}" srcId="{70A03BEE-93F4-4938-8892-AF029A9C1CEA}" destId="{0CB6ECB7-DCCA-4449-B33F-4EFE1AA41235}" srcOrd="2" destOrd="0" parTransId="{64705AA7-16D4-4FDA-8F74-B322B0CA22E7}" sibTransId="{41706AFF-65C7-43E6-ABB1-0DECAD02DFC4}"/>
    <dgm:cxn modelId="{2933789D-F167-494D-84D7-DA6B73A3AA02}" type="presParOf" srcId="{16CDF39C-1B74-4CE2-847A-52CFF9E92E4A}" destId="{6A0884E2-4EB1-47A6-A83E-0BE8D601739B}" srcOrd="0" destOrd="0" presId="urn:microsoft.com/office/officeart/2005/8/layout/hList1"/>
    <dgm:cxn modelId="{0B8C6795-5080-4A28-AB70-29B4D42B7408}" type="presParOf" srcId="{6A0884E2-4EB1-47A6-A83E-0BE8D601739B}" destId="{AE066EB8-F9DD-46ED-AACE-2C1249050025}" srcOrd="0" destOrd="0" presId="urn:microsoft.com/office/officeart/2005/8/layout/hList1"/>
    <dgm:cxn modelId="{D8F7C473-9945-41EB-ACA6-52E5AE28332C}" type="presParOf" srcId="{6A0884E2-4EB1-47A6-A83E-0BE8D601739B}" destId="{77EC0FFF-004C-40FF-86A9-CC532FB468DC}" srcOrd="1" destOrd="0" presId="urn:microsoft.com/office/officeart/2005/8/layout/hList1"/>
    <dgm:cxn modelId="{5419FCA6-14ED-46B2-BB6E-A8099A40B0AD}" type="presParOf" srcId="{16CDF39C-1B74-4CE2-847A-52CFF9E92E4A}" destId="{2FFE390C-1D2A-42B2-8942-A84596B3A688}" srcOrd="1" destOrd="0" presId="urn:microsoft.com/office/officeart/2005/8/layout/hList1"/>
    <dgm:cxn modelId="{1EFCBC77-27D8-4AF4-9C45-3878B25C5BAA}" type="presParOf" srcId="{16CDF39C-1B74-4CE2-847A-52CFF9E92E4A}" destId="{8BC048F2-F8CF-4B33-809C-D710AC101086}" srcOrd="2" destOrd="0" presId="urn:microsoft.com/office/officeart/2005/8/layout/hList1"/>
    <dgm:cxn modelId="{CB7DE2DA-8C2E-4035-B9D4-88CECD831670}" type="presParOf" srcId="{8BC048F2-F8CF-4B33-809C-D710AC101086}" destId="{79B0B97A-927F-4523-8557-4CB3F37E0061}" srcOrd="0" destOrd="0" presId="urn:microsoft.com/office/officeart/2005/8/layout/hList1"/>
    <dgm:cxn modelId="{DB68C9D0-B0B8-4B8A-BB9E-B5F3E59F10C9}" type="presParOf" srcId="{8BC048F2-F8CF-4B33-809C-D710AC101086}" destId="{48357097-6482-4340-9349-AEC9844AF583}" srcOrd="1" destOrd="0" presId="urn:microsoft.com/office/officeart/2005/8/layout/hList1"/>
    <dgm:cxn modelId="{07A05AB0-09EE-475F-B1D9-840D29D711CA}" type="presParOf" srcId="{16CDF39C-1B74-4CE2-847A-52CFF9E92E4A}" destId="{3BD202D7-DC3A-4B1E-A3D2-7EEED78D9A1F}" srcOrd="3" destOrd="0" presId="urn:microsoft.com/office/officeart/2005/8/layout/hList1"/>
    <dgm:cxn modelId="{A6F54781-DEE5-4B19-8F71-73D97CBF4723}" type="presParOf" srcId="{16CDF39C-1B74-4CE2-847A-52CFF9E92E4A}" destId="{11CBBBA5-F9C6-4CAD-94F6-3053386CEFC7}" srcOrd="4" destOrd="0" presId="urn:microsoft.com/office/officeart/2005/8/layout/hList1"/>
    <dgm:cxn modelId="{3B2A4807-52DB-4338-856B-D869A3134F5D}" type="presParOf" srcId="{11CBBBA5-F9C6-4CAD-94F6-3053386CEFC7}" destId="{26C38FAE-30E8-4CC6-8411-158D272D2161}" srcOrd="0" destOrd="0" presId="urn:microsoft.com/office/officeart/2005/8/layout/hList1"/>
    <dgm:cxn modelId="{04F58328-130E-4F34-B842-3F0D70F30B92}" type="presParOf" srcId="{11CBBBA5-F9C6-4CAD-94F6-3053386CEFC7}" destId="{5C9AE30D-D1D2-49D0-8EFA-C816F2F859F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66EB8-F9DD-46ED-AACE-2C1249050025}">
      <dsp:nvSpPr>
        <dsp:cNvPr id="0" name=""/>
        <dsp:cNvSpPr/>
      </dsp:nvSpPr>
      <dsp:spPr>
        <a:xfrm>
          <a:off x="3286" y="154031"/>
          <a:ext cx="320397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Detection-based sensing</a:t>
          </a:r>
        </a:p>
      </dsp:txBody>
      <dsp:txXfrm>
        <a:off x="3286" y="154031"/>
        <a:ext cx="3203971" cy="576000"/>
      </dsp:txXfrm>
    </dsp:sp>
    <dsp:sp modelId="{77EC0FFF-004C-40FF-86A9-CC532FB468DC}">
      <dsp:nvSpPr>
        <dsp:cNvPr id="0" name=""/>
        <dsp:cNvSpPr/>
      </dsp:nvSpPr>
      <dsp:spPr>
        <a:xfrm>
          <a:off x="3286" y="730031"/>
          <a:ext cx="3203971" cy="3849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u="none" kern="1200"/>
            <a:t>Provides outputs in binary format. </a:t>
          </a:r>
          <a:endParaRPr lang="en-US" sz="2000" kern="1200"/>
        </a:p>
        <a:p>
          <a:pPr marL="228600" lvl="1" indent="-228600" algn="l" defTabSz="889000">
            <a:lnSpc>
              <a:spcPct val="90000"/>
            </a:lnSpc>
            <a:spcBef>
              <a:spcPct val="0"/>
            </a:spcBef>
            <a:spcAft>
              <a:spcPct val="15000"/>
            </a:spcAft>
            <a:buChar char="•"/>
          </a:pPr>
          <a:endParaRPr lang="en-US" sz="2000" u="none" kern="1200"/>
        </a:p>
        <a:p>
          <a:pPr marL="228600" lvl="1" indent="-228600" algn="l" defTabSz="889000">
            <a:lnSpc>
              <a:spcPct val="90000"/>
            </a:lnSpc>
            <a:spcBef>
              <a:spcPct val="0"/>
            </a:spcBef>
            <a:spcAft>
              <a:spcPct val="15000"/>
            </a:spcAft>
            <a:buChar char="•"/>
          </a:pPr>
          <a:r>
            <a:rPr lang="en-US" sz="2000" u="none" kern="1200"/>
            <a:t>Popular application: Human presence detection and human event detection. </a:t>
          </a:r>
        </a:p>
        <a:p>
          <a:pPr marL="228600" lvl="1" indent="-228600" algn="l" defTabSz="889000">
            <a:lnSpc>
              <a:spcPct val="90000"/>
            </a:lnSpc>
            <a:spcBef>
              <a:spcPct val="0"/>
            </a:spcBef>
            <a:spcAft>
              <a:spcPct val="15000"/>
            </a:spcAft>
            <a:buChar char="•"/>
          </a:pPr>
          <a:endParaRPr lang="en-US" sz="2000" u="none" kern="1200"/>
        </a:p>
        <a:p>
          <a:pPr marL="228600" lvl="1" indent="-228600" algn="l" defTabSz="889000">
            <a:lnSpc>
              <a:spcPct val="90000"/>
            </a:lnSpc>
            <a:spcBef>
              <a:spcPct val="0"/>
            </a:spcBef>
            <a:spcAft>
              <a:spcPct val="15000"/>
            </a:spcAft>
            <a:buChar char="•"/>
          </a:pPr>
          <a:r>
            <a:rPr lang="en-US" sz="2000" u="none" kern="1200"/>
            <a:t>Other examples: object detection and detecting </a:t>
          </a:r>
          <a:r>
            <a:rPr lang="en-US" sz="2000" u="none" kern="1200" err="1"/>
            <a:t>LoS</a:t>
          </a:r>
          <a:r>
            <a:rPr lang="en-US" sz="2000" u="none" kern="1200"/>
            <a:t>/</a:t>
          </a:r>
          <a:r>
            <a:rPr lang="en-US" sz="2000" u="none" kern="1200" err="1"/>
            <a:t>NLoS</a:t>
          </a:r>
          <a:r>
            <a:rPr lang="en-US" sz="2000" u="none" kern="1200"/>
            <a:t> signals, etc. </a:t>
          </a:r>
        </a:p>
      </dsp:txBody>
      <dsp:txXfrm>
        <a:off x="3286" y="730031"/>
        <a:ext cx="3203971" cy="3849862"/>
      </dsp:txXfrm>
    </dsp:sp>
    <dsp:sp modelId="{79B0B97A-927F-4523-8557-4CB3F37E0061}">
      <dsp:nvSpPr>
        <dsp:cNvPr id="0" name=""/>
        <dsp:cNvSpPr/>
      </dsp:nvSpPr>
      <dsp:spPr>
        <a:xfrm>
          <a:off x="3655814" y="154031"/>
          <a:ext cx="320397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Recognition-based sensing</a:t>
          </a:r>
        </a:p>
      </dsp:txBody>
      <dsp:txXfrm>
        <a:off x="3655814" y="154031"/>
        <a:ext cx="3203971" cy="576000"/>
      </dsp:txXfrm>
    </dsp:sp>
    <dsp:sp modelId="{48357097-6482-4340-9349-AEC9844AF583}">
      <dsp:nvSpPr>
        <dsp:cNvPr id="0" name=""/>
        <dsp:cNvSpPr/>
      </dsp:nvSpPr>
      <dsp:spPr>
        <a:xfrm>
          <a:off x="3655814" y="730031"/>
          <a:ext cx="3203971" cy="3849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u="none" kern="1200"/>
            <a:t>Provides multiclass classification outputs. </a:t>
          </a:r>
          <a:endParaRPr lang="en-US" sz="2000" kern="1200"/>
        </a:p>
        <a:p>
          <a:pPr marL="228600" lvl="1" indent="-228600" algn="l" defTabSz="889000">
            <a:lnSpc>
              <a:spcPct val="90000"/>
            </a:lnSpc>
            <a:spcBef>
              <a:spcPct val="0"/>
            </a:spcBef>
            <a:spcAft>
              <a:spcPct val="15000"/>
            </a:spcAft>
            <a:buChar char="•"/>
          </a:pPr>
          <a:endParaRPr lang="en-US" sz="2000" u="none" kern="1200"/>
        </a:p>
        <a:p>
          <a:pPr marL="228600" lvl="1" indent="-228600" algn="l" defTabSz="889000">
            <a:lnSpc>
              <a:spcPct val="90000"/>
            </a:lnSpc>
            <a:spcBef>
              <a:spcPct val="0"/>
            </a:spcBef>
            <a:spcAft>
              <a:spcPct val="15000"/>
            </a:spcAft>
            <a:buChar char="•"/>
          </a:pPr>
          <a:r>
            <a:rPr lang="en-US" sz="2000" u="none" kern="1200"/>
            <a:t>Popular application: Activity recognition, gesture recognition, and human/user identification. </a:t>
          </a:r>
        </a:p>
        <a:p>
          <a:pPr marL="228600" lvl="1" indent="-228600" algn="l" defTabSz="889000">
            <a:lnSpc>
              <a:spcPct val="90000"/>
            </a:lnSpc>
            <a:spcBef>
              <a:spcPct val="0"/>
            </a:spcBef>
            <a:spcAft>
              <a:spcPct val="15000"/>
            </a:spcAft>
            <a:buChar char="•"/>
          </a:pPr>
          <a:endParaRPr lang="en-US" sz="2000" u="none" kern="1200"/>
        </a:p>
        <a:p>
          <a:pPr marL="228600" lvl="1" indent="-228600" algn="l" defTabSz="889000">
            <a:lnSpc>
              <a:spcPct val="90000"/>
            </a:lnSpc>
            <a:spcBef>
              <a:spcPct val="0"/>
            </a:spcBef>
            <a:spcAft>
              <a:spcPct val="15000"/>
            </a:spcAft>
            <a:buChar char="•"/>
          </a:pPr>
          <a:r>
            <a:rPr lang="en-US" sz="2000" u="none" kern="1200"/>
            <a:t>Other examples: </a:t>
          </a:r>
          <a:r>
            <a:rPr lang="fr-FR" sz="2000" u="none" kern="1200" err="1"/>
            <a:t>object</a:t>
          </a:r>
          <a:r>
            <a:rPr lang="fr-FR" sz="2000" u="none" kern="1200"/>
            <a:t> recognition, </a:t>
          </a:r>
          <a:r>
            <a:rPr lang="fr-FR" sz="2000" u="none" kern="1200" err="1"/>
            <a:t>object</a:t>
          </a:r>
          <a:r>
            <a:rPr lang="fr-FR" sz="2000" u="none" kern="1200"/>
            <a:t>/</a:t>
          </a:r>
          <a:r>
            <a:rPr lang="fr-FR" sz="2000" u="none" kern="1200" err="1"/>
            <a:t>event</a:t>
          </a:r>
          <a:r>
            <a:rPr lang="fr-FR" sz="2000" u="none" kern="1200"/>
            <a:t> recognition, etc.</a:t>
          </a:r>
          <a:endParaRPr lang="en-US" sz="2000" u="none" kern="1200"/>
        </a:p>
      </dsp:txBody>
      <dsp:txXfrm>
        <a:off x="3655814" y="730031"/>
        <a:ext cx="3203971" cy="3849862"/>
      </dsp:txXfrm>
    </dsp:sp>
    <dsp:sp modelId="{26C38FAE-30E8-4CC6-8411-158D272D2161}">
      <dsp:nvSpPr>
        <dsp:cNvPr id="0" name=""/>
        <dsp:cNvSpPr/>
      </dsp:nvSpPr>
      <dsp:spPr>
        <a:xfrm>
          <a:off x="7308342" y="154031"/>
          <a:ext cx="320397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Estimation-based sensing</a:t>
          </a:r>
        </a:p>
      </dsp:txBody>
      <dsp:txXfrm>
        <a:off x="7308342" y="154031"/>
        <a:ext cx="3203971" cy="576000"/>
      </dsp:txXfrm>
    </dsp:sp>
    <dsp:sp modelId="{5C9AE30D-D1D2-49D0-8EFA-C816F2F859F9}">
      <dsp:nvSpPr>
        <dsp:cNvPr id="0" name=""/>
        <dsp:cNvSpPr/>
      </dsp:nvSpPr>
      <dsp:spPr>
        <a:xfrm>
          <a:off x="7308342" y="730031"/>
          <a:ext cx="3203971" cy="384986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u="none" kern="1200"/>
            <a:t>Aim to calculate the quantity of different parameters, for example size, length, angle, distance, duration, etc.</a:t>
          </a:r>
          <a:endParaRPr lang="en-US" sz="2000" kern="1200"/>
        </a:p>
        <a:p>
          <a:pPr marL="228600" lvl="1" indent="-228600" algn="l" defTabSz="889000">
            <a:lnSpc>
              <a:spcPct val="90000"/>
            </a:lnSpc>
            <a:spcBef>
              <a:spcPct val="0"/>
            </a:spcBef>
            <a:spcAft>
              <a:spcPct val="15000"/>
            </a:spcAft>
            <a:buChar char="•"/>
          </a:pPr>
          <a:r>
            <a:rPr lang="en-US" sz="2000" u="none" kern="1200"/>
            <a:t>Popular application: Human/object localization and tracking. </a:t>
          </a:r>
        </a:p>
        <a:p>
          <a:pPr marL="228600" lvl="1" indent="-228600" algn="l" defTabSz="889000">
            <a:lnSpc>
              <a:spcPct val="90000"/>
            </a:lnSpc>
            <a:spcBef>
              <a:spcPct val="0"/>
            </a:spcBef>
            <a:spcAft>
              <a:spcPct val="15000"/>
            </a:spcAft>
            <a:buChar char="•"/>
          </a:pPr>
          <a:endParaRPr lang="en-US" sz="2000" u="none" kern="1200"/>
        </a:p>
        <a:p>
          <a:pPr marL="228600" lvl="1" indent="-228600" algn="l" defTabSz="889000">
            <a:lnSpc>
              <a:spcPct val="90000"/>
            </a:lnSpc>
            <a:spcBef>
              <a:spcPct val="0"/>
            </a:spcBef>
            <a:spcAft>
              <a:spcPct val="15000"/>
            </a:spcAft>
            <a:buChar char="•"/>
          </a:pPr>
          <a:r>
            <a:rPr lang="en-US" sz="2000" u="none" kern="1200"/>
            <a:t>Other examples: people counting, Wi-Fi imaging, etc.</a:t>
          </a:r>
        </a:p>
      </dsp:txBody>
      <dsp:txXfrm>
        <a:off x="7308342" y="730031"/>
        <a:ext cx="3203971" cy="38498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41BAB0-B6CF-4713-B1F9-D14FCC7970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914094-86B8-4906-A02D-DB2851B34B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175A5C-BC2F-474A-9F02-AA34C89F79E6}" type="datetimeFigureOut">
              <a:rPr lang="en-US" smtClean="0"/>
              <a:t>5/2/2025</a:t>
            </a:fld>
            <a:endParaRPr lang="en-US"/>
          </a:p>
        </p:txBody>
      </p:sp>
      <p:sp>
        <p:nvSpPr>
          <p:cNvPr id="4" name="Footer Placeholder 3">
            <a:extLst>
              <a:ext uri="{FF2B5EF4-FFF2-40B4-BE49-F238E27FC236}">
                <a16:creationId xmlns:a16="http://schemas.microsoft.com/office/drawing/2014/main" id="{42BFD173-9D4E-4812-B941-1586D269D0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313330C-A66A-481F-81D3-108333184F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147C8-0B78-4266-96B4-3819C2AD243E}" type="slidenum">
              <a:rPr lang="en-US" smtClean="0"/>
              <a:t>‹#›</a:t>
            </a:fld>
            <a:endParaRPr lang="en-US"/>
          </a:p>
        </p:txBody>
      </p:sp>
    </p:spTree>
    <p:extLst>
      <p:ext uri="{BB962C8B-B14F-4D97-AF65-F5344CB8AC3E}">
        <p14:creationId xmlns:p14="http://schemas.microsoft.com/office/powerpoint/2010/main" val="2094838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FA882-6A98-4582-BE80-0E3CEE5B9D87}"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CD4CF-AB2E-45B0-A93C-76D6AA774AA7}" type="slidenum">
              <a:rPr lang="en-US" smtClean="0"/>
              <a:t>‹#›</a:t>
            </a:fld>
            <a:endParaRPr lang="en-US"/>
          </a:p>
        </p:txBody>
      </p:sp>
    </p:spTree>
    <p:extLst>
      <p:ext uri="{BB962C8B-B14F-4D97-AF65-F5344CB8AC3E}">
        <p14:creationId xmlns:p14="http://schemas.microsoft.com/office/powerpoint/2010/main" val="75366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rapid evolution of wireless technologies has led to significant advancements in communication, networking, and sensing. Radio Frequency (RF) systems, which rely on radio waves for signal transmission and reception, have expanded beyond traditional communication to enable human sensing by capturing valuable information about the presence and movement of individuals. Among these, </a:t>
            </a:r>
            <a:r>
              <a:rPr lang="en-US" err="1"/>
              <a:t>WiFi</a:t>
            </a:r>
            <a:r>
              <a:rPr lang="en-US"/>
              <a:t> sensing has emerged as a promising approach that leverages existing </a:t>
            </a:r>
            <a:r>
              <a:rPr lang="en-US" err="1"/>
              <a:t>WiFi</a:t>
            </a:r>
            <a:r>
              <a:rPr lang="en-US"/>
              <a:t> signals to perceive and interpret the surrounding environment. This technology supports a wide range of applications, including indoor localization, human activity recognition (HAR), environmental monitoring, pose estimation, and gesture identification. </a:t>
            </a:r>
            <a:r>
              <a:rPr lang="en-US" err="1"/>
              <a:t>WiFi</a:t>
            </a:r>
            <a:r>
              <a:rPr lang="en-US"/>
              <a:t>-based human sensing offers distinct advantages such as utilizing pre-existing infrastructure, thereby reducing deployment complexity and costs. Furthermore, the use of high-frequency signals provides higher resolution data, enabling accurate and fine-grained tracking of human motion and environmental changes.</a:t>
            </a:r>
          </a:p>
        </p:txBody>
      </p:sp>
      <p:sp>
        <p:nvSpPr>
          <p:cNvPr id="4" name="Slide Number Placeholder 3"/>
          <p:cNvSpPr>
            <a:spLocks noGrp="1"/>
          </p:cNvSpPr>
          <p:nvPr>
            <p:ph type="sldNum" sz="quarter" idx="5"/>
          </p:nvPr>
        </p:nvSpPr>
        <p:spPr/>
        <p:txBody>
          <a:bodyPr/>
          <a:lstStyle/>
          <a:p>
            <a:fld id="{3D8CD4CF-AB2E-45B0-A93C-76D6AA774AA7}" type="slidenum">
              <a:rPr lang="en-US" smtClean="0"/>
              <a:t>3</a:t>
            </a:fld>
            <a:endParaRPr lang="en-US"/>
          </a:p>
        </p:txBody>
      </p:sp>
    </p:spTree>
    <p:extLst>
      <p:ext uri="{BB962C8B-B14F-4D97-AF65-F5344CB8AC3E}">
        <p14:creationId xmlns:p14="http://schemas.microsoft.com/office/powerpoint/2010/main" val="3419054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8CD4CF-AB2E-45B0-A93C-76D6AA774AA7}" type="slidenum">
              <a:rPr lang="en-US" smtClean="0"/>
              <a:t>22</a:t>
            </a:fld>
            <a:endParaRPr lang="en-US"/>
          </a:p>
        </p:txBody>
      </p:sp>
    </p:spTree>
    <p:extLst>
      <p:ext uri="{BB962C8B-B14F-4D97-AF65-F5344CB8AC3E}">
        <p14:creationId xmlns:p14="http://schemas.microsoft.com/office/powerpoint/2010/main" val="121776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Wi-Fi sensing techniques can generally be categorized into three main types based on the nature of their output and applications. </a:t>
            </a:r>
          </a:p>
          <a:p>
            <a:endParaRPr lang="en-US"/>
          </a:p>
          <a:p>
            <a:pPr>
              <a:buNone/>
            </a:pPr>
            <a:r>
              <a:rPr lang="en-US" b="1"/>
              <a:t>Detection-based sensing:</a:t>
            </a:r>
            <a:endParaRPr lang="en-US"/>
          </a:p>
          <a:p>
            <a:pPr>
              <a:buFont typeface="Arial" panose="020B0604020202020204" pitchFamily="34" charset="0"/>
              <a:buChar char="•"/>
            </a:pPr>
            <a:r>
              <a:rPr lang="en-US"/>
              <a:t>"First, we have </a:t>
            </a:r>
            <a:r>
              <a:rPr lang="en-US" b="1"/>
              <a:t>detection-based sensing</a:t>
            </a:r>
            <a:r>
              <a:rPr lang="en-US"/>
              <a:t>, which provides simple </a:t>
            </a:r>
            <a:r>
              <a:rPr lang="en-US" b="1"/>
              <a:t>binary outputs</a:t>
            </a:r>
            <a:r>
              <a:rPr lang="en-US"/>
              <a:t> — typically indicating whether something is present or absent."</a:t>
            </a:r>
          </a:p>
          <a:p>
            <a:pPr>
              <a:buFont typeface="Arial" panose="020B0604020202020204" pitchFamily="34" charset="0"/>
              <a:buChar char="•"/>
            </a:pPr>
            <a:r>
              <a:rPr lang="en-US"/>
              <a:t>"A common example is </a:t>
            </a:r>
            <a:r>
              <a:rPr lang="en-US" b="1"/>
              <a:t>human presence detection</a:t>
            </a:r>
            <a:r>
              <a:rPr lang="en-US"/>
              <a:t> or </a:t>
            </a:r>
            <a:r>
              <a:rPr lang="en-US" b="1"/>
              <a:t>event detection</a:t>
            </a:r>
            <a:r>
              <a:rPr lang="en-US"/>
              <a:t>."</a:t>
            </a:r>
          </a:p>
          <a:p>
            <a:pPr>
              <a:buFont typeface="Arial" panose="020B0604020202020204" pitchFamily="34" charset="0"/>
              <a:buChar char="•"/>
            </a:pPr>
            <a:r>
              <a:rPr lang="en-US"/>
              <a:t>"It can also be used for tasks like </a:t>
            </a:r>
            <a:r>
              <a:rPr lang="en-US" b="1"/>
              <a:t>object detection</a:t>
            </a:r>
            <a:r>
              <a:rPr lang="en-US"/>
              <a:t> or distinguishing between </a:t>
            </a:r>
            <a:r>
              <a:rPr lang="en-US" b="1" err="1"/>
              <a:t>LoS</a:t>
            </a:r>
            <a:r>
              <a:rPr lang="en-US" b="1"/>
              <a:t> (Line-of-Sight)</a:t>
            </a:r>
            <a:r>
              <a:rPr lang="en-US"/>
              <a:t> and </a:t>
            </a:r>
            <a:r>
              <a:rPr lang="en-US" b="1" err="1"/>
              <a:t>NLoS</a:t>
            </a:r>
            <a:r>
              <a:rPr lang="en-US" b="1"/>
              <a:t> (Non-Line-of-Sight)</a:t>
            </a:r>
            <a:r>
              <a:rPr lang="en-US"/>
              <a:t> signal conditions."</a:t>
            </a:r>
          </a:p>
          <a:p>
            <a:pPr>
              <a:buNone/>
            </a:pPr>
            <a:r>
              <a:rPr lang="en-US" b="1"/>
              <a:t>Recognition-based sensing:</a:t>
            </a:r>
            <a:endParaRPr lang="en-US"/>
          </a:p>
          <a:p>
            <a:pPr>
              <a:buFont typeface="Arial" panose="020B0604020202020204" pitchFamily="34" charset="0"/>
              <a:buChar char="•"/>
            </a:pPr>
            <a:r>
              <a:rPr lang="en-US"/>
              <a:t>"Next, </a:t>
            </a:r>
            <a:r>
              <a:rPr lang="en-US" b="1"/>
              <a:t>recognition-based sensing</a:t>
            </a:r>
            <a:r>
              <a:rPr lang="en-US"/>
              <a:t> performs </a:t>
            </a:r>
            <a:r>
              <a:rPr lang="en-US" b="1"/>
              <a:t>multiclass classification</a:t>
            </a:r>
            <a:r>
              <a:rPr lang="en-US"/>
              <a:t> — meaning it can recognize and categorize multiple types of events or activities."</a:t>
            </a:r>
          </a:p>
          <a:p>
            <a:pPr>
              <a:buFont typeface="Arial" panose="020B0604020202020204" pitchFamily="34" charset="0"/>
              <a:buChar char="•"/>
            </a:pPr>
            <a:r>
              <a:rPr lang="en-US"/>
              <a:t>"This is popular for </a:t>
            </a:r>
            <a:r>
              <a:rPr lang="en-US" b="1"/>
              <a:t>activity recognition</a:t>
            </a:r>
            <a:r>
              <a:rPr lang="en-US"/>
              <a:t>, </a:t>
            </a:r>
            <a:r>
              <a:rPr lang="en-US" b="1"/>
              <a:t>gesture recognition</a:t>
            </a:r>
            <a:r>
              <a:rPr lang="en-US"/>
              <a:t>, and </a:t>
            </a:r>
            <a:r>
              <a:rPr lang="en-US" b="1"/>
              <a:t>human or user identification</a:t>
            </a:r>
            <a:r>
              <a:rPr lang="en-US"/>
              <a:t>."</a:t>
            </a:r>
          </a:p>
          <a:p>
            <a:pPr>
              <a:buFont typeface="Arial" panose="020B0604020202020204" pitchFamily="34" charset="0"/>
              <a:buChar char="•"/>
            </a:pPr>
            <a:r>
              <a:rPr lang="en-US"/>
              <a:t>"It also extends to tasks like </a:t>
            </a:r>
            <a:r>
              <a:rPr lang="en-US" b="1"/>
              <a:t>object recognition</a:t>
            </a:r>
            <a:r>
              <a:rPr lang="en-US"/>
              <a:t> and </a:t>
            </a:r>
            <a:r>
              <a:rPr lang="en-US" b="1"/>
              <a:t>event recognition</a:t>
            </a:r>
            <a:r>
              <a:rPr lang="en-US"/>
              <a:t> where more complex outputs are required."</a:t>
            </a:r>
          </a:p>
          <a:p>
            <a:pPr>
              <a:buNone/>
            </a:pPr>
            <a:r>
              <a:rPr lang="en-US" b="1"/>
              <a:t>Estimation-based sensing:</a:t>
            </a:r>
            <a:endParaRPr lang="en-US"/>
          </a:p>
          <a:p>
            <a:pPr>
              <a:buFont typeface="Arial" panose="020B0604020202020204" pitchFamily="34" charset="0"/>
              <a:buChar char="•"/>
            </a:pPr>
            <a:r>
              <a:rPr lang="en-US"/>
              <a:t>"Finally, we have </a:t>
            </a:r>
            <a:r>
              <a:rPr lang="en-US" b="1"/>
              <a:t>estimation-based sensing</a:t>
            </a:r>
            <a:r>
              <a:rPr lang="en-US"/>
              <a:t>, which focuses on estimating </a:t>
            </a:r>
            <a:r>
              <a:rPr lang="en-US" b="1"/>
              <a:t>quantitative parameters</a:t>
            </a:r>
            <a:r>
              <a:rPr lang="en-US"/>
              <a:t> such as size, distance, angle, and duration."</a:t>
            </a:r>
          </a:p>
          <a:p>
            <a:pPr>
              <a:buFont typeface="Arial" panose="020B0604020202020204" pitchFamily="34" charset="0"/>
              <a:buChar char="•"/>
            </a:pPr>
            <a:r>
              <a:rPr lang="en-US"/>
              <a:t>"Key applications include </a:t>
            </a:r>
            <a:r>
              <a:rPr lang="en-US" b="1"/>
              <a:t>localization</a:t>
            </a:r>
            <a:r>
              <a:rPr lang="en-US"/>
              <a:t> and </a:t>
            </a:r>
            <a:r>
              <a:rPr lang="en-US" b="1"/>
              <a:t>tracking</a:t>
            </a:r>
            <a:r>
              <a:rPr lang="en-US"/>
              <a:t> of humans or objects."</a:t>
            </a:r>
          </a:p>
          <a:p>
            <a:pPr>
              <a:buFont typeface="Arial" panose="020B0604020202020204" pitchFamily="34" charset="0"/>
              <a:buChar char="•"/>
            </a:pPr>
            <a:r>
              <a:rPr lang="en-US"/>
              <a:t>"It’s also used in </a:t>
            </a:r>
            <a:r>
              <a:rPr lang="en-US" b="1"/>
              <a:t>people counting</a:t>
            </a:r>
            <a:r>
              <a:rPr lang="en-US"/>
              <a:t> and more advanced techniques like </a:t>
            </a:r>
            <a:r>
              <a:rPr lang="en-US" b="1"/>
              <a:t>Wi-Fi imaging</a:t>
            </a:r>
            <a:r>
              <a:rPr lang="en-US"/>
              <a:t>.</a:t>
            </a:r>
          </a:p>
          <a:p>
            <a:endParaRPr lang="en-US"/>
          </a:p>
          <a:p>
            <a:r>
              <a:rPr lang="en-US"/>
              <a:t>Each of these sensing types plays a vital role depending on whether we want to detect, recognize, or estimate characteristics of the environment or the people within it.</a:t>
            </a:r>
          </a:p>
        </p:txBody>
      </p:sp>
      <p:sp>
        <p:nvSpPr>
          <p:cNvPr id="4" name="Slide Number Placeholder 3"/>
          <p:cNvSpPr>
            <a:spLocks noGrp="1"/>
          </p:cNvSpPr>
          <p:nvPr>
            <p:ph type="sldNum" sz="quarter" idx="5"/>
          </p:nvPr>
        </p:nvSpPr>
        <p:spPr/>
        <p:txBody>
          <a:bodyPr/>
          <a:lstStyle/>
          <a:p>
            <a:fld id="{3D8CD4CF-AB2E-45B0-A93C-76D6AA774AA7}" type="slidenum">
              <a:rPr lang="en-US" smtClean="0"/>
              <a:t>4</a:t>
            </a:fld>
            <a:endParaRPr lang="en-US"/>
          </a:p>
        </p:txBody>
      </p:sp>
    </p:spTree>
    <p:extLst>
      <p:ext uri="{BB962C8B-B14F-4D97-AF65-F5344CB8AC3E}">
        <p14:creationId xmlns:p14="http://schemas.microsoft.com/office/powerpoint/2010/main" val="358126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RSSI (Received Signal Strength Indicator):</a:t>
            </a:r>
            <a:endParaRPr lang="en-US"/>
          </a:p>
          <a:p>
            <a:r>
              <a:rPr lang="en-US"/>
              <a:t>A measure of the power level of a received wireless signal, indicating how strong the signal is at the receiver.</a:t>
            </a:r>
          </a:p>
          <a:p>
            <a:endParaRPr lang="en-US"/>
          </a:p>
          <a:p>
            <a:r>
              <a:rPr lang="en-US" b="1"/>
              <a:t>CSI (Channel State Information):</a:t>
            </a:r>
            <a:endParaRPr lang="en-US"/>
          </a:p>
          <a:p>
            <a:r>
              <a:rPr lang="en-US"/>
              <a:t>Detailed information describing how a wireless signal propagates from the transmitter to the receiver, including the effects of fading, scattering, and multipath across different subcarriers and antennas.</a:t>
            </a:r>
          </a:p>
          <a:p>
            <a:endParaRPr lang="en-US"/>
          </a:p>
          <a:p>
            <a:r>
              <a:rPr lang="en-US"/>
              <a:t>A radio signal propagating through the wireless channel to the receiver through multiple paths experiences several effects. Reflection on walls or scattering through obstacles will produce additional copies of the transmitted signal, </a:t>
            </a:r>
            <a:r>
              <a:rPr lang="en-US" err="1"/>
              <a:t>socalled</a:t>
            </a:r>
            <a:r>
              <a:rPr lang="en-US"/>
              <a:t> multipath components. These different components of the signal correspond to pulses at the receiver at different arrival times. The Channel Impulse Response (CIR) is used to describe these impulses</a:t>
            </a:r>
          </a:p>
        </p:txBody>
      </p:sp>
      <p:sp>
        <p:nvSpPr>
          <p:cNvPr id="4" name="Slide Number Placeholder 3"/>
          <p:cNvSpPr>
            <a:spLocks noGrp="1"/>
          </p:cNvSpPr>
          <p:nvPr>
            <p:ph type="sldNum" sz="quarter" idx="5"/>
          </p:nvPr>
        </p:nvSpPr>
        <p:spPr/>
        <p:txBody>
          <a:bodyPr/>
          <a:lstStyle/>
          <a:p>
            <a:fld id="{3D8CD4CF-AB2E-45B0-A93C-76D6AA774AA7}" type="slidenum">
              <a:rPr lang="en-US" smtClean="0"/>
              <a:t>5</a:t>
            </a:fld>
            <a:endParaRPr lang="en-US"/>
          </a:p>
        </p:txBody>
      </p:sp>
    </p:spTree>
    <p:extLst>
      <p:ext uri="{BB962C8B-B14F-4D97-AF65-F5344CB8AC3E}">
        <p14:creationId xmlns:p14="http://schemas.microsoft.com/office/powerpoint/2010/main" val="320427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a:t>Let’s begin by understanding the basic MIMO model for OFDM systems.”</a:t>
            </a:r>
          </a:p>
          <a:p>
            <a:pPr>
              <a:buFont typeface="Arial" panose="020B0604020202020204" pitchFamily="34" charset="0"/>
              <a:buChar char="•"/>
            </a:pPr>
            <a:r>
              <a:rPr lang="en-US"/>
              <a:t>“At any given time instant, the received signal </a:t>
            </a:r>
            <a:r>
              <a:rPr lang="en-US" b="1" err="1"/>
              <a:t>yi</a:t>
            </a:r>
            <a:r>
              <a:rPr lang="en-US"/>
              <a:t> at subcarrier </a:t>
            </a:r>
            <a:r>
              <a:rPr lang="en-US" b="1" err="1"/>
              <a:t>i</a:t>
            </a:r>
            <a:r>
              <a:rPr lang="en-US"/>
              <a:t> can be modeled as </a:t>
            </a:r>
            <a:r>
              <a:rPr lang="en-US" b="1" err="1"/>
              <a:t>yi</a:t>
            </a:r>
            <a:r>
              <a:rPr lang="en-US" b="1"/>
              <a:t> = </a:t>
            </a:r>
            <a:r>
              <a:rPr lang="en-US" b="1" err="1"/>
              <a:t>Hixi</a:t>
            </a:r>
            <a:r>
              <a:rPr lang="en-US" b="1"/>
              <a:t> + </a:t>
            </a:r>
            <a:r>
              <a:rPr lang="en-US" b="1" err="1"/>
              <a:t>ni</a:t>
            </a:r>
            <a:r>
              <a:rPr lang="en-US"/>
              <a:t>.”</a:t>
            </a:r>
          </a:p>
          <a:p>
            <a:pPr>
              <a:buFont typeface="Arial" panose="020B0604020202020204" pitchFamily="34" charset="0"/>
              <a:buChar char="•"/>
            </a:pPr>
            <a:r>
              <a:rPr lang="en-US"/>
              <a:t>“Here, </a:t>
            </a:r>
            <a:r>
              <a:rPr lang="en-US" b="1"/>
              <a:t>xi</a:t>
            </a:r>
            <a:r>
              <a:rPr lang="en-US"/>
              <a:t> is the transmitted signal vector, </a:t>
            </a:r>
            <a:r>
              <a:rPr lang="en-US" b="1" err="1"/>
              <a:t>yi</a:t>
            </a:r>
            <a:r>
              <a:rPr lang="en-US"/>
              <a:t> is the received signal vector, and </a:t>
            </a:r>
            <a:r>
              <a:rPr lang="en-US" b="1" err="1"/>
              <a:t>ni</a:t>
            </a:r>
            <a:r>
              <a:rPr lang="en-US"/>
              <a:t> is the noise vector.”</a:t>
            </a:r>
          </a:p>
          <a:p>
            <a:pPr>
              <a:buFont typeface="Arial" panose="020B0604020202020204" pitchFamily="34" charset="0"/>
              <a:buChar char="•"/>
            </a:pPr>
            <a:r>
              <a:rPr lang="en-US"/>
              <a:t>“The matrix </a:t>
            </a:r>
            <a:r>
              <a:rPr lang="en-US" b="1"/>
              <a:t>Hi</a:t>
            </a:r>
            <a:r>
              <a:rPr lang="en-US"/>
              <a:t> represents the channel effects — this is the </a:t>
            </a:r>
            <a:r>
              <a:rPr lang="en-US" b="1"/>
              <a:t>channel matrix</a:t>
            </a:r>
            <a:r>
              <a:rPr lang="en-US"/>
              <a:t> for the </a:t>
            </a:r>
            <a:r>
              <a:rPr lang="en-US" b="1" err="1"/>
              <a:t>i-th</a:t>
            </a:r>
            <a:r>
              <a:rPr lang="en-US"/>
              <a:t> subcarrier.”</a:t>
            </a:r>
          </a:p>
          <a:p>
            <a:pPr>
              <a:buFont typeface="Arial" panose="020B0604020202020204" pitchFamily="34" charset="0"/>
              <a:buChar char="•"/>
            </a:pPr>
            <a:r>
              <a:rPr lang="en-US"/>
              <a:t>“This equation holds for </a:t>
            </a:r>
            <a:r>
              <a:rPr lang="en-US" b="1" err="1"/>
              <a:t>i</a:t>
            </a:r>
            <a:r>
              <a:rPr lang="en-US"/>
              <a:t> ranging from 1 to </a:t>
            </a:r>
            <a:r>
              <a:rPr lang="en-US" b="1"/>
              <a:t>k</a:t>
            </a:r>
            <a:r>
              <a:rPr lang="en-US"/>
              <a:t>, where </a:t>
            </a:r>
            <a:r>
              <a:rPr lang="en-US" b="1"/>
              <a:t>k</a:t>
            </a:r>
            <a:r>
              <a:rPr lang="en-US"/>
              <a:t> is the number of OFDM subcarriers.”</a:t>
            </a:r>
          </a:p>
          <a:p>
            <a:endParaRPr lang="en-US"/>
          </a:p>
          <a:p>
            <a:pPr>
              <a:buFont typeface="Arial" panose="020B0604020202020204" pitchFamily="34" charset="0"/>
              <a:buChar char="•"/>
            </a:pPr>
            <a:r>
              <a:rPr lang="en-US"/>
              <a:t>The set of channel matrices across all subcarriers, </a:t>
            </a:r>
            <a:r>
              <a:rPr lang="en-US" b="1"/>
              <a:t>H = {H1, H2, H3, …}</a:t>
            </a:r>
            <a:r>
              <a:rPr lang="en-US"/>
              <a:t>, is what we call the </a:t>
            </a:r>
            <a:r>
              <a:rPr lang="en-US" b="1"/>
              <a:t>Channel State Information (CSI)</a:t>
            </a:r>
            <a:r>
              <a:rPr lang="en-US"/>
              <a:t>.”</a:t>
            </a:r>
          </a:p>
          <a:p>
            <a:pPr>
              <a:buFont typeface="Arial" panose="020B0604020202020204" pitchFamily="34" charset="0"/>
              <a:buChar char="•"/>
            </a:pPr>
            <a:r>
              <a:rPr lang="en-US"/>
              <a:t>“CSI provides a detailed description of how the transmitted signals propagate from the transmitter (Tx) to the receiver (Rx).”</a:t>
            </a:r>
          </a:p>
          <a:p>
            <a:pPr>
              <a:buFont typeface="Arial" panose="020B0604020202020204" pitchFamily="34" charset="0"/>
              <a:buChar char="•"/>
            </a:pPr>
            <a:r>
              <a:rPr lang="en-US"/>
              <a:t>“It captures the effects of multipath fading, reflection, diffraction, and scattering.”</a:t>
            </a:r>
          </a:p>
          <a:p>
            <a:endParaRPr lang="en-US"/>
          </a:p>
          <a:p>
            <a:pPr>
              <a:buFont typeface="Arial" panose="020B0604020202020204" pitchFamily="34" charset="0"/>
              <a:buChar char="•"/>
            </a:pPr>
            <a:r>
              <a:rPr lang="en-US"/>
              <a:t>Each element of </a:t>
            </a:r>
            <a:r>
              <a:rPr lang="en-US" b="1"/>
              <a:t>H</a:t>
            </a:r>
            <a:r>
              <a:rPr lang="en-US"/>
              <a:t> is complex-valued, usually represented as </a:t>
            </a:r>
            <a:r>
              <a:rPr lang="en-US" b="1"/>
              <a:t>a + bi</a:t>
            </a:r>
            <a:r>
              <a:rPr lang="en-US"/>
              <a:t>.”</a:t>
            </a:r>
          </a:p>
          <a:p>
            <a:pPr>
              <a:buFont typeface="Arial" panose="020B0604020202020204" pitchFamily="34" charset="0"/>
              <a:buChar char="•"/>
            </a:pPr>
            <a:r>
              <a:rPr lang="en-US"/>
              <a:t>“From this, we can derive two important properties:”</a:t>
            </a:r>
          </a:p>
          <a:p>
            <a:pPr>
              <a:buFont typeface="Arial" panose="020B0604020202020204" pitchFamily="34" charset="0"/>
              <a:buChar char="•"/>
            </a:pPr>
            <a:r>
              <a:rPr lang="en-US"/>
              <a:t>“</a:t>
            </a:r>
            <a:r>
              <a:rPr lang="en-US" b="1"/>
              <a:t>|√(a² + b²)|</a:t>
            </a:r>
            <a:r>
              <a:rPr lang="en-US"/>
              <a:t> — this is the </a:t>
            </a:r>
            <a:r>
              <a:rPr lang="en-US" b="1"/>
              <a:t>amplitude</a:t>
            </a:r>
            <a:r>
              <a:rPr lang="en-US"/>
              <a:t> of the channel response.”</a:t>
            </a:r>
          </a:p>
          <a:p>
            <a:pPr>
              <a:buFont typeface="Arial" panose="020B0604020202020204" pitchFamily="34" charset="0"/>
              <a:buChar char="•"/>
            </a:pPr>
            <a:r>
              <a:rPr lang="en-US"/>
              <a:t>“</a:t>
            </a:r>
            <a:r>
              <a:rPr lang="en-US" b="1"/>
              <a:t>𝜃 = arctan(b / a)</a:t>
            </a:r>
            <a:r>
              <a:rPr lang="en-US"/>
              <a:t> — this gives the </a:t>
            </a:r>
            <a:r>
              <a:rPr lang="en-US" b="1"/>
              <a:t>phase</a:t>
            </a:r>
            <a:r>
              <a:rPr lang="en-US"/>
              <a:t>.”</a:t>
            </a:r>
          </a:p>
          <a:p>
            <a:pPr>
              <a:buFont typeface="Arial" panose="020B0604020202020204" pitchFamily="34" charset="0"/>
              <a:buChar char="•"/>
            </a:pPr>
            <a:r>
              <a:rPr lang="en-US"/>
              <a:t>“Both amplitude and phase are essential for understanding the wireless channel’s behavior and for tasks like beamforming, equalization, and sensing.”</a:t>
            </a:r>
          </a:p>
          <a:p>
            <a:endParaRPr lang="en-US"/>
          </a:p>
        </p:txBody>
      </p:sp>
      <p:sp>
        <p:nvSpPr>
          <p:cNvPr id="4" name="Slide Number Placeholder 3"/>
          <p:cNvSpPr>
            <a:spLocks noGrp="1"/>
          </p:cNvSpPr>
          <p:nvPr>
            <p:ph type="sldNum" sz="quarter" idx="5"/>
          </p:nvPr>
        </p:nvSpPr>
        <p:spPr/>
        <p:txBody>
          <a:bodyPr/>
          <a:lstStyle/>
          <a:p>
            <a:fld id="{3D8CD4CF-AB2E-45B0-A93C-76D6AA774AA7}" type="slidenum">
              <a:rPr lang="en-US" smtClean="0"/>
              <a:t>6</a:t>
            </a:fld>
            <a:endParaRPr lang="en-US"/>
          </a:p>
        </p:txBody>
      </p:sp>
    </p:spTree>
    <p:extLst>
      <p:ext uri="{BB962C8B-B14F-4D97-AF65-F5344CB8AC3E}">
        <p14:creationId xmlns:p14="http://schemas.microsoft.com/office/powerpoint/2010/main" val="4123107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experiments were performed within three different apartment rooms. The location of the two </a:t>
            </a:r>
            <a:r>
              <a:rPr lang="en-US" err="1"/>
              <a:t>WiFi</a:t>
            </a:r>
            <a:r>
              <a:rPr lang="en-US"/>
              <a:t> nodes as well as furniture is shown in Fig. 2. The transmitter and receiver inside the rooms a and c didn’t have LOS due to the different heights and position atop of the desk. </a:t>
            </a:r>
          </a:p>
          <a:p>
            <a:endParaRPr lang="en-US"/>
          </a:p>
          <a:p>
            <a:r>
              <a:rPr lang="en-US"/>
              <a:t>In order to collect CSI data we transmitted unicast data packets with a transmission rate of 100 Hz using BPSK modulation with a coding rate (FEC) of 1/2 and channel bandwidth of 40 </a:t>
            </a:r>
            <a:r>
              <a:rPr lang="en-US" err="1"/>
              <a:t>MHz.</a:t>
            </a:r>
            <a:r>
              <a:rPr lang="en-US"/>
              <a:t> The experiment was performed in 2.4 GHz band on channels 1 and 5 GHz band on channel 36.</a:t>
            </a:r>
          </a:p>
          <a:p>
            <a:endParaRPr lang="en-US"/>
          </a:p>
          <a:p>
            <a:r>
              <a:rPr lang="en-US"/>
              <a:t> Finally, they collected CSI under two scenarios: </a:t>
            </a:r>
            <a:r>
              <a:rPr lang="en-US" err="1"/>
              <a:t>i</a:t>
            </a:r>
            <a:r>
              <a:rPr lang="en-US"/>
              <a:t>) empty (human-free) room and ii) human-present-occupied room. For the latter scenario the human was walking, standing, and sitting, where applicable, randomly inside the room. The person alternates between the above-described actions and performs each action for an unspecified time duration. The collected CSI datasets were labeled accordingly. Each collection session lasts for about 10.5 min, resulting in 63k CSI samples.</a:t>
            </a:r>
          </a:p>
        </p:txBody>
      </p:sp>
      <p:sp>
        <p:nvSpPr>
          <p:cNvPr id="4" name="Slide Number Placeholder 3"/>
          <p:cNvSpPr>
            <a:spLocks noGrp="1"/>
          </p:cNvSpPr>
          <p:nvPr>
            <p:ph type="sldNum" sz="quarter" idx="5"/>
          </p:nvPr>
        </p:nvSpPr>
        <p:spPr/>
        <p:txBody>
          <a:bodyPr/>
          <a:lstStyle/>
          <a:p>
            <a:fld id="{C149EEB9-1E5D-4336-B1B3-152F63E4D131}" type="slidenum">
              <a:rPr lang="en-US" smtClean="0"/>
              <a:t>7</a:t>
            </a:fld>
            <a:endParaRPr lang="en-US"/>
          </a:p>
        </p:txBody>
      </p:sp>
    </p:spTree>
    <p:extLst>
      <p:ext uri="{BB962C8B-B14F-4D97-AF65-F5344CB8AC3E}">
        <p14:creationId xmlns:p14="http://schemas.microsoft.com/office/powerpoint/2010/main" val="36914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49EEB9-1E5D-4336-B1B3-152F63E4D131}" type="slidenum">
              <a:rPr lang="en-US" smtClean="0"/>
              <a:t>9</a:t>
            </a:fld>
            <a:endParaRPr lang="en-US"/>
          </a:p>
        </p:txBody>
      </p:sp>
    </p:spTree>
    <p:extLst>
      <p:ext uri="{BB962C8B-B14F-4D97-AF65-F5344CB8AC3E}">
        <p14:creationId xmlns:p14="http://schemas.microsoft.com/office/powerpoint/2010/main" val="1268995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raw CSI data captured with a sample rate of S Hz must be preprocessed before it can be passed to ML algorithms. First, it group  N CSI samples into </a:t>
            </a:r>
            <a:r>
              <a:rPr lang="en-US" err="1"/>
              <a:t>Nt</a:t>
            </a:r>
            <a:r>
              <a:rPr lang="en-US"/>
              <a:t> batches of size </a:t>
            </a:r>
            <a:r>
              <a:rPr lang="en-US" err="1"/>
              <a:t>Bt</a:t>
            </a:r>
            <a:r>
              <a:rPr lang="en-US"/>
              <a:t>, with each batch resembling a time window of </a:t>
            </a:r>
            <a:r>
              <a:rPr lang="en-US" err="1"/>
              <a:t>Bt</a:t>
            </a:r>
            <a:r>
              <a:rPr lang="en-US"/>
              <a:t> /S s. Then we reduce the dimensions by using only f subcarriers, leaving us with </a:t>
            </a:r>
            <a:r>
              <a:rPr lang="en-US" err="1"/>
              <a:t>Nsc</a:t>
            </a:r>
            <a:r>
              <a:rPr lang="en-US"/>
              <a:t> → </a:t>
            </a:r>
            <a:r>
              <a:rPr lang="en-US" err="1"/>
              <a:t>Nf</a:t>
            </a:r>
            <a:r>
              <a:rPr lang="en-US"/>
              <a:t> subcarriers. We select the f subcarriers evenly distributed across all </a:t>
            </a:r>
            <a:r>
              <a:rPr lang="en-US" err="1"/>
              <a:t>Nsc</a:t>
            </a:r>
            <a:r>
              <a:rPr lang="en-US"/>
              <a:t> subcarriers. This becomes possible as the subcarrier spacing in 802.11g/ac is 312.5 kHz which is much smaller than the coherence bandwidth in a typical indoor environment. Then we combine the dimensions of the receive (</a:t>
            </a:r>
            <a:r>
              <a:rPr lang="en-US" err="1"/>
              <a:t>Nrx</a:t>
            </a:r>
            <a:r>
              <a:rPr lang="en-US"/>
              <a:t>) and transmit (</a:t>
            </a:r>
            <a:r>
              <a:rPr lang="en-US" err="1"/>
              <a:t>Ntx</a:t>
            </a:r>
            <a:r>
              <a:rPr lang="en-US"/>
              <a:t>) antennas. </a:t>
            </a:r>
          </a:p>
          <a:p>
            <a:endParaRPr lang="en-US"/>
          </a:p>
          <a:p>
            <a:r>
              <a:rPr lang="en-US"/>
              <a:t>The received signal from different antennas are fed into different RF chains. These RF chains are not synchronized and thus the measured CSI will be distorted by the phase offsets between these RF chains [17]. This would require sanitation of the phase information which would complicate the algorithm. We therefore discard the phase information and instead use the magnitude of our CSI only.</a:t>
            </a:r>
          </a:p>
          <a:p>
            <a:endParaRPr lang="en-US"/>
          </a:p>
          <a:p>
            <a:r>
              <a:rPr lang="en-US"/>
              <a:t>Afterwards we normalize each grouped batch </a:t>
            </a:r>
            <a:r>
              <a:rPr lang="en-US" err="1"/>
              <a:t>Bt</a:t>
            </a:r>
            <a:r>
              <a:rPr lang="en-US"/>
              <a:t> in respect to the first CSI sample by element-wise division. we apply a 2D DFT to each grouped, normalized packet on the temporal and frequency domain to obtain the Fourier coefficients </a:t>
            </a:r>
            <a:r>
              <a:rPr lang="en-US" err="1"/>
              <a:t>Xfft</a:t>
            </a:r>
            <a:r>
              <a:rPr lang="en-US"/>
              <a:t> from which we take the magnitude (abs). Moreover, we shift the zero-frequency component to the center of the spectrum. The difference of the minimum and maximum of the Fourier coefficients can be too high to achieve good generalization. Therefore, we apply log10 (1 + x) to o</a:t>
            </a:r>
          </a:p>
          <a:p>
            <a:endParaRPr lang="en-US"/>
          </a:p>
          <a:p>
            <a:r>
              <a:rPr lang="en-US"/>
              <a:t>Finally, we cut off the left and right side of the matrix on the batch dimension </a:t>
            </a:r>
            <a:r>
              <a:rPr lang="en-US" err="1"/>
              <a:t>Bt</a:t>
            </a:r>
            <a:r>
              <a:rPr lang="en-US"/>
              <a:t> to obtain a further reduced data array Btw with only entries in its central dimension.</a:t>
            </a:r>
          </a:p>
          <a:p>
            <a:endParaRPr lang="en-US"/>
          </a:p>
        </p:txBody>
      </p:sp>
      <p:sp>
        <p:nvSpPr>
          <p:cNvPr id="4" name="Slide Number Placeholder 3"/>
          <p:cNvSpPr>
            <a:spLocks noGrp="1"/>
          </p:cNvSpPr>
          <p:nvPr>
            <p:ph type="sldNum" sz="quarter" idx="5"/>
          </p:nvPr>
        </p:nvSpPr>
        <p:spPr/>
        <p:txBody>
          <a:bodyPr/>
          <a:lstStyle/>
          <a:p>
            <a:fld id="{C149EEB9-1E5D-4336-B1B3-152F63E4D131}" type="slidenum">
              <a:rPr lang="en-US" smtClean="0"/>
              <a:t>10</a:t>
            </a:fld>
            <a:endParaRPr lang="en-US"/>
          </a:p>
        </p:txBody>
      </p:sp>
    </p:spTree>
    <p:extLst>
      <p:ext uri="{BB962C8B-B14F-4D97-AF65-F5344CB8AC3E}">
        <p14:creationId xmlns:p14="http://schemas.microsoft.com/office/powerpoint/2010/main" val="1002400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73239"/>
                </a:solidFill>
                <a:effectLst/>
                <a:latin typeface="Nunito" panose="020F0502020204030204" pitchFamily="34" charset="0"/>
              </a:rPr>
              <a:t>One-Class Support Vector Machine is a special variant of </a:t>
            </a:r>
            <a:r>
              <a:rPr lang="en-US" b="0" i="0" u="sng">
                <a:solidFill>
                  <a:srgbClr val="357960"/>
                </a:solidFill>
                <a:effectLst/>
                <a:latin typeface="Nunito" pitchFamily="2" charset="77"/>
              </a:rPr>
              <a:t>SVM </a:t>
            </a:r>
            <a:r>
              <a:rPr lang="en-US" b="0" i="0">
                <a:solidFill>
                  <a:srgbClr val="273239"/>
                </a:solidFill>
                <a:effectLst/>
                <a:latin typeface="Nunito" pitchFamily="2" charset="77"/>
              </a:rPr>
              <a:t>that is primarily designed for outlier, anomaly, or novelty detection. The objective behind using one-class SVM is to identify instances that deviate significantly from the norm. It is an </a:t>
            </a:r>
            <a:r>
              <a:rPr lang="en-US" b="0" i="0" err="1">
                <a:solidFill>
                  <a:srgbClr val="273239"/>
                </a:solidFill>
                <a:effectLst/>
                <a:latin typeface="Nunito" pitchFamily="2" charset="77"/>
              </a:rPr>
              <a:t>unsuperivised</a:t>
            </a:r>
            <a:r>
              <a:rPr lang="en-US" b="0" i="0">
                <a:solidFill>
                  <a:srgbClr val="273239"/>
                </a:solidFill>
                <a:effectLst/>
                <a:latin typeface="Nunito" pitchFamily="2" charset="77"/>
              </a:rPr>
              <a:t> algorithm. It detect outliers or </a:t>
            </a:r>
            <a:r>
              <a:rPr lang="en-US" b="0" i="0" err="1">
                <a:solidFill>
                  <a:srgbClr val="273239"/>
                </a:solidFill>
                <a:effectLst/>
                <a:latin typeface="Nunito" pitchFamily="2" charset="77"/>
              </a:rPr>
              <a:t>novelities</a:t>
            </a:r>
            <a:r>
              <a:rPr lang="en-US" b="0" i="0">
                <a:solidFill>
                  <a:srgbClr val="273239"/>
                </a:solidFill>
                <a:effectLst/>
                <a:latin typeface="Nunito" pitchFamily="2" charset="77"/>
              </a:rPr>
              <a:t> within the dataset. </a:t>
            </a:r>
            <a:endParaRPr lang="en-US" b="0" i="0">
              <a:solidFill>
                <a:srgbClr val="333333"/>
              </a:solidFill>
              <a:effectLst/>
              <a:latin typeface="PT Serif" panose="020F0502020204030204" pitchFamily="18" charset="0"/>
            </a:endParaRPr>
          </a:p>
          <a:p>
            <a:endParaRPr lang="en-US" b="0" i="0">
              <a:solidFill>
                <a:srgbClr val="333333"/>
              </a:solidFill>
              <a:effectLst/>
              <a:latin typeface="PT Serif" panose="020F0502020204030204" pitchFamily="18" charset="0"/>
            </a:endParaRPr>
          </a:p>
          <a:p>
            <a:r>
              <a:rPr lang="en-US" b="0" i="0">
                <a:solidFill>
                  <a:srgbClr val="333333"/>
                </a:solidFill>
                <a:effectLst/>
                <a:latin typeface="PT Serif" panose="020F0502020204030204" pitchFamily="18" charset="0"/>
              </a:rPr>
              <a:t>Th RBF kernel is used to fit a non-linear boundary around the dense region of the dataset separating the remaining points as outliers.</a:t>
            </a:r>
          </a:p>
          <a:p>
            <a:r>
              <a:rPr lang="en-US" b="1"/>
              <a:t>w</a:t>
            </a:r>
            <a:r>
              <a:rPr lang="en-US"/>
              <a:t> is the weight normal (perpendicular) vector to the decision boundary.</a:t>
            </a:r>
          </a:p>
          <a:p>
            <a:r>
              <a:rPr lang="en-US"/>
              <a:t>The </a:t>
            </a:r>
            <a:r>
              <a:rPr lang="en-US" b="1"/>
              <a:t>direction</a:t>
            </a:r>
            <a:r>
              <a:rPr lang="en-US"/>
              <a:t> of w determines </a:t>
            </a:r>
            <a:r>
              <a:rPr lang="en-US" b="1"/>
              <a:t>how the data is separated</a:t>
            </a:r>
            <a:r>
              <a:rPr lang="en-US"/>
              <a:t> in the feature space.</a:t>
            </a:r>
          </a:p>
          <a:p>
            <a:r>
              <a:rPr lang="en-US"/>
              <a:t>The </a:t>
            </a:r>
            <a:r>
              <a:rPr lang="en-US" b="1"/>
              <a:t>magnitude</a:t>
            </a:r>
            <a:r>
              <a:rPr lang="en-US"/>
              <a:t> of w influences the margin size—the larger ∣∣w∣∣, the smaller the margin.</a:t>
            </a:r>
          </a:p>
          <a:p>
            <a:endParaRPr lang="en-US"/>
          </a:p>
          <a:p>
            <a:r>
              <a:rPr lang="en-US"/>
              <a:t>If distance is positive then normal, it distance is negative outlier.</a:t>
            </a:r>
          </a:p>
          <a:p>
            <a:endParaRPr lang="en-US" b="0" i="0">
              <a:solidFill>
                <a:srgbClr val="333333"/>
              </a:solidFill>
              <a:effectLst/>
              <a:latin typeface="PT Serif" panose="020F0502020204030204" pitchFamily="18" charset="0"/>
            </a:endParaRPr>
          </a:p>
          <a:p>
            <a:r>
              <a:rPr lang="en-US" sz="1200" b="1"/>
              <a:t>RBF Kernel </a:t>
            </a:r>
            <a:r>
              <a:rPr lang="el-GR" sz="1200" b="1"/>
              <a:t>γ</a:t>
            </a:r>
            <a:r>
              <a:rPr lang="en-US" sz="1200" b="1"/>
              <a:t>(gamma) – for boundary</a:t>
            </a:r>
            <a:endParaRPr lang="el-GR" sz="1200"/>
          </a:p>
          <a:p>
            <a:pPr marL="342900" indent="-342900">
              <a:buFont typeface="Wingdings" pitchFamily="2" charset="2"/>
              <a:buChar char="q"/>
            </a:pPr>
            <a:r>
              <a:rPr lang="en-US" sz="1200"/>
              <a:t>Controls feature space mapping.</a:t>
            </a:r>
          </a:p>
          <a:p>
            <a:pPr marL="342900" indent="-342900">
              <a:buFont typeface="Wingdings" pitchFamily="2" charset="2"/>
              <a:buChar char="q"/>
            </a:pPr>
            <a:r>
              <a:rPr lang="en-US" sz="1200"/>
              <a:t>High </a:t>
            </a:r>
            <a:r>
              <a:rPr lang="el-GR" sz="1200"/>
              <a:t> → </a:t>
            </a:r>
            <a:r>
              <a:rPr lang="en-US" sz="1200"/>
              <a:t>Complex model, sensitive to noise. Tight boundary</a:t>
            </a:r>
          </a:p>
          <a:p>
            <a:pPr marL="342900" indent="-342900">
              <a:buFont typeface="Wingdings" pitchFamily="2" charset="2"/>
              <a:buChar char="q"/>
            </a:pPr>
            <a:r>
              <a:rPr lang="en-US" sz="1200"/>
              <a:t>Low </a:t>
            </a:r>
            <a:r>
              <a:rPr lang="el-GR" sz="1200"/>
              <a:t>→ </a:t>
            </a:r>
            <a:r>
              <a:rPr lang="en-US" sz="1200"/>
              <a:t>Simpler model, smoother boundary.</a:t>
            </a:r>
          </a:p>
          <a:p>
            <a:pPr>
              <a:buFont typeface="Arial" panose="020B0604020202020204" pitchFamily="34" charset="0"/>
              <a:buChar char="•"/>
            </a:pPr>
            <a:endParaRPr lang="en-US" sz="1200"/>
          </a:p>
          <a:p>
            <a:r>
              <a:rPr lang="en-US" sz="1200" b="1"/>
              <a:t>Nu Parameter ( 0.05 means it allows 5 % outliers) - </a:t>
            </a:r>
          </a:p>
          <a:p>
            <a:pPr marL="342900" indent="-342900">
              <a:buFont typeface="Wingdings" pitchFamily="2" charset="2"/>
              <a:buChar char="q"/>
            </a:pPr>
            <a:r>
              <a:rPr lang="en-US" sz="1200"/>
              <a:t>Controls the fraction of outliers in the dataset or controls the sensitivity between False alarm and missed detections</a:t>
            </a:r>
          </a:p>
          <a:p>
            <a:pPr marL="342900" indent="-342900">
              <a:buFont typeface="Wingdings" pitchFamily="2" charset="2"/>
              <a:buChar char="q"/>
            </a:pPr>
            <a:r>
              <a:rPr lang="en-US" sz="1200"/>
              <a:t>High </a:t>
            </a:r>
            <a:r>
              <a:rPr lang="el-GR" sz="1200"/>
              <a:t>→ </a:t>
            </a:r>
            <a:r>
              <a:rPr lang="en-US" sz="1200"/>
              <a:t>More anomalies detected.</a:t>
            </a:r>
          </a:p>
          <a:p>
            <a:pPr marL="342900" indent="-342900">
              <a:buFont typeface="Wingdings" pitchFamily="2" charset="2"/>
              <a:buChar char="q"/>
            </a:pPr>
            <a:r>
              <a:rPr lang="en-US" sz="1200"/>
              <a:t>Low </a:t>
            </a:r>
            <a:r>
              <a:rPr lang="el-GR" sz="1200"/>
              <a:t>→ </a:t>
            </a:r>
            <a:r>
              <a:rPr lang="en-US" sz="1200"/>
              <a:t>Stricter boundary, fewer anomalies</a:t>
            </a:r>
            <a:endParaRPr lang="en-US"/>
          </a:p>
        </p:txBody>
      </p:sp>
      <p:sp>
        <p:nvSpPr>
          <p:cNvPr id="4" name="Slide Number Placeholder 3"/>
          <p:cNvSpPr>
            <a:spLocks noGrp="1"/>
          </p:cNvSpPr>
          <p:nvPr>
            <p:ph type="sldNum" sz="quarter" idx="5"/>
          </p:nvPr>
        </p:nvSpPr>
        <p:spPr/>
        <p:txBody>
          <a:bodyPr/>
          <a:lstStyle/>
          <a:p>
            <a:fld id="{C149EEB9-1E5D-4336-B1B3-152F63E4D131}" type="slidenum">
              <a:rPr lang="en-US" smtClean="0"/>
              <a:t>11</a:t>
            </a:fld>
            <a:endParaRPr lang="en-US"/>
          </a:p>
        </p:txBody>
      </p:sp>
    </p:spTree>
    <p:extLst>
      <p:ext uri="{BB962C8B-B14F-4D97-AF65-F5344CB8AC3E}">
        <p14:creationId xmlns:p14="http://schemas.microsoft.com/office/powerpoint/2010/main" val="326500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49EEB9-1E5D-4336-B1B3-152F63E4D131}" type="slidenum">
              <a:rPr lang="en-US" smtClean="0"/>
              <a:t>14</a:t>
            </a:fld>
            <a:endParaRPr lang="en-US"/>
          </a:p>
        </p:txBody>
      </p:sp>
    </p:spTree>
    <p:extLst>
      <p:ext uri="{BB962C8B-B14F-4D97-AF65-F5344CB8AC3E}">
        <p14:creationId xmlns:p14="http://schemas.microsoft.com/office/powerpoint/2010/main" val="3398870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6EF3-20EC-4B40-8C52-B02E51BBCD0E}"/>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950E6A56-A711-4EFB-9008-12A190DBDCB6}"/>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9" name="Picture 2" descr="https://www.utdallas.edu/brand/files/utd_print_orange_ecs_monogram.jpg">
            <a:extLst>
              <a:ext uri="{FF2B5EF4-FFF2-40B4-BE49-F238E27FC236}">
                <a16:creationId xmlns:a16="http://schemas.microsoft.com/office/drawing/2014/main" id="{CFD72981-6719-4103-ACE1-848DE668EDC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B1C6E8E-1935-4F55-80D3-8677033FF7E3}"/>
              </a:ext>
            </a:extLst>
          </p:cNvPr>
          <p:cNvPicPr>
            <a:picLocks noChangeAspect="1"/>
          </p:cNvPicPr>
          <p:nvPr/>
        </p:nvPicPr>
        <p:blipFill>
          <a:blip r:embed="rId3"/>
          <a:stretch>
            <a:fillRect/>
          </a:stretch>
        </p:blipFill>
        <p:spPr>
          <a:xfrm>
            <a:off x="11092891" y="93786"/>
            <a:ext cx="800736" cy="799348"/>
          </a:xfrm>
          <a:prstGeom prst="rect">
            <a:avLst/>
          </a:prstGeom>
        </p:spPr>
      </p:pic>
    </p:spTree>
    <p:extLst>
      <p:ext uri="{BB962C8B-B14F-4D97-AF65-F5344CB8AC3E}">
        <p14:creationId xmlns:p14="http://schemas.microsoft.com/office/powerpoint/2010/main" val="3402174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6F03B0BF-0281-4161-86DB-2D0C88E4346C}"/>
              </a:ext>
            </a:extLst>
          </p:cNvPr>
          <p:cNvSpPr>
            <a:spLocks noGrp="1"/>
          </p:cNvSpPr>
          <p:nvPr>
            <p:ph type="body" orient="vert" idx="1"/>
          </p:nvPr>
        </p:nvSpPr>
        <p:spPr>
          <a:xfrm>
            <a:off x="838200" y="1450025"/>
            <a:ext cx="10515600" cy="4726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Oval 6">
            <a:extLst>
              <a:ext uri="{FF2B5EF4-FFF2-40B4-BE49-F238E27FC236}">
                <a16:creationId xmlns:a16="http://schemas.microsoft.com/office/drawing/2014/main" id="{16CD8349-6711-4678-8928-EA1495F4AFE8}"/>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a:p>
        </p:txBody>
      </p:sp>
      <p:sp>
        <p:nvSpPr>
          <p:cNvPr id="8" name="Rectangle 7">
            <a:extLst>
              <a:ext uri="{FF2B5EF4-FFF2-40B4-BE49-F238E27FC236}">
                <a16:creationId xmlns:a16="http://schemas.microsoft.com/office/drawing/2014/main" id="{35E935D1-CEA8-4C45-8298-4380C8A6B442}"/>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a:solidFill>
                <a:schemeClr val="bg1"/>
              </a:solidFill>
            </a:endParaRPr>
          </a:p>
        </p:txBody>
      </p:sp>
      <p:sp>
        <p:nvSpPr>
          <p:cNvPr id="15" name="Slide Number Placeholder 5">
            <a:extLst>
              <a:ext uri="{FF2B5EF4-FFF2-40B4-BE49-F238E27FC236}">
                <a16:creationId xmlns:a16="http://schemas.microsoft.com/office/drawing/2014/main" id="{555B5118-639C-42E0-9C23-4DCB5EFD350C}"/>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a:p>
        </p:txBody>
      </p:sp>
      <p:sp>
        <p:nvSpPr>
          <p:cNvPr id="17" name="Line 4">
            <a:extLst>
              <a:ext uri="{FF2B5EF4-FFF2-40B4-BE49-F238E27FC236}">
                <a16:creationId xmlns:a16="http://schemas.microsoft.com/office/drawing/2014/main" id="{8AE9EE2D-C45E-4C3A-8900-035145823766}"/>
              </a:ext>
            </a:extLst>
          </p:cNvPr>
          <p:cNvSpPr>
            <a:spLocks noChangeShapeType="1"/>
          </p:cNvSpPr>
          <p:nvPr/>
        </p:nvSpPr>
        <p:spPr bwMode="auto">
          <a:xfrm>
            <a:off x="464767" y="13716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6" name="Picture 2" descr="https://www.utdallas.edu/brand/files/utd_print_orange_ecs_monogram.jpg">
            <a:extLst>
              <a:ext uri="{FF2B5EF4-FFF2-40B4-BE49-F238E27FC236}">
                <a16:creationId xmlns:a16="http://schemas.microsoft.com/office/drawing/2014/main" id="{6B6A4A10-FD31-4991-AD5B-5C72D5EB6F60}"/>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1D623D9B-57CB-4496-A7CB-C5BE81E709A4}"/>
              </a:ext>
            </a:extLst>
          </p:cNvPr>
          <p:cNvPicPr>
            <a:picLocks noChangeAspect="1"/>
          </p:cNvPicPr>
          <p:nvPr userDrawn="1"/>
        </p:nvPicPr>
        <p:blipFill>
          <a:blip r:embed="rId3"/>
          <a:stretch>
            <a:fillRect/>
          </a:stretch>
        </p:blipFill>
        <p:spPr>
          <a:xfrm>
            <a:off x="11092891" y="93786"/>
            <a:ext cx="800736" cy="799348"/>
          </a:xfrm>
          <a:prstGeom prst="rect">
            <a:avLst/>
          </a:prstGeom>
        </p:spPr>
      </p:pic>
      <p:sp>
        <p:nvSpPr>
          <p:cNvPr id="4" name="Title 1">
            <a:extLst>
              <a:ext uri="{FF2B5EF4-FFF2-40B4-BE49-F238E27FC236}">
                <a16:creationId xmlns:a16="http://schemas.microsoft.com/office/drawing/2014/main" id="{63055613-CF8D-A307-95A3-2D1BE672A032}"/>
              </a:ext>
            </a:extLst>
          </p:cNvPr>
          <p:cNvSpPr>
            <a:spLocks noGrp="1"/>
          </p:cNvSpPr>
          <p:nvPr>
            <p:ph type="title"/>
          </p:nvPr>
        </p:nvSpPr>
        <p:spPr>
          <a:xfrm>
            <a:off x="838200" y="288126"/>
            <a:ext cx="10515600" cy="908578"/>
          </a:xfrm>
        </p:spPr>
        <p:txBody>
          <a:bodyPr>
            <a:normAutofit/>
          </a:bodyPr>
          <a:lstStyle>
            <a:lvl1pPr>
              <a:defRPr sz="4000" b="0">
                <a:latin typeface="+mn-lt"/>
              </a:defRPr>
            </a:lvl1pPr>
          </a:lstStyle>
          <a:p>
            <a:r>
              <a:rPr lang="en-US"/>
              <a:t>Click to edit Master title style</a:t>
            </a:r>
          </a:p>
        </p:txBody>
      </p:sp>
    </p:spTree>
    <p:extLst>
      <p:ext uri="{BB962C8B-B14F-4D97-AF65-F5344CB8AC3E}">
        <p14:creationId xmlns:p14="http://schemas.microsoft.com/office/powerpoint/2010/main" val="368122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4AA156-600E-47CB-836B-9B6B1E1A263C}"/>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81FC7E-89B7-4135-AB88-ECE04D4D1F72}"/>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273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B9216F02-A344-4E41-ABFD-362E34D86E4D}"/>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a:p>
        </p:txBody>
      </p:sp>
      <p:sp>
        <p:nvSpPr>
          <p:cNvPr id="2" name="Title 1">
            <a:extLst>
              <a:ext uri="{FF2B5EF4-FFF2-40B4-BE49-F238E27FC236}">
                <a16:creationId xmlns:a16="http://schemas.microsoft.com/office/drawing/2014/main" id="{85F96122-A4B1-405D-9517-6430D102598B}"/>
              </a:ext>
            </a:extLst>
          </p:cNvPr>
          <p:cNvSpPr>
            <a:spLocks noGrp="1"/>
          </p:cNvSpPr>
          <p:nvPr>
            <p:ph type="title"/>
          </p:nvPr>
        </p:nvSpPr>
        <p:spPr>
          <a:xfrm>
            <a:off x="838200" y="288126"/>
            <a:ext cx="10515600" cy="908578"/>
          </a:xfrm>
        </p:spPr>
        <p:txBody>
          <a:bodyPr>
            <a:normAutofit/>
          </a:bodyPr>
          <a:lstStyle>
            <a:lvl1pPr>
              <a:defRPr sz="4000" b="0">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040DBB46-450F-4966-A32E-3E72514543E9}"/>
              </a:ext>
            </a:extLst>
          </p:cNvPr>
          <p:cNvSpPr>
            <a:spLocks noGrp="1"/>
          </p:cNvSpPr>
          <p:nvPr>
            <p:ph idx="1"/>
          </p:nvPr>
        </p:nvSpPr>
        <p:spPr>
          <a:xfrm>
            <a:off x="838200" y="1442857"/>
            <a:ext cx="10515600" cy="4734106"/>
          </a:xfrm>
        </p:spPr>
        <p:txBody>
          <a:bodyPr/>
          <a:lstStyle>
            <a:lvl1pPr marL="457200" indent="-457200">
              <a:buFont typeface="Arial" panose="020B0604020202020204" pitchFamily="34" charset="0"/>
              <a:buChar char="•"/>
              <a:defRPr/>
            </a:lvl1pPr>
            <a:lvl2pPr marL="690563" indent="-233363">
              <a:buFont typeface="Arial" panose="020B0604020202020204" pitchFamily="34" charset="0"/>
              <a:buChar char="•"/>
              <a:defRPr/>
            </a:lvl2pPr>
            <a:lvl3pPr marL="914400" indent="-228600">
              <a:buFont typeface="Arial" panose="020B0604020202020204" pitchFamily="34" charset="0"/>
              <a:buChar char="•"/>
              <a:defRPr/>
            </a:lvl3pPr>
            <a:lvl4pPr marL="1147763" indent="-233363">
              <a:buFont typeface="Arial" panose="020B0604020202020204" pitchFamily="34" charset="0"/>
              <a:buChar char="•"/>
              <a:defRPr/>
            </a:lvl4pPr>
            <a:lvl5pPr marL="1371600" indent="-223838">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9F70BAF-60FE-4388-A0E9-A6B275AE6919}"/>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a:solidFill>
                <a:schemeClr val="bg1"/>
              </a:solidFill>
            </a:endParaRPr>
          </a:p>
        </p:txBody>
      </p:sp>
      <p:sp>
        <p:nvSpPr>
          <p:cNvPr id="15" name="Line 4">
            <a:extLst>
              <a:ext uri="{FF2B5EF4-FFF2-40B4-BE49-F238E27FC236}">
                <a16:creationId xmlns:a16="http://schemas.microsoft.com/office/drawing/2014/main" id="{8396DAE8-625F-482E-9121-4AA3A0AFE7EC}"/>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22" name="Slide Number Placeholder 5">
            <a:extLst>
              <a:ext uri="{FF2B5EF4-FFF2-40B4-BE49-F238E27FC236}">
                <a16:creationId xmlns:a16="http://schemas.microsoft.com/office/drawing/2014/main" id="{A70879C8-FD1A-48AA-9613-1B98F4BBC337}"/>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a:p>
        </p:txBody>
      </p:sp>
      <p:pic>
        <p:nvPicPr>
          <p:cNvPr id="13" name="Picture 2" descr="https://www.utdallas.edu/brand/files/utd_print_orange_ecs_monogram.jpg">
            <a:extLst>
              <a:ext uri="{FF2B5EF4-FFF2-40B4-BE49-F238E27FC236}">
                <a16:creationId xmlns:a16="http://schemas.microsoft.com/office/drawing/2014/main" id="{177146AB-9817-4524-8FF7-3B9E6DDE52BE}"/>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90505A6B-8729-416E-8724-3ADE1BD1225D}"/>
              </a:ext>
            </a:extLst>
          </p:cNvPr>
          <p:cNvPicPr>
            <a:picLocks noChangeAspect="1"/>
          </p:cNvPicPr>
          <p:nvPr userDrawn="1"/>
        </p:nvPicPr>
        <p:blipFill>
          <a:blip r:embed="rId3"/>
          <a:stretch>
            <a:fillRect/>
          </a:stretch>
        </p:blipFill>
        <p:spPr>
          <a:xfrm>
            <a:off x="11092891" y="93786"/>
            <a:ext cx="800736" cy="799348"/>
          </a:xfrm>
          <a:prstGeom prst="rect">
            <a:avLst/>
          </a:prstGeom>
        </p:spPr>
      </p:pic>
    </p:spTree>
    <p:extLst>
      <p:ext uri="{BB962C8B-B14F-4D97-AF65-F5344CB8AC3E}">
        <p14:creationId xmlns:p14="http://schemas.microsoft.com/office/powerpoint/2010/main" val="61365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1D04-A2AB-424F-B7ED-9C245BECEA91}"/>
              </a:ext>
            </a:extLst>
          </p:cNvPr>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620C6F-1901-4367-8744-4FCF507046B6}"/>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809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9BA94-F55A-48E1-9E53-92D36B9D85B1}"/>
              </a:ext>
            </a:extLst>
          </p:cNvPr>
          <p:cNvSpPr>
            <a:spLocks noGrp="1"/>
          </p:cNvSpPr>
          <p:nvPr>
            <p:ph sz="half" idx="1"/>
          </p:nvPr>
        </p:nvSpPr>
        <p:spPr>
          <a:xfrm>
            <a:off x="838200" y="1460259"/>
            <a:ext cx="5181600" cy="4716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5D3B5-9A2E-491C-98BA-03DA3815CB00}"/>
              </a:ext>
            </a:extLst>
          </p:cNvPr>
          <p:cNvSpPr>
            <a:spLocks noGrp="1"/>
          </p:cNvSpPr>
          <p:nvPr>
            <p:ph sz="half" idx="2"/>
          </p:nvPr>
        </p:nvSpPr>
        <p:spPr>
          <a:xfrm>
            <a:off x="6172200" y="1450025"/>
            <a:ext cx="5181600" cy="4726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Oval 7">
            <a:extLst>
              <a:ext uri="{FF2B5EF4-FFF2-40B4-BE49-F238E27FC236}">
                <a16:creationId xmlns:a16="http://schemas.microsoft.com/office/drawing/2014/main" id="{EF7F909E-2673-4BFC-976A-78A5AB015726}"/>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a:p>
        </p:txBody>
      </p:sp>
      <p:sp>
        <p:nvSpPr>
          <p:cNvPr id="9" name="Rectangle 8">
            <a:extLst>
              <a:ext uri="{FF2B5EF4-FFF2-40B4-BE49-F238E27FC236}">
                <a16:creationId xmlns:a16="http://schemas.microsoft.com/office/drawing/2014/main" id="{E90CEA8D-FD52-444B-9803-8FFB0EA35C65}"/>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a:solidFill>
                <a:schemeClr val="bg1"/>
              </a:solidFill>
            </a:endParaRPr>
          </a:p>
        </p:txBody>
      </p:sp>
      <p:sp>
        <p:nvSpPr>
          <p:cNvPr id="10" name="Line 4">
            <a:extLst>
              <a:ext uri="{FF2B5EF4-FFF2-40B4-BE49-F238E27FC236}">
                <a16:creationId xmlns:a16="http://schemas.microsoft.com/office/drawing/2014/main" id="{AC9A116E-3C37-4D08-821F-921D6C90ED91}"/>
              </a:ext>
            </a:extLst>
          </p:cNvPr>
          <p:cNvSpPr>
            <a:spLocks noChangeShapeType="1"/>
          </p:cNvSpPr>
          <p:nvPr/>
        </p:nvSpPr>
        <p:spPr bwMode="auto">
          <a:xfrm>
            <a:off x="37774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16" name="Slide Number Placeholder 5">
            <a:extLst>
              <a:ext uri="{FF2B5EF4-FFF2-40B4-BE49-F238E27FC236}">
                <a16:creationId xmlns:a16="http://schemas.microsoft.com/office/drawing/2014/main" id="{4909B1B4-9FBB-40D9-8FD8-103FC9AEB11B}"/>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a:p>
        </p:txBody>
      </p:sp>
      <p:sp>
        <p:nvSpPr>
          <p:cNvPr id="17" name="Line 4">
            <a:extLst>
              <a:ext uri="{FF2B5EF4-FFF2-40B4-BE49-F238E27FC236}">
                <a16:creationId xmlns:a16="http://schemas.microsoft.com/office/drawing/2014/main" id="{972BA1F9-5036-481E-8FF7-A31E2624F685}"/>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18" name="Line 4">
            <a:extLst>
              <a:ext uri="{FF2B5EF4-FFF2-40B4-BE49-F238E27FC236}">
                <a16:creationId xmlns:a16="http://schemas.microsoft.com/office/drawing/2014/main" id="{E437071A-4529-4C47-9868-D9A8D28359F8}"/>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9" name="Picture 2" descr="https://www.utdallas.edu/brand/files/utd_print_orange_ecs_monogram.jpg">
            <a:extLst>
              <a:ext uri="{FF2B5EF4-FFF2-40B4-BE49-F238E27FC236}">
                <a16:creationId xmlns:a16="http://schemas.microsoft.com/office/drawing/2014/main" id="{08AC0D85-0E4B-410D-AB11-8DF44199BC74}"/>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B6A32130-4F0D-401C-94E9-F50FF424C507}"/>
              </a:ext>
            </a:extLst>
          </p:cNvPr>
          <p:cNvPicPr>
            <a:picLocks noChangeAspect="1"/>
          </p:cNvPicPr>
          <p:nvPr userDrawn="1"/>
        </p:nvPicPr>
        <p:blipFill>
          <a:blip r:embed="rId3"/>
          <a:stretch>
            <a:fillRect/>
          </a:stretch>
        </p:blipFill>
        <p:spPr>
          <a:xfrm>
            <a:off x="11092891" y="93786"/>
            <a:ext cx="800736" cy="799348"/>
          </a:xfrm>
          <a:prstGeom prst="rect">
            <a:avLst/>
          </a:prstGeom>
        </p:spPr>
      </p:pic>
      <p:sp>
        <p:nvSpPr>
          <p:cNvPr id="5" name="Title 1">
            <a:extLst>
              <a:ext uri="{FF2B5EF4-FFF2-40B4-BE49-F238E27FC236}">
                <a16:creationId xmlns:a16="http://schemas.microsoft.com/office/drawing/2014/main" id="{674EB6B9-E9D4-4BF9-590B-D240C60D06FF}"/>
              </a:ext>
            </a:extLst>
          </p:cNvPr>
          <p:cNvSpPr>
            <a:spLocks noGrp="1"/>
          </p:cNvSpPr>
          <p:nvPr>
            <p:ph type="title"/>
          </p:nvPr>
        </p:nvSpPr>
        <p:spPr>
          <a:xfrm>
            <a:off x="838200" y="288126"/>
            <a:ext cx="10515600" cy="908578"/>
          </a:xfrm>
        </p:spPr>
        <p:txBody>
          <a:bodyPr>
            <a:normAutofit/>
          </a:bodyPr>
          <a:lstStyle>
            <a:lvl1pPr>
              <a:defRPr sz="4000" b="0">
                <a:latin typeface="+mn-lt"/>
              </a:defRPr>
            </a:lvl1pPr>
          </a:lstStyle>
          <a:p>
            <a:r>
              <a:rPr lang="en-US"/>
              <a:t>Click to edit Master title style</a:t>
            </a:r>
          </a:p>
        </p:txBody>
      </p:sp>
    </p:spTree>
    <p:extLst>
      <p:ext uri="{BB962C8B-B14F-4D97-AF65-F5344CB8AC3E}">
        <p14:creationId xmlns:p14="http://schemas.microsoft.com/office/powerpoint/2010/main" val="2096348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55F3EDA-E21E-4418-82BD-ED66C5D8E00A}"/>
              </a:ext>
            </a:extLst>
          </p:cNvPr>
          <p:cNvSpPr>
            <a:spLocks noGrp="1"/>
          </p:cNvSpPr>
          <p:nvPr>
            <p:ph type="body" idx="1"/>
          </p:nvPr>
        </p:nvSpPr>
        <p:spPr>
          <a:xfrm>
            <a:off x="839789" y="1447559"/>
            <a:ext cx="5157787" cy="346274"/>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4C930-09FB-488D-A3A2-112E15B8AC74}"/>
              </a:ext>
            </a:extLst>
          </p:cNvPr>
          <p:cNvSpPr>
            <a:spLocks noGrp="1"/>
          </p:cNvSpPr>
          <p:nvPr>
            <p:ph sz="half" idx="2"/>
          </p:nvPr>
        </p:nvSpPr>
        <p:spPr>
          <a:xfrm>
            <a:off x="839789" y="1813679"/>
            <a:ext cx="5157787" cy="4375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66EF8-14CB-4361-99A7-D90268F3109E}"/>
              </a:ext>
            </a:extLst>
          </p:cNvPr>
          <p:cNvSpPr>
            <a:spLocks noGrp="1"/>
          </p:cNvSpPr>
          <p:nvPr>
            <p:ph type="body" sz="quarter" idx="3"/>
          </p:nvPr>
        </p:nvSpPr>
        <p:spPr>
          <a:xfrm>
            <a:off x="6172201" y="1447559"/>
            <a:ext cx="5183188" cy="346274"/>
          </a:xfrm>
        </p:spPr>
        <p:txBody>
          <a:bodyPr anchor="b"/>
          <a:lstStyle>
            <a:lvl1pPr marL="0" indent="0" algn="ctr">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6DA151-6D0E-4281-83AC-405FC26D4681}"/>
              </a:ext>
            </a:extLst>
          </p:cNvPr>
          <p:cNvSpPr>
            <a:spLocks noGrp="1"/>
          </p:cNvSpPr>
          <p:nvPr>
            <p:ph sz="quarter" idx="4"/>
          </p:nvPr>
        </p:nvSpPr>
        <p:spPr>
          <a:xfrm>
            <a:off x="6172201" y="1813681"/>
            <a:ext cx="5183188" cy="4375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9">
            <a:extLst>
              <a:ext uri="{FF2B5EF4-FFF2-40B4-BE49-F238E27FC236}">
                <a16:creationId xmlns:a16="http://schemas.microsoft.com/office/drawing/2014/main" id="{EB20D8A0-9CD6-45CF-B0E2-1FBE9F39EA69}"/>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a:p>
        </p:txBody>
      </p:sp>
      <p:sp>
        <p:nvSpPr>
          <p:cNvPr id="11" name="Rectangle 10">
            <a:extLst>
              <a:ext uri="{FF2B5EF4-FFF2-40B4-BE49-F238E27FC236}">
                <a16:creationId xmlns:a16="http://schemas.microsoft.com/office/drawing/2014/main" id="{81634156-A1A3-428F-A636-021FF48A1725}"/>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a:solidFill>
                <a:schemeClr val="bg1"/>
              </a:solidFill>
            </a:endParaRPr>
          </a:p>
        </p:txBody>
      </p:sp>
      <p:sp>
        <p:nvSpPr>
          <p:cNvPr id="12" name="Line 4">
            <a:extLst>
              <a:ext uri="{FF2B5EF4-FFF2-40B4-BE49-F238E27FC236}">
                <a16:creationId xmlns:a16="http://schemas.microsoft.com/office/drawing/2014/main" id="{34F1AFBB-035E-4AD9-8F30-513C01E34571}"/>
              </a:ext>
            </a:extLst>
          </p:cNvPr>
          <p:cNvSpPr>
            <a:spLocks noChangeShapeType="1"/>
          </p:cNvSpPr>
          <p:nvPr/>
        </p:nvSpPr>
        <p:spPr bwMode="auto">
          <a:xfrm>
            <a:off x="37774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18" name="Slide Number Placeholder 5">
            <a:extLst>
              <a:ext uri="{FF2B5EF4-FFF2-40B4-BE49-F238E27FC236}">
                <a16:creationId xmlns:a16="http://schemas.microsoft.com/office/drawing/2014/main" id="{09E46FB2-ECD0-4E5F-BEBC-9CA109460D25}"/>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a:p>
        </p:txBody>
      </p:sp>
      <p:sp>
        <p:nvSpPr>
          <p:cNvPr id="19" name="Line 4">
            <a:extLst>
              <a:ext uri="{FF2B5EF4-FFF2-40B4-BE49-F238E27FC236}">
                <a16:creationId xmlns:a16="http://schemas.microsoft.com/office/drawing/2014/main" id="{9CAFD542-E0D8-4EC9-9981-9EC9B73F9888}"/>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20" name="Line 4">
            <a:extLst>
              <a:ext uri="{FF2B5EF4-FFF2-40B4-BE49-F238E27FC236}">
                <a16:creationId xmlns:a16="http://schemas.microsoft.com/office/drawing/2014/main" id="{CA353EB7-9234-4495-BF6E-DAF1D400AD4C}"/>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21" name="Picture 2" descr="https://www.utdallas.edu/brand/files/utd_print_orange_ecs_monogram.jpg">
            <a:extLst>
              <a:ext uri="{FF2B5EF4-FFF2-40B4-BE49-F238E27FC236}">
                <a16:creationId xmlns:a16="http://schemas.microsoft.com/office/drawing/2014/main" id="{9EC6262F-75FE-407A-98F0-3A7055CA4B89}"/>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27DC82C6-84A5-46ED-917F-11C336392616}"/>
              </a:ext>
            </a:extLst>
          </p:cNvPr>
          <p:cNvPicPr>
            <a:picLocks noChangeAspect="1"/>
          </p:cNvPicPr>
          <p:nvPr userDrawn="1"/>
        </p:nvPicPr>
        <p:blipFill>
          <a:blip r:embed="rId3"/>
          <a:stretch>
            <a:fillRect/>
          </a:stretch>
        </p:blipFill>
        <p:spPr>
          <a:xfrm>
            <a:off x="11092891" y="93786"/>
            <a:ext cx="800736" cy="799348"/>
          </a:xfrm>
          <a:prstGeom prst="rect">
            <a:avLst/>
          </a:prstGeom>
        </p:spPr>
      </p:pic>
      <p:sp>
        <p:nvSpPr>
          <p:cNvPr id="7" name="Title 1">
            <a:extLst>
              <a:ext uri="{FF2B5EF4-FFF2-40B4-BE49-F238E27FC236}">
                <a16:creationId xmlns:a16="http://schemas.microsoft.com/office/drawing/2014/main" id="{93B609F3-A72A-E1E4-1E7E-56A6D5D7FEE2}"/>
              </a:ext>
            </a:extLst>
          </p:cNvPr>
          <p:cNvSpPr>
            <a:spLocks noGrp="1"/>
          </p:cNvSpPr>
          <p:nvPr>
            <p:ph type="title"/>
          </p:nvPr>
        </p:nvSpPr>
        <p:spPr>
          <a:xfrm>
            <a:off x="838200" y="288126"/>
            <a:ext cx="10515600" cy="908578"/>
          </a:xfrm>
        </p:spPr>
        <p:txBody>
          <a:bodyPr>
            <a:normAutofit/>
          </a:bodyPr>
          <a:lstStyle>
            <a:lvl1pPr>
              <a:defRPr sz="4000" b="0">
                <a:latin typeface="+mn-lt"/>
              </a:defRPr>
            </a:lvl1pPr>
          </a:lstStyle>
          <a:p>
            <a:r>
              <a:rPr lang="en-US"/>
              <a:t>Click to edit Master title style</a:t>
            </a:r>
          </a:p>
        </p:txBody>
      </p:sp>
    </p:spTree>
    <p:extLst>
      <p:ext uri="{BB962C8B-B14F-4D97-AF65-F5344CB8AC3E}">
        <p14:creationId xmlns:p14="http://schemas.microsoft.com/office/powerpoint/2010/main" val="640008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8C409E69-3B55-4B66-88E3-3F4C737A1C9C}"/>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a:p>
        </p:txBody>
      </p:sp>
      <p:sp>
        <p:nvSpPr>
          <p:cNvPr id="7" name="Rectangle 6">
            <a:extLst>
              <a:ext uri="{FF2B5EF4-FFF2-40B4-BE49-F238E27FC236}">
                <a16:creationId xmlns:a16="http://schemas.microsoft.com/office/drawing/2014/main" id="{807099AC-FA1F-4674-A973-EE763792A9A3}"/>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a:solidFill>
                <a:schemeClr val="bg1"/>
              </a:solidFill>
            </a:endParaRPr>
          </a:p>
        </p:txBody>
      </p:sp>
      <p:sp>
        <p:nvSpPr>
          <p:cNvPr id="8" name="Line 4">
            <a:extLst>
              <a:ext uri="{FF2B5EF4-FFF2-40B4-BE49-F238E27FC236}">
                <a16:creationId xmlns:a16="http://schemas.microsoft.com/office/drawing/2014/main" id="{4B82D4D4-2EBE-4B2A-84E9-A5480884FE59}"/>
              </a:ext>
            </a:extLst>
          </p:cNvPr>
          <p:cNvSpPr>
            <a:spLocks noChangeShapeType="1"/>
          </p:cNvSpPr>
          <p:nvPr/>
        </p:nvSpPr>
        <p:spPr bwMode="auto">
          <a:xfrm>
            <a:off x="304722"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14" name="Slide Number Placeholder 5">
            <a:extLst>
              <a:ext uri="{FF2B5EF4-FFF2-40B4-BE49-F238E27FC236}">
                <a16:creationId xmlns:a16="http://schemas.microsoft.com/office/drawing/2014/main" id="{8271882F-A3E3-4AFD-8538-3F8D3F5B972F}"/>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a:p>
        </p:txBody>
      </p:sp>
      <p:sp>
        <p:nvSpPr>
          <p:cNvPr id="15" name="Line 4">
            <a:extLst>
              <a:ext uri="{FF2B5EF4-FFF2-40B4-BE49-F238E27FC236}">
                <a16:creationId xmlns:a16="http://schemas.microsoft.com/office/drawing/2014/main" id="{E681A57A-A086-4623-ACCA-61EFFD97BF26}"/>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pic>
        <p:nvPicPr>
          <p:cNvPr id="16" name="Picture 2" descr="https://www.utdallas.edu/brand/files/utd_print_orange_ecs_monogram.jpg">
            <a:extLst>
              <a:ext uri="{FF2B5EF4-FFF2-40B4-BE49-F238E27FC236}">
                <a16:creationId xmlns:a16="http://schemas.microsoft.com/office/drawing/2014/main" id="{4977A4DC-1ECD-4931-968F-50B86CC779BC}"/>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8845DA3-6ED8-4F5B-87A5-78DBD81E6C5F}"/>
              </a:ext>
            </a:extLst>
          </p:cNvPr>
          <p:cNvPicPr>
            <a:picLocks noChangeAspect="1"/>
          </p:cNvPicPr>
          <p:nvPr userDrawn="1"/>
        </p:nvPicPr>
        <p:blipFill>
          <a:blip r:embed="rId3"/>
          <a:stretch>
            <a:fillRect/>
          </a:stretch>
        </p:blipFill>
        <p:spPr>
          <a:xfrm>
            <a:off x="11092891" y="93786"/>
            <a:ext cx="800736" cy="799348"/>
          </a:xfrm>
          <a:prstGeom prst="rect">
            <a:avLst/>
          </a:prstGeom>
        </p:spPr>
      </p:pic>
      <p:sp>
        <p:nvSpPr>
          <p:cNvPr id="3" name="Title 1">
            <a:extLst>
              <a:ext uri="{FF2B5EF4-FFF2-40B4-BE49-F238E27FC236}">
                <a16:creationId xmlns:a16="http://schemas.microsoft.com/office/drawing/2014/main" id="{B235A2E5-400A-C75A-23DB-74978AC582B7}"/>
              </a:ext>
            </a:extLst>
          </p:cNvPr>
          <p:cNvSpPr>
            <a:spLocks noGrp="1"/>
          </p:cNvSpPr>
          <p:nvPr>
            <p:ph type="title"/>
          </p:nvPr>
        </p:nvSpPr>
        <p:spPr>
          <a:xfrm>
            <a:off x="838200" y="288126"/>
            <a:ext cx="10515600" cy="908578"/>
          </a:xfrm>
        </p:spPr>
        <p:txBody>
          <a:bodyPr>
            <a:normAutofit/>
          </a:bodyPr>
          <a:lstStyle>
            <a:lvl1pPr>
              <a:defRPr sz="4000" b="0">
                <a:latin typeface="+mn-lt"/>
              </a:defRPr>
            </a:lvl1pPr>
          </a:lstStyle>
          <a:p>
            <a:r>
              <a:rPr lang="en-US"/>
              <a:t>Click to edit Master title style</a:t>
            </a:r>
          </a:p>
        </p:txBody>
      </p:sp>
    </p:spTree>
    <p:extLst>
      <p:ext uri="{BB962C8B-B14F-4D97-AF65-F5344CB8AC3E}">
        <p14:creationId xmlns:p14="http://schemas.microsoft.com/office/powerpoint/2010/main" val="374501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A49F505-5B33-4080-9F12-0BD8E3E64065}"/>
              </a:ext>
            </a:extLst>
          </p:cNvPr>
          <p:cNvSpPr>
            <a:spLocks noChangeAspect="1"/>
          </p:cNvSpPr>
          <p:nvPr/>
        </p:nvSpPr>
        <p:spPr>
          <a:xfrm>
            <a:off x="11512936" y="6390800"/>
            <a:ext cx="380691" cy="3807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IN" sz="1800"/>
          </a:p>
        </p:txBody>
      </p:sp>
      <p:sp>
        <p:nvSpPr>
          <p:cNvPr id="6" name="Rectangle 5">
            <a:extLst>
              <a:ext uri="{FF2B5EF4-FFF2-40B4-BE49-F238E27FC236}">
                <a16:creationId xmlns:a16="http://schemas.microsoft.com/office/drawing/2014/main" id="{7303B68F-CDA3-467A-89A4-C8E1EAB35672}"/>
              </a:ext>
            </a:extLst>
          </p:cNvPr>
          <p:cNvSpPr/>
          <p:nvPr/>
        </p:nvSpPr>
        <p:spPr>
          <a:xfrm rot="10800000">
            <a:off x="304723" y="-16722"/>
            <a:ext cx="1258291" cy="11050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1800">
              <a:solidFill>
                <a:schemeClr val="bg1"/>
              </a:solidFill>
            </a:endParaRPr>
          </a:p>
        </p:txBody>
      </p:sp>
      <p:sp>
        <p:nvSpPr>
          <p:cNvPr id="7" name="Line 4">
            <a:extLst>
              <a:ext uri="{FF2B5EF4-FFF2-40B4-BE49-F238E27FC236}">
                <a16:creationId xmlns:a16="http://schemas.microsoft.com/office/drawing/2014/main" id="{785B1DB1-AF2D-4AEA-9E28-668C97F122ED}"/>
              </a:ext>
            </a:extLst>
          </p:cNvPr>
          <p:cNvSpPr>
            <a:spLocks noChangeShapeType="1"/>
          </p:cNvSpPr>
          <p:nvPr/>
        </p:nvSpPr>
        <p:spPr bwMode="auto">
          <a:xfrm>
            <a:off x="261568" y="1219200"/>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13" name="Slide Number Placeholder 5">
            <a:extLst>
              <a:ext uri="{FF2B5EF4-FFF2-40B4-BE49-F238E27FC236}">
                <a16:creationId xmlns:a16="http://schemas.microsoft.com/office/drawing/2014/main" id="{DB614419-455F-469F-B83D-13A9E450991C}"/>
              </a:ext>
            </a:extLst>
          </p:cNvPr>
          <p:cNvSpPr txBox="1">
            <a:spLocks/>
          </p:cNvSpPr>
          <p:nvPr/>
        </p:nvSpPr>
        <p:spPr>
          <a:xfrm>
            <a:off x="11556090" y="6487513"/>
            <a:ext cx="294383" cy="187367"/>
          </a:xfrm>
          <a:prstGeom prst="rect">
            <a:avLst/>
          </a:prstGeom>
        </p:spPr>
        <p:txBody>
          <a:bodyPr vert="horz" lIns="0" tIns="0" rIns="0" bIns="0" rtlCol="0" anchor="ctr"/>
          <a:lstStyle>
            <a:defPPr>
              <a:defRPr lang="en-US"/>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C71654-96A5-4280-94F3-931C61A9F92C}" type="slidenum">
              <a:rPr lang="en-IN" sz="900" smtClean="0"/>
              <a:pPr/>
              <a:t>‹#›</a:t>
            </a:fld>
            <a:endParaRPr lang="en-IN" sz="900"/>
          </a:p>
        </p:txBody>
      </p:sp>
      <p:pic>
        <p:nvPicPr>
          <p:cNvPr id="14" name="Picture 2" descr="https://www.utdallas.edu/brand/files/utd_print_orange_ecs_monogram.jpg">
            <a:extLst>
              <a:ext uri="{FF2B5EF4-FFF2-40B4-BE49-F238E27FC236}">
                <a16:creationId xmlns:a16="http://schemas.microsoft.com/office/drawing/2014/main" id="{5B62B7A4-774E-4A7B-9E29-021E4087A211}"/>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25340" b="27772"/>
          <a:stretch/>
        </p:blipFill>
        <p:spPr bwMode="auto">
          <a:xfrm>
            <a:off x="0" y="6452558"/>
            <a:ext cx="4748305" cy="35840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55B4CEA-4ED8-4A85-8DC7-63728D6549A2}"/>
              </a:ext>
            </a:extLst>
          </p:cNvPr>
          <p:cNvPicPr>
            <a:picLocks noChangeAspect="1"/>
          </p:cNvPicPr>
          <p:nvPr userDrawn="1"/>
        </p:nvPicPr>
        <p:blipFill>
          <a:blip r:embed="rId3"/>
          <a:stretch>
            <a:fillRect/>
          </a:stretch>
        </p:blipFill>
        <p:spPr>
          <a:xfrm>
            <a:off x="11092891" y="93786"/>
            <a:ext cx="800736" cy="799348"/>
          </a:xfrm>
          <a:prstGeom prst="rect">
            <a:avLst/>
          </a:prstGeom>
        </p:spPr>
      </p:pic>
    </p:spTree>
    <p:extLst>
      <p:ext uri="{BB962C8B-B14F-4D97-AF65-F5344CB8AC3E}">
        <p14:creationId xmlns:p14="http://schemas.microsoft.com/office/powerpoint/2010/main" val="65115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30A6-9E7D-49DC-8082-63ADC8200220}"/>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76A3747-2CFC-4CA5-BFC8-24F4E15CF0D9}"/>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6BC7A2-0D79-4751-85EB-6EB93EB75CC0}"/>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20287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2B07-5549-4AC5-9E77-88F25FF17BD6}"/>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A46EAEDB-FF9D-4A39-A513-B40AFF08B310}"/>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C8091740-C92F-410A-BCD5-CBEB6E14444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421638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A86D4-1905-4B50-BAC5-6C72C90841FF}"/>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3DD9F-F11F-4EE5-8AF6-C21E4EE058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18975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3390/s21082769"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810E-EDD9-4D06-8676-C2A21C091061}"/>
              </a:ext>
            </a:extLst>
          </p:cNvPr>
          <p:cNvSpPr>
            <a:spLocks noGrp="1"/>
          </p:cNvSpPr>
          <p:nvPr>
            <p:ph type="ctrTitle"/>
          </p:nvPr>
        </p:nvSpPr>
        <p:spPr>
          <a:xfrm>
            <a:off x="489527" y="1862117"/>
            <a:ext cx="11277600" cy="1831287"/>
          </a:xfrm>
        </p:spPr>
        <p:txBody>
          <a:bodyPr anchor="ctr">
            <a:noAutofit/>
          </a:bodyPr>
          <a:lstStyle/>
          <a:p>
            <a:pPr>
              <a:lnSpc>
                <a:spcPct val="100000"/>
              </a:lnSpc>
            </a:pPr>
            <a:r>
              <a:rPr lang="en-US" sz="4400" b="1">
                <a:cs typeface="Calibri Light"/>
              </a:rPr>
              <a:t>CSI-based </a:t>
            </a:r>
            <a:r>
              <a:rPr lang="en-US" sz="4400" b="1" err="1">
                <a:cs typeface="Calibri Light"/>
              </a:rPr>
              <a:t>WiFi</a:t>
            </a:r>
            <a:r>
              <a:rPr lang="en-US" sz="4400" b="1">
                <a:cs typeface="Calibri Light"/>
              </a:rPr>
              <a:t> Sensing Course Project</a:t>
            </a:r>
          </a:p>
        </p:txBody>
      </p:sp>
      <p:sp>
        <p:nvSpPr>
          <p:cNvPr id="4" name="Line 4">
            <a:extLst>
              <a:ext uri="{FF2B5EF4-FFF2-40B4-BE49-F238E27FC236}">
                <a16:creationId xmlns:a16="http://schemas.microsoft.com/office/drawing/2014/main" id="{AB2F339C-B825-4BAD-9778-57DBEBE4F6DC}"/>
              </a:ext>
            </a:extLst>
          </p:cNvPr>
          <p:cNvSpPr>
            <a:spLocks noChangeShapeType="1"/>
          </p:cNvSpPr>
          <p:nvPr/>
        </p:nvSpPr>
        <p:spPr bwMode="auto">
          <a:xfrm>
            <a:off x="325016" y="5741775"/>
            <a:ext cx="11588905" cy="0"/>
          </a:xfrm>
          <a:prstGeom prst="line">
            <a:avLst/>
          </a:prstGeom>
          <a:noFill/>
          <a:ln w="38100">
            <a:solidFill>
              <a:srgbClr val="FF0000"/>
            </a:solidFill>
            <a:round/>
            <a:headEnd/>
            <a:tailEnd/>
          </a:ln>
          <a:effectLst/>
        </p:spPr>
        <p:txBody>
          <a:bodyPr lIns="68568" tIns="34284" rIns="68568" bIns="34284"/>
          <a:lstStyle/>
          <a:p>
            <a:pPr>
              <a:defRPr/>
            </a:pPr>
            <a:endParaRPr lang="en-US" sz="1800"/>
          </a:p>
        </p:txBody>
      </p:sp>
      <p:sp>
        <p:nvSpPr>
          <p:cNvPr id="6" name="Subtitle 5">
            <a:extLst>
              <a:ext uri="{FF2B5EF4-FFF2-40B4-BE49-F238E27FC236}">
                <a16:creationId xmlns:a16="http://schemas.microsoft.com/office/drawing/2014/main" id="{65B6E26E-E3BC-B55F-DC6A-3097D1BAC3BD}"/>
              </a:ext>
            </a:extLst>
          </p:cNvPr>
          <p:cNvSpPr>
            <a:spLocks noGrp="1"/>
          </p:cNvSpPr>
          <p:nvPr>
            <p:ph type="subTitle" idx="1"/>
          </p:nvPr>
        </p:nvSpPr>
        <p:spPr>
          <a:xfrm>
            <a:off x="1524000" y="3777527"/>
            <a:ext cx="9144000" cy="1655762"/>
          </a:xfrm>
        </p:spPr>
        <p:txBody>
          <a:bodyPr anchor="ctr">
            <a:normAutofit fontScale="92500" lnSpcReduction="10000"/>
          </a:bodyPr>
          <a:lstStyle/>
          <a:p>
            <a:r>
              <a:rPr lang="en-US" sz="2400">
                <a:cs typeface="Calibri Light"/>
              </a:rPr>
              <a:t>Lila Rana</a:t>
            </a:r>
          </a:p>
          <a:p>
            <a:r>
              <a:rPr lang="en-US" sz="2400">
                <a:cs typeface="Calibri Light"/>
              </a:rPr>
              <a:t>Broadband Digital Communication EESC 6353.001</a:t>
            </a:r>
          </a:p>
          <a:p>
            <a:endParaRPr lang="en-US" sz="2400">
              <a:cs typeface="Calibri Light"/>
            </a:endParaRPr>
          </a:p>
          <a:p>
            <a:r>
              <a:rPr lang="en-US" sz="1600" i="1" baseline="30000"/>
              <a:t>1</a:t>
            </a:r>
            <a:r>
              <a:rPr lang="en-US" sz="1600" i="1"/>
              <a:t> </a:t>
            </a:r>
            <a:r>
              <a:rPr lang="en-US" sz="1600" i="1" err="1"/>
              <a:t>Zubow</a:t>
            </a:r>
            <a:r>
              <a:rPr lang="en-US" sz="1600" i="1"/>
              <a:t>, Anatolij, Kim Petto, and Falko Dressler</a:t>
            </a:r>
            <a:r>
              <a:rPr lang="en-US" sz="1600"/>
              <a:t>. “One-Class Support Vector Machine for </a:t>
            </a:r>
            <a:r>
              <a:rPr lang="en-US" sz="1600" err="1"/>
              <a:t>WiFi</a:t>
            </a:r>
            <a:r>
              <a:rPr lang="en-US" sz="1600"/>
              <a:t>-Based Device-Free Indoor Presence Detection,” </a:t>
            </a:r>
            <a:r>
              <a:rPr lang="en-US" sz="1600" i="1"/>
              <a:t>European Wireless 2023; 28th European Wireless Conference</a:t>
            </a:r>
          </a:p>
          <a:p>
            <a:endParaRPr lang="en-US" sz="2400">
              <a:cs typeface="Calibri Light"/>
            </a:endParaRPr>
          </a:p>
        </p:txBody>
      </p:sp>
    </p:spTree>
    <p:extLst>
      <p:ext uri="{BB962C8B-B14F-4D97-AF65-F5344CB8AC3E}">
        <p14:creationId xmlns:p14="http://schemas.microsoft.com/office/powerpoint/2010/main" val="1683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0AB49-FA25-D7E9-863F-975488D35C6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3EBB6E1-2215-62DB-78E6-DD66B7A856CD}"/>
              </a:ext>
            </a:extLst>
          </p:cNvPr>
          <p:cNvPicPr>
            <a:picLocks noChangeAspect="1"/>
          </p:cNvPicPr>
          <p:nvPr/>
        </p:nvPicPr>
        <p:blipFill>
          <a:blip r:embed="rId3"/>
          <a:stretch>
            <a:fillRect/>
          </a:stretch>
        </p:blipFill>
        <p:spPr>
          <a:xfrm>
            <a:off x="1236221" y="1619072"/>
            <a:ext cx="10052573" cy="3152339"/>
          </a:xfrm>
          <a:prstGeom prst="rect">
            <a:avLst/>
          </a:prstGeom>
        </p:spPr>
      </p:pic>
      <p:sp>
        <p:nvSpPr>
          <p:cNvPr id="2" name="Title 1">
            <a:extLst>
              <a:ext uri="{FF2B5EF4-FFF2-40B4-BE49-F238E27FC236}">
                <a16:creationId xmlns:a16="http://schemas.microsoft.com/office/drawing/2014/main" id="{7D00AF8F-4F6C-3007-44F4-97E591F06B1A}"/>
              </a:ext>
            </a:extLst>
          </p:cNvPr>
          <p:cNvSpPr>
            <a:spLocks noGrp="1"/>
          </p:cNvSpPr>
          <p:nvPr>
            <p:ph type="title"/>
          </p:nvPr>
        </p:nvSpPr>
        <p:spPr/>
        <p:txBody>
          <a:bodyPr/>
          <a:lstStyle/>
          <a:p>
            <a:r>
              <a:rPr lang="en-US"/>
              <a:t>Methodology</a:t>
            </a:r>
          </a:p>
        </p:txBody>
      </p:sp>
      <p:sp>
        <p:nvSpPr>
          <p:cNvPr id="12" name="TextBox 11">
            <a:extLst>
              <a:ext uri="{FF2B5EF4-FFF2-40B4-BE49-F238E27FC236}">
                <a16:creationId xmlns:a16="http://schemas.microsoft.com/office/drawing/2014/main" id="{70231958-382C-A676-AFD8-2B2E59CE4B61}"/>
              </a:ext>
            </a:extLst>
          </p:cNvPr>
          <p:cNvSpPr txBox="1"/>
          <p:nvPr/>
        </p:nvSpPr>
        <p:spPr>
          <a:xfrm>
            <a:off x="1131593" y="1378709"/>
            <a:ext cx="1693985" cy="369332"/>
          </a:xfrm>
          <a:prstGeom prst="rect">
            <a:avLst/>
          </a:prstGeom>
          <a:noFill/>
        </p:spPr>
        <p:txBody>
          <a:bodyPr wrap="square" rtlCol="0">
            <a:spAutoFit/>
          </a:bodyPr>
          <a:lstStyle/>
          <a:p>
            <a:r>
              <a:rPr lang="en-US"/>
              <a:t>Intel 9260 NIC</a:t>
            </a:r>
          </a:p>
        </p:txBody>
      </p:sp>
      <p:sp>
        <p:nvSpPr>
          <p:cNvPr id="13" name="TextBox 12">
            <a:extLst>
              <a:ext uri="{FF2B5EF4-FFF2-40B4-BE49-F238E27FC236}">
                <a16:creationId xmlns:a16="http://schemas.microsoft.com/office/drawing/2014/main" id="{2A679E36-E4B0-BBDA-1A42-5982DCB3BE27}"/>
              </a:ext>
            </a:extLst>
          </p:cNvPr>
          <p:cNvSpPr txBox="1"/>
          <p:nvPr/>
        </p:nvSpPr>
        <p:spPr>
          <a:xfrm>
            <a:off x="296316" y="5705385"/>
            <a:ext cx="3505200" cy="646331"/>
          </a:xfrm>
          <a:prstGeom prst="rect">
            <a:avLst/>
          </a:prstGeom>
          <a:noFill/>
        </p:spPr>
        <p:txBody>
          <a:bodyPr wrap="square" rtlCol="0">
            <a:spAutoFit/>
          </a:bodyPr>
          <a:lstStyle/>
          <a:p>
            <a:r>
              <a:rPr lang="en-US" b="1"/>
              <a:t>Capturing CSI= 63K*2*2*114</a:t>
            </a:r>
          </a:p>
          <a:p>
            <a:endParaRPr lang="en-US"/>
          </a:p>
        </p:txBody>
      </p:sp>
      <p:sp>
        <p:nvSpPr>
          <p:cNvPr id="14" name="AutoShape 2">
            <a:extLst>
              <a:ext uri="{FF2B5EF4-FFF2-40B4-BE49-F238E27FC236}">
                <a16:creationId xmlns:a16="http://schemas.microsoft.com/office/drawing/2014/main" id="{6BCC15F2-0EB6-8C57-79C7-1829D17960EF}"/>
              </a:ext>
            </a:extLst>
          </p:cNvPr>
          <p:cNvSpPr>
            <a:spLocks noChangeAspect="1" noChangeArrowheads="1"/>
          </p:cNvSpPr>
          <p:nvPr/>
        </p:nvSpPr>
        <p:spPr bwMode="auto">
          <a:xfrm>
            <a:off x="6293978" y="302877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82F2A912-13F4-559D-F60F-75FC83195D1E}"/>
              </a:ext>
            </a:extLst>
          </p:cNvPr>
          <p:cNvPicPr>
            <a:picLocks noChangeAspect="1"/>
          </p:cNvPicPr>
          <p:nvPr/>
        </p:nvPicPr>
        <p:blipFill>
          <a:blip r:embed="rId4"/>
          <a:stretch>
            <a:fillRect/>
          </a:stretch>
        </p:blipFill>
        <p:spPr>
          <a:xfrm>
            <a:off x="458687" y="4512521"/>
            <a:ext cx="4394864" cy="1233763"/>
          </a:xfrm>
          <a:prstGeom prst="rect">
            <a:avLst/>
          </a:prstGeom>
        </p:spPr>
      </p:pic>
      <p:pic>
        <p:nvPicPr>
          <p:cNvPr id="17" name="Picture 16">
            <a:extLst>
              <a:ext uri="{FF2B5EF4-FFF2-40B4-BE49-F238E27FC236}">
                <a16:creationId xmlns:a16="http://schemas.microsoft.com/office/drawing/2014/main" id="{5BBE10BE-72A3-23D5-F64D-52DD3E62CF9C}"/>
              </a:ext>
            </a:extLst>
          </p:cNvPr>
          <p:cNvPicPr>
            <a:picLocks noChangeAspect="1"/>
          </p:cNvPicPr>
          <p:nvPr/>
        </p:nvPicPr>
        <p:blipFill rotWithShape="1">
          <a:blip r:embed="rId5"/>
          <a:srcRect l="34158" t="-1637" r="21327" b="55641"/>
          <a:stretch/>
        </p:blipFill>
        <p:spPr>
          <a:xfrm>
            <a:off x="1664355" y="6028550"/>
            <a:ext cx="1828800" cy="304349"/>
          </a:xfrm>
          <a:prstGeom prst="rect">
            <a:avLst/>
          </a:prstGeom>
        </p:spPr>
      </p:pic>
      <p:pic>
        <p:nvPicPr>
          <p:cNvPr id="18" name="Picture 17">
            <a:extLst>
              <a:ext uri="{FF2B5EF4-FFF2-40B4-BE49-F238E27FC236}">
                <a16:creationId xmlns:a16="http://schemas.microsoft.com/office/drawing/2014/main" id="{1B823D72-B57E-7635-B9D8-AEA2764FF78C}"/>
              </a:ext>
            </a:extLst>
          </p:cNvPr>
          <p:cNvPicPr>
            <a:picLocks noChangeAspect="1"/>
          </p:cNvPicPr>
          <p:nvPr/>
        </p:nvPicPr>
        <p:blipFill>
          <a:blip r:embed="rId6"/>
          <a:stretch>
            <a:fillRect/>
          </a:stretch>
        </p:blipFill>
        <p:spPr>
          <a:xfrm>
            <a:off x="6065378" y="1477145"/>
            <a:ext cx="4349912" cy="646331"/>
          </a:xfrm>
          <a:prstGeom prst="rect">
            <a:avLst/>
          </a:prstGeom>
        </p:spPr>
      </p:pic>
      <p:sp>
        <p:nvSpPr>
          <p:cNvPr id="19" name="TextBox 18">
            <a:extLst>
              <a:ext uri="{FF2B5EF4-FFF2-40B4-BE49-F238E27FC236}">
                <a16:creationId xmlns:a16="http://schemas.microsoft.com/office/drawing/2014/main" id="{3DD0B00B-E1E0-D252-7096-99064C1D5068}"/>
              </a:ext>
            </a:extLst>
          </p:cNvPr>
          <p:cNvSpPr txBox="1"/>
          <p:nvPr/>
        </p:nvSpPr>
        <p:spPr>
          <a:xfrm>
            <a:off x="6141578" y="2099812"/>
            <a:ext cx="4419600" cy="923330"/>
          </a:xfrm>
          <a:prstGeom prst="rect">
            <a:avLst/>
          </a:prstGeom>
          <a:noFill/>
        </p:spPr>
        <p:txBody>
          <a:bodyPr wrap="square" rtlCol="0">
            <a:spAutoFit/>
          </a:bodyPr>
          <a:lstStyle/>
          <a:p>
            <a:r>
              <a:rPr lang="en-US" b="1"/>
              <a:t>Preprocessed CSI= 490×14×4×15</a:t>
            </a:r>
          </a:p>
          <a:p>
            <a:r>
              <a:rPr lang="en-US"/>
              <a:t>compression of around 99.3%.</a:t>
            </a:r>
            <a:endParaRPr lang="en-US" b="1"/>
          </a:p>
          <a:p>
            <a:endParaRPr lang="en-US"/>
          </a:p>
        </p:txBody>
      </p:sp>
    </p:spTree>
    <p:extLst>
      <p:ext uri="{BB962C8B-B14F-4D97-AF65-F5344CB8AC3E}">
        <p14:creationId xmlns:p14="http://schemas.microsoft.com/office/powerpoint/2010/main" val="3729384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5875D-0659-853C-C0EF-B0CB01041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62C5B-F023-62BC-156A-3041BAED5174}"/>
              </a:ext>
            </a:extLst>
          </p:cNvPr>
          <p:cNvSpPr>
            <a:spLocks noGrp="1"/>
          </p:cNvSpPr>
          <p:nvPr>
            <p:ph type="title"/>
          </p:nvPr>
        </p:nvSpPr>
        <p:spPr/>
        <p:txBody>
          <a:bodyPr/>
          <a:lstStyle/>
          <a:p>
            <a:r>
              <a:rPr lang="en-US"/>
              <a:t>OC SVM</a:t>
            </a:r>
          </a:p>
        </p:txBody>
      </p:sp>
      <p:sp>
        <p:nvSpPr>
          <p:cNvPr id="13" name="Content Placeholder 8">
            <a:extLst>
              <a:ext uri="{FF2B5EF4-FFF2-40B4-BE49-F238E27FC236}">
                <a16:creationId xmlns:a16="http://schemas.microsoft.com/office/drawing/2014/main" id="{A1E406B4-71C0-51D2-6843-A2307C7995C3}"/>
              </a:ext>
            </a:extLst>
          </p:cNvPr>
          <p:cNvSpPr>
            <a:spLocks noGrp="1"/>
          </p:cNvSpPr>
          <p:nvPr>
            <p:ph idx="1"/>
          </p:nvPr>
        </p:nvSpPr>
        <p:spPr>
          <a:xfrm>
            <a:off x="531376" y="1523999"/>
            <a:ext cx="11545010" cy="3810000"/>
          </a:xfrm>
        </p:spPr>
        <p:txBody>
          <a:bodyPr>
            <a:normAutofit/>
          </a:bodyPr>
          <a:lstStyle/>
          <a:p>
            <a:pPr marL="342900" indent="-342900">
              <a:buFont typeface="Wingdings" panose="05000000000000000000" pitchFamily="2" charset="2"/>
              <a:buChar char="q"/>
            </a:pPr>
            <a:r>
              <a:rPr lang="en-US"/>
              <a:t>Regular SVM finds a </a:t>
            </a:r>
            <a:r>
              <a:rPr lang="en-US" b="1"/>
              <a:t>maximum-margin hyperplane</a:t>
            </a:r>
            <a:r>
              <a:rPr lang="en-US"/>
              <a:t> to separate two classes</a:t>
            </a:r>
          </a:p>
          <a:p>
            <a:pPr marL="342900" indent="-342900">
              <a:buFont typeface="Wingdings" panose="05000000000000000000" pitchFamily="2" charset="2"/>
              <a:buChar char="q"/>
            </a:pPr>
            <a:r>
              <a:rPr lang="en-US"/>
              <a:t>OC-SVM finds a hyperplane that </a:t>
            </a:r>
            <a:r>
              <a:rPr lang="en-US" b="1"/>
              <a:t>separates the given data from the origin</a:t>
            </a:r>
          </a:p>
          <a:p>
            <a:pPr marL="342900" indent="-342900">
              <a:buFont typeface="Wingdings" panose="05000000000000000000" pitchFamily="2" charset="2"/>
              <a:buChar char="q"/>
            </a:pPr>
            <a:r>
              <a:rPr lang="en-US"/>
              <a:t>It learns from </a:t>
            </a:r>
            <a:r>
              <a:rPr lang="en-US" b="1"/>
              <a:t>only one class</a:t>
            </a:r>
            <a:r>
              <a:rPr lang="en-US"/>
              <a:t> and detects deviations from the learned pattern</a:t>
            </a:r>
          </a:p>
          <a:p>
            <a:pPr marL="342900" indent="-342900">
              <a:buFont typeface="Wingdings" panose="05000000000000000000" pitchFamily="2" charset="2"/>
              <a:buChar char="q"/>
            </a:pPr>
            <a:r>
              <a:rPr lang="en-US" b="1"/>
              <a:t>Novelty Detection:</a:t>
            </a:r>
            <a:r>
              <a:rPr lang="en-US"/>
              <a:t> Identifying new patterns in streaming data</a:t>
            </a:r>
          </a:p>
          <a:p>
            <a:endParaRPr lang="en-US"/>
          </a:p>
        </p:txBody>
      </p:sp>
      <p:pic>
        <p:nvPicPr>
          <p:cNvPr id="2054" name="Picture 6" descr="One-class SVM; the origin means the only original member of second ...">
            <a:extLst>
              <a:ext uri="{FF2B5EF4-FFF2-40B4-BE49-F238E27FC236}">
                <a16:creationId xmlns:a16="http://schemas.microsoft.com/office/drawing/2014/main" id="{B09F4762-9A31-4AB4-21A1-1184E6D1A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546" y="3617457"/>
            <a:ext cx="2596131" cy="259613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linear, binary SVM classifier and the optimal separating hyperplane ...">
            <a:extLst>
              <a:ext uri="{FF2B5EF4-FFF2-40B4-BE49-F238E27FC236}">
                <a16:creationId xmlns:a16="http://schemas.microsoft.com/office/drawing/2014/main" id="{5E3EDF21-914E-04C7-F8E5-67E9FFCDD0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00" y="3657208"/>
            <a:ext cx="2364224" cy="239332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1EE8506-D831-8EBB-66BC-D53329EA7F21}"/>
              </a:ext>
            </a:extLst>
          </p:cNvPr>
          <p:cNvSpPr txBox="1"/>
          <p:nvPr/>
        </p:nvSpPr>
        <p:spPr>
          <a:xfrm>
            <a:off x="6283324" y="3133428"/>
            <a:ext cx="6027138" cy="4247317"/>
          </a:xfrm>
          <a:prstGeom prst="rect">
            <a:avLst/>
          </a:prstGeom>
          <a:noFill/>
        </p:spPr>
        <p:txBody>
          <a:bodyPr wrap="square">
            <a:spAutoFit/>
          </a:bodyPr>
          <a:lstStyle/>
          <a:p>
            <a:r>
              <a:rPr lang="en-US"/>
              <a:t>The decision function is defined as  </a:t>
            </a:r>
          </a:p>
          <a:p>
            <a:endParaRPr lang="en-US"/>
          </a:p>
          <a:p>
            <a:pPr algn="ctr"/>
            <a:r>
              <a:rPr lang="en-US" i="1" err="1"/>
              <a:t>y</a:t>
            </a:r>
            <a:r>
              <a:rPr lang="en-US" i="1" baseline="-25000" err="1"/>
              <a:t>i</a:t>
            </a:r>
            <a:r>
              <a:rPr lang="en-US" i="1"/>
              <a:t>(</a:t>
            </a:r>
            <a:r>
              <a:rPr lang="en-US" i="1" err="1"/>
              <a:t>wTϕ</a:t>
            </a:r>
            <a:r>
              <a:rPr lang="en-US" i="1"/>
              <a:t>(x</a:t>
            </a:r>
            <a:r>
              <a:rPr lang="en-US" i="1" baseline="-25000"/>
              <a:t>i</a:t>
            </a:r>
            <a:r>
              <a:rPr lang="en-US" i="1"/>
              <a:t>)) ≥ </a:t>
            </a:r>
            <a:r>
              <a:rPr lang="en-US" i="1" err="1"/>
              <a:t>ρ</a:t>
            </a:r>
            <a:endParaRPr lang="en-US" i="1"/>
          </a:p>
          <a:p>
            <a:pPr algn="ctr"/>
            <a:endParaRPr lang="en-US" i="1"/>
          </a:p>
          <a:p>
            <a:r>
              <a:rPr lang="en-US" i="1"/>
              <a:t>Determines whether a data point is normal or an outlier</a:t>
            </a:r>
          </a:p>
          <a:p>
            <a:r>
              <a:rPr lang="en-US" i="1"/>
              <a:t>Distance= ((</a:t>
            </a:r>
            <a:r>
              <a:rPr lang="en-US" i="1" err="1"/>
              <a:t>wTϕ</a:t>
            </a:r>
            <a:r>
              <a:rPr lang="en-US" i="1"/>
              <a:t>(x</a:t>
            </a:r>
            <a:r>
              <a:rPr lang="en-US" i="1" baseline="-25000"/>
              <a:t>i</a:t>
            </a:r>
            <a:r>
              <a:rPr lang="en-US" i="1"/>
              <a:t>)- ρ)/ || w ||</a:t>
            </a:r>
          </a:p>
          <a:p>
            <a:endParaRPr lang="en-US" i="1"/>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a:ln>
                  <a:noFill/>
                </a:ln>
                <a:solidFill>
                  <a:schemeClr val="tx1"/>
                </a:solidFill>
                <a:effectLst/>
                <a:latin typeface="Arial" panose="020B0604020202020204" pitchFamily="34" charset="0"/>
              </a:rPr>
              <a:t>ϕ(xi​)( Feature Mapping)  </a:t>
            </a:r>
            <a:r>
              <a:rPr kumimoji="0" lang="en-US" altLang="en-US" sz="1800" b="0" i="0" u="none" strike="noStrike" cap="none" normalizeH="0" baseline="0">
                <a:ln>
                  <a:noFill/>
                </a:ln>
                <a:solidFill>
                  <a:schemeClr val="tx1"/>
                </a:solidFill>
                <a:effectLst/>
                <a:latin typeface="Arial" panose="020B0604020202020204" pitchFamily="34" charset="0"/>
              </a:rPr>
              <a:t>maps the input data into a higher-dimensional feature space using the </a:t>
            </a:r>
            <a:r>
              <a:rPr lang="en-US" b="1" i="1"/>
              <a:t>RBF kernel- </a:t>
            </a:r>
            <a:r>
              <a:rPr lang="el-GR"/>
              <a:t>γ</a:t>
            </a:r>
            <a:r>
              <a:rPr lang="en-US"/>
              <a:t> parameter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1" u="none" strike="noStrike" cap="none" normalizeH="0" baseline="0">
                <a:ln>
                  <a:noFill/>
                </a:ln>
                <a:solidFill>
                  <a:schemeClr val="tx1"/>
                </a:solidFill>
                <a:effectLst/>
                <a:latin typeface="Arial" panose="020B0604020202020204" pitchFamily="34" charset="0"/>
              </a:rPr>
              <a:t>ρ</a:t>
            </a:r>
            <a:r>
              <a:rPr kumimoji="0" lang="en-US" altLang="en-US" sz="1800" b="0" i="0" u="none" strike="noStrike" cap="none" normalizeH="0" baseline="0">
                <a:ln>
                  <a:noFill/>
                </a:ln>
                <a:solidFill>
                  <a:schemeClr val="tx1"/>
                </a:solidFill>
                <a:effectLst/>
                <a:latin typeface="Arial" panose="020B0604020202020204" pitchFamily="34" charset="0"/>
              </a:rPr>
              <a:t> is the threshold for decision-making, influenced by </a:t>
            </a:r>
            <a:r>
              <a:rPr lang="en-US"/>
              <a:t>hyperparameter nu</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endParaRPr lang="en-US" i="1"/>
          </a:p>
        </p:txBody>
      </p:sp>
    </p:spTree>
    <p:extLst>
      <p:ext uri="{BB962C8B-B14F-4D97-AF65-F5344CB8AC3E}">
        <p14:creationId xmlns:p14="http://schemas.microsoft.com/office/powerpoint/2010/main" val="57671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0763D-D913-7478-0883-6783BBD2E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B06E07-78DC-B7B2-DBA9-80717D9328F3}"/>
              </a:ext>
            </a:extLst>
          </p:cNvPr>
          <p:cNvSpPr>
            <a:spLocks noGrp="1"/>
          </p:cNvSpPr>
          <p:nvPr>
            <p:ph type="title"/>
          </p:nvPr>
        </p:nvSpPr>
        <p:spPr/>
        <p:txBody>
          <a:bodyPr/>
          <a:lstStyle/>
          <a:p>
            <a:r>
              <a:rPr lang="en-US"/>
              <a:t>OC SVM</a:t>
            </a:r>
          </a:p>
        </p:txBody>
      </p:sp>
      <p:sp>
        <p:nvSpPr>
          <p:cNvPr id="5" name="Content Placeholder 8">
            <a:extLst>
              <a:ext uri="{FF2B5EF4-FFF2-40B4-BE49-F238E27FC236}">
                <a16:creationId xmlns:a16="http://schemas.microsoft.com/office/drawing/2014/main" id="{47B30763-049A-F909-55A9-04BFBDA79A1C}"/>
              </a:ext>
            </a:extLst>
          </p:cNvPr>
          <p:cNvSpPr>
            <a:spLocks noGrp="1"/>
          </p:cNvSpPr>
          <p:nvPr>
            <p:ph idx="1"/>
          </p:nvPr>
        </p:nvSpPr>
        <p:spPr>
          <a:xfrm>
            <a:off x="298372" y="1429528"/>
            <a:ext cx="11625897" cy="5107196"/>
          </a:xfrm>
        </p:spPr>
        <p:txBody>
          <a:bodyPr>
            <a:normAutofit/>
          </a:bodyPr>
          <a:lstStyle/>
          <a:p>
            <a:pPr marL="342900" indent="-342900">
              <a:buFont typeface="Wingdings" panose="05000000000000000000" pitchFamily="2" charset="2"/>
              <a:buChar char="q"/>
            </a:pPr>
            <a:r>
              <a:rPr lang="en-US"/>
              <a:t>An unsupervised algorithm that learns decision function for novelty detection </a:t>
            </a:r>
          </a:p>
          <a:p>
            <a:pPr marL="342900" indent="-342900">
              <a:buFont typeface="Wingdings" panose="05000000000000000000" pitchFamily="2" charset="2"/>
              <a:buChar char="q"/>
            </a:pPr>
            <a:endParaRPr lang="en-US"/>
          </a:p>
          <a:p>
            <a:pPr marL="342900" indent="-342900">
              <a:buFont typeface="Wingdings" panose="05000000000000000000" pitchFamily="2" charset="2"/>
              <a:buChar char="q"/>
            </a:pPr>
            <a:endParaRPr lang="en-US"/>
          </a:p>
          <a:p>
            <a:pPr marL="342900" indent="-342900">
              <a:buFont typeface="Wingdings" panose="05000000000000000000" pitchFamily="2" charset="2"/>
              <a:buChar char="q"/>
            </a:pPr>
            <a:endParaRPr lang="en-US"/>
          </a:p>
          <a:p>
            <a:pPr marL="342900" indent="-342900">
              <a:buFont typeface="Wingdings" panose="05000000000000000000" pitchFamily="2" charset="2"/>
              <a:buChar char="q"/>
            </a:pPr>
            <a:endParaRPr lang="en-US"/>
          </a:p>
          <a:p>
            <a:pPr marL="342900" indent="-342900">
              <a:buFont typeface="Wingdings" panose="05000000000000000000" pitchFamily="2" charset="2"/>
              <a:buChar char="q"/>
            </a:pPr>
            <a:r>
              <a:rPr lang="en-US"/>
              <a:t>Testing data from the unseen data from a room with presence and without presence</a:t>
            </a:r>
          </a:p>
          <a:p>
            <a:pPr marL="342900" indent="-342900">
              <a:buFont typeface="Wingdings" panose="05000000000000000000" pitchFamily="2" charset="2"/>
              <a:buChar char="q"/>
            </a:pPr>
            <a:r>
              <a:rPr lang="en-US"/>
              <a:t>OC SVM  treats human presence as a novelty</a:t>
            </a:r>
          </a:p>
          <a:p>
            <a:pPr marL="342900" indent="-342900">
              <a:buFont typeface="Wingdings" panose="05000000000000000000" pitchFamily="2" charset="2"/>
              <a:buChar char="q"/>
            </a:pPr>
            <a:r>
              <a:rPr lang="en-US"/>
              <a:t>OC SVM  simplifies the training process and only need to learn from empty rooms</a:t>
            </a:r>
          </a:p>
          <a:p>
            <a:pPr marL="342900" indent="-342900">
              <a:buFont typeface="Wingdings" panose="05000000000000000000" pitchFamily="2" charset="2"/>
              <a:buChar char="q"/>
            </a:pPr>
            <a:r>
              <a:rPr lang="en-US"/>
              <a:t>Flatten the data dimensions of </a:t>
            </a:r>
            <a:r>
              <a:rPr lang="en-US" i="1"/>
              <a:t>B</a:t>
            </a:r>
            <a:r>
              <a:rPr lang="en-US" i="1" baseline="-25000"/>
              <a:t>tw</a:t>
            </a:r>
            <a:r>
              <a:rPr lang="en-US" i="1"/>
              <a:t>, (</a:t>
            </a:r>
            <a:r>
              <a:rPr lang="en-US" i="1" err="1"/>
              <a:t>N</a:t>
            </a:r>
            <a:r>
              <a:rPr lang="en-US" i="1" baseline="-25000" err="1"/>
              <a:t>rx</a:t>
            </a:r>
            <a:r>
              <a:rPr lang="en-US" i="1" err="1"/>
              <a:t>N</a:t>
            </a:r>
            <a:r>
              <a:rPr lang="en-US" i="1" baseline="-25000" err="1"/>
              <a:t>tx</a:t>
            </a:r>
            <a:r>
              <a:rPr lang="en-US" i="1"/>
              <a:t>) and </a:t>
            </a:r>
            <a:r>
              <a:rPr lang="en-US" i="1" err="1"/>
              <a:t>N</a:t>
            </a:r>
            <a:r>
              <a:rPr lang="en-US" i="1" baseline="-25000" err="1"/>
              <a:t>f</a:t>
            </a:r>
            <a:r>
              <a:rPr lang="en-US" i="1"/>
              <a:t> </a:t>
            </a:r>
            <a:r>
              <a:rPr lang="en-US"/>
              <a:t>into one dimension, features for the input</a:t>
            </a:r>
          </a:p>
        </p:txBody>
      </p:sp>
      <p:pic>
        <p:nvPicPr>
          <p:cNvPr id="3" name="Picture 2">
            <a:extLst>
              <a:ext uri="{FF2B5EF4-FFF2-40B4-BE49-F238E27FC236}">
                <a16:creationId xmlns:a16="http://schemas.microsoft.com/office/drawing/2014/main" id="{8ABD887A-6451-21CA-8207-C59444DB3485}"/>
              </a:ext>
            </a:extLst>
          </p:cNvPr>
          <p:cNvPicPr>
            <a:picLocks noChangeAspect="1"/>
          </p:cNvPicPr>
          <p:nvPr/>
        </p:nvPicPr>
        <p:blipFill>
          <a:blip r:embed="rId2"/>
          <a:stretch>
            <a:fillRect/>
          </a:stretch>
        </p:blipFill>
        <p:spPr>
          <a:xfrm>
            <a:off x="3731740" y="1895690"/>
            <a:ext cx="2971800" cy="886668"/>
          </a:xfrm>
          <a:prstGeom prst="rect">
            <a:avLst/>
          </a:prstGeom>
        </p:spPr>
      </p:pic>
      <p:pic>
        <p:nvPicPr>
          <p:cNvPr id="6" name="Picture 5">
            <a:extLst>
              <a:ext uri="{FF2B5EF4-FFF2-40B4-BE49-F238E27FC236}">
                <a16:creationId xmlns:a16="http://schemas.microsoft.com/office/drawing/2014/main" id="{EAEBD8A2-E0D7-472D-4A4B-AA70E9E19228}"/>
              </a:ext>
            </a:extLst>
          </p:cNvPr>
          <p:cNvPicPr>
            <a:picLocks noChangeAspect="1"/>
          </p:cNvPicPr>
          <p:nvPr/>
        </p:nvPicPr>
        <p:blipFill>
          <a:blip r:embed="rId3"/>
          <a:stretch>
            <a:fillRect/>
          </a:stretch>
        </p:blipFill>
        <p:spPr>
          <a:xfrm>
            <a:off x="1229498" y="5673663"/>
            <a:ext cx="3134458" cy="465733"/>
          </a:xfrm>
          <a:prstGeom prst="rect">
            <a:avLst/>
          </a:prstGeom>
        </p:spPr>
      </p:pic>
      <p:pic>
        <p:nvPicPr>
          <p:cNvPr id="7" name="Picture 6">
            <a:extLst>
              <a:ext uri="{FF2B5EF4-FFF2-40B4-BE49-F238E27FC236}">
                <a16:creationId xmlns:a16="http://schemas.microsoft.com/office/drawing/2014/main" id="{7584CDE7-12DE-3B8D-5B9E-27C28C690D3B}"/>
              </a:ext>
            </a:extLst>
          </p:cNvPr>
          <p:cNvPicPr>
            <a:picLocks noChangeAspect="1"/>
          </p:cNvPicPr>
          <p:nvPr/>
        </p:nvPicPr>
        <p:blipFill>
          <a:blip r:embed="rId4"/>
          <a:stretch>
            <a:fillRect/>
          </a:stretch>
        </p:blipFill>
        <p:spPr>
          <a:xfrm>
            <a:off x="6096000" y="5545196"/>
            <a:ext cx="2588113" cy="502727"/>
          </a:xfrm>
          <a:prstGeom prst="rect">
            <a:avLst/>
          </a:prstGeom>
        </p:spPr>
      </p:pic>
      <p:sp>
        <p:nvSpPr>
          <p:cNvPr id="8" name="Right Arrow 7">
            <a:extLst>
              <a:ext uri="{FF2B5EF4-FFF2-40B4-BE49-F238E27FC236}">
                <a16:creationId xmlns:a16="http://schemas.microsoft.com/office/drawing/2014/main" id="{27B6FEBC-713F-6DF0-7470-8F0839971BEA}"/>
              </a:ext>
            </a:extLst>
          </p:cNvPr>
          <p:cNvSpPr/>
          <p:nvPr/>
        </p:nvSpPr>
        <p:spPr>
          <a:xfrm>
            <a:off x="4760440" y="5700190"/>
            <a:ext cx="914400" cy="21993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6B3E08-0333-7DA3-419C-B56A4F8F8284}"/>
              </a:ext>
            </a:extLst>
          </p:cNvPr>
          <p:cNvSpPr txBox="1"/>
          <p:nvPr/>
        </p:nvSpPr>
        <p:spPr>
          <a:xfrm>
            <a:off x="6111320" y="6068537"/>
            <a:ext cx="3198311" cy="369332"/>
          </a:xfrm>
          <a:prstGeom prst="rect">
            <a:avLst/>
          </a:prstGeom>
          <a:noFill/>
        </p:spPr>
        <p:txBody>
          <a:bodyPr wrap="none" rtlCol="0">
            <a:spAutoFit/>
          </a:bodyPr>
          <a:lstStyle/>
          <a:p>
            <a:r>
              <a:rPr lang="en-US"/>
              <a:t>Number of sample * Features</a:t>
            </a:r>
          </a:p>
        </p:txBody>
      </p:sp>
    </p:spTree>
    <p:extLst>
      <p:ext uri="{BB962C8B-B14F-4D97-AF65-F5344CB8AC3E}">
        <p14:creationId xmlns:p14="http://schemas.microsoft.com/office/powerpoint/2010/main" val="253761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8CA4-582C-C32A-8A55-D98BBA1FE340}"/>
              </a:ext>
            </a:extLst>
          </p:cNvPr>
          <p:cNvSpPr>
            <a:spLocks noGrp="1"/>
          </p:cNvSpPr>
          <p:nvPr>
            <p:ph type="title"/>
          </p:nvPr>
        </p:nvSpPr>
        <p:spPr/>
        <p:txBody>
          <a:bodyPr/>
          <a:lstStyle/>
          <a:p>
            <a:r>
              <a:rPr lang="en-US"/>
              <a:t>1D CNN</a:t>
            </a:r>
          </a:p>
        </p:txBody>
      </p:sp>
      <p:pic>
        <p:nvPicPr>
          <p:cNvPr id="4" name="Picture 3">
            <a:extLst>
              <a:ext uri="{FF2B5EF4-FFF2-40B4-BE49-F238E27FC236}">
                <a16:creationId xmlns:a16="http://schemas.microsoft.com/office/drawing/2014/main" id="{31CB163F-B17F-513F-35DD-5A09C1881FD6}"/>
              </a:ext>
            </a:extLst>
          </p:cNvPr>
          <p:cNvPicPr>
            <a:picLocks noChangeAspect="1"/>
          </p:cNvPicPr>
          <p:nvPr/>
        </p:nvPicPr>
        <p:blipFill>
          <a:blip r:embed="rId2"/>
          <a:stretch>
            <a:fillRect/>
          </a:stretch>
        </p:blipFill>
        <p:spPr>
          <a:xfrm>
            <a:off x="540188" y="2213762"/>
            <a:ext cx="11325225" cy="3248025"/>
          </a:xfrm>
          <a:prstGeom prst="rect">
            <a:avLst/>
          </a:prstGeom>
        </p:spPr>
      </p:pic>
      <p:cxnSp>
        <p:nvCxnSpPr>
          <p:cNvPr id="5" name="Straight Arrow Connector 4">
            <a:extLst>
              <a:ext uri="{FF2B5EF4-FFF2-40B4-BE49-F238E27FC236}">
                <a16:creationId xmlns:a16="http://schemas.microsoft.com/office/drawing/2014/main" id="{B7EBE1A5-F6E1-EC04-788D-F4CBC008DB7E}"/>
              </a:ext>
            </a:extLst>
          </p:cNvPr>
          <p:cNvCxnSpPr>
            <a:cxnSpLocks/>
          </p:cNvCxnSpPr>
          <p:nvPr/>
        </p:nvCxnSpPr>
        <p:spPr>
          <a:xfrm flipH="1">
            <a:off x="1792585" y="4526731"/>
            <a:ext cx="5069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BAB332FD-3D16-B47E-867B-6FED2D29CF80}"/>
              </a:ext>
            </a:extLst>
          </p:cNvPr>
          <p:cNvCxnSpPr>
            <a:cxnSpLocks/>
          </p:cNvCxnSpPr>
          <p:nvPr/>
        </p:nvCxnSpPr>
        <p:spPr>
          <a:xfrm flipH="1">
            <a:off x="1792585" y="4771177"/>
            <a:ext cx="506994"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TextBox 6">
            <a:extLst>
              <a:ext uri="{FF2B5EF4-FFF2-40B4-BE49-F238E27FC236}">
                <a16:creationId xmlns:a16="http://schemas.microsoft.com/office/drawing/2014/main" id="{187FF6E3-0CD4-61CE-2D14-595C1704380C}"/>
              </a:ext>
            </a:extLst>
          </p:cNvPr>
          <p:cNvSpPr txBox="1"/>
          <p:nvPr/>
        </p:nvSpPr>
        <p:spPr>
          <a:xfrm>
            <a:off x="1163365" y="4355678"/>
            <a:ext cx="669957" cy="276999"/>
          </a:xfrm>
          <a:prstGeom prst="rect">
            <a:avLst/>
          </a:prstGeom>
          <a:noFill/>
        </p:spPr>
        <p:txBody>
          <a:bodyPr wrap="square" rtlCol="0">
            <a:spAutoFit/>
          </a:bodyPr>
          <a:lstStyle/>
          <a:p>
            <a:r>
              <a:rPr lang="en-US" sz="1200" b="1">
                <a:latin typeface="Amasis MT Pro Light" panose="020F0502020204030204" pitchFamily="18" charset="0"/>
                <a:ea typeface="ADLaM Display" panose="020F0502020204030204" pitchFamily="2" charset="0"/>
                <a:cs typeface="ADLaM Display" panose="020F0502020204030204" pitchFamily="2" charset="0"/>
              </a:rPr>
              <a:t>Empty</a:t>
            </a:r>
            <a:endParaRPr lang="en-US" sz="1400" b="1">
              <a:latin typeface="Amasis MT Pro Light" panose="020F0502020204030204" pitchFamily="18" charset="0"/>
              <a:ea typeface="ADLaM Display" panose="020F0502020204030204" pitchFamily="2" charset="0"/>
              <a:cs typeface="ADLaM Display" panose="020F0502020204030204" pitchFamily="2" charset="0"/>
            </a:endParaRPr>
          </a:p>
        </p:txBody>
      </p:sp>
      <p:sp>
        <p:nvSpPr>
          <p:cNvPr id="8" name="TextBox 7">
            <a:extLst>
              <a:ext uri="{FF2B5EF4-FFF2-40B4-BE49-F238E27FC236}">
                <a16:creationId xmlns:a16="http://schemas.microsoft.com/office/drawing/2014/main" id="{B977FD2E-7634-5262-5D79-88100596C903}"/>
              </a:ext>
            </a:extLst>
          </p:cNvPr>
          <p:cNvSpPr txBox="1"/>
          <p:nvPr/>
        </p:nvSpPr>
        <p:spPr>
          <a:xfrm>
            <a:off x="1032091" y="4632677"/>
            <a:ext cx="932507" cy="276999"/>
          </a:xfrm>
          <a:prstGeom prst="rect">
            <a:avLst/>
          </a:prstGeom>
          <a:noFill/>
        </p:spPr>
        <p:txBody>
          <a:bodyPr wrap="square" rtlCol="0">
            <a:spAutoFit/>
          </a:bodyPr>
          <a:lstStyle/>
          <a:p>
            <a:r>
              <a:rPr lang="en-US" sz="1200" b="1">
                <a:latin typeface="Amasis MT Pro Light" panose="020F0502020204030204" pitchFamily="18" charset="0"/>
                <a:ea typeface="ADLaM Display" panose="020F0502020204030204" pitchFamily="2" charset="0"/>
                <a:cs typeface="ADLaM Display" panose="020F0502020204030204" pitchFamily="2" charset="0"/>
              </a:rPr>
              <a:t>Occupied</a:t>
            </a:r>
            <a:endParaRPr lang="en-US" sz="1400" b="1">
              <a:latin typeface="Amasis MT Pro Light" panose="020F0502020204030204" pitchFamily="18" charset="0"/>
              <a:ea typeface="ADLaM Display" panose="020F0502020204030204" pitchFamily="2" charset="0"/>
              <a:cs typeface="ADLaM Display" panose="020F0502020204030204" pitchFamily="2" charset="0"/>
            </a:endParaRPr>
          </a:p>
        </p:txBody>
      </p:sp>
      <p:sp>
        <p:nvSpPr>
          <p:cNvPr id="9" name="TextBox 8">
            <a:extLst>
              <a:ext uri="{FF2B5EF4-FFF2-40B4-BE49-F238E27FC236}">
                <a16:creationId xmlns:a16="http://schemas.microsoft.com/office/drawing/2014/main" id="{0B73C934-E61E-2440-76BA-0086543089BC}"/>
              </a:ext>
            </a:extLst>
          </p:cNvPr>
          <p:cNvSpPr txBox="1"/>
          <p:nvPr/>
        </p:nvSpPr>
        <p:spPr>
          <a:xfrm>
            <a:off x="843843" y="3394241"/>
            <a:ext cx="1322198" cy="430887"/>
          </a:xfrm>
          <a:prstGeom prst="rect">
            <a:avLst/>
          </a:prstGeom>
          <a:noFill/>
        </p:spPr>
        <p:txBody>
          <a:bodyPr wrap="square" rtlCol="0">
            <a:spAutoFit/>
          </a:bodyPr>
          <a:lstStyle/>
          <a:p>
            <a:r>
              <a:rPr lang="en-US" sz="1100"/>
              <a:t>CSI input with</a:t>
            </a:r>
          </a:p>
          <a:p>
            <a:r>
              <a:rPr lang="en-US" sz="1100" b="1"/>
              <a:t>840</a:t>
            </a:r>
            <a:r>
              <a:rPr lang="en-US" sz="1100"/>
              <a:t> dimensions</a:t>
            </a:r>
          </a:p>
        </p:txBody>
      </p:sp>
      <p:sp>
        <p:nvSpPr>
          <p:cNvPr id="10" name="TextBox 9">
            <a:extLst>
              <a:ext uri="{FF2B5EF4-FFF2-40B4-BE49-F238E27FC236}">
                <a16:creationId xmlns:a16="http://schemas.microsoft.com/office/drawing/2014/main" id="{81E51903-2DF4-AE7D-16D5-5D080468A316}"/>
              </a:ext>
            </a:extLst>
          </p:cNvPr>
          <p:cNvSpPr txBox="1"/>
          <p:nvPr/>
        </p:nvSpPr>
        <p:spPr>
          <a:xfrm>
            <a:off x="2469695" y="3400379"/>
            <a:ext cx="2164171" cy="769441"/>
          </a:xfrm>
          <a:prstGeom prst="rect">
            <a:avLst/>
          </a:prstGeom>
          <a:noFill/>
        </p:spPr>
        <p:txBody>
          <a:bodyPr wrap="square" rtlCol="0">
            <a:spAutoFit/>
          </a:bodyPr>
          <a:lstStyle/>
          <a:p>
            <a:r>
              <a:rPr lang="en-US" sz="1100" b="1"/>
              <a:t>Convolution Layer 1</a:t>
            </a:r>
          </a:p>
          <a:p>
            <a:r>
              <a:rPr lang="en-US" sz="1100"/>
              <a:t>No of Filters: </a:t>
            </a:r>
            <a:r>
              <a:rPr lang="en-US" sz="1100" b="1"/>
              <a:t>16</a:t>
            </a:r>
          </a:p>
          <a:p>
            <a:r>
              <a:rPr lang="en-US" sz="1100"/>
              <a:t>Filter Size: </a:t>
            </a:r>
            <a:r>
              <a:rPr lang="en-US" sz="1100" b="1"/>
              <a:t>5</a:t>
            </a:r>
          </a:p>
          <a:p>
            <a:r>
              <a:rPr lang="en-US" sz="1100"/>
              <a:t>Stride: </a:t>
            </a:r>
            <a:r>
              <a:rPr lang="en-US" sz="1100" b="1"/>
              <a:t>1</a:t>
            </a:r>
            <a:r>
              <a:rPr lang="en-US" sz="1100"/>
              <a:t> </a:t>
            </a:r>
          </a:p>
        </p:txBody>
      </p:sp>
      <p:sp>
        <p:nvSpPr>
          <p:cNvPr id="11" name="TextBox 10">
            <a:extLst>
              <a:ext uri="{FF2B5EF4-FFF2-40B4-BE49-F238E27FC236}">
                <a16:creationId xmlns:a16="http://schemas.microsoft.com/office/drawing/2014/main" id="{A900CD9E-D60F-7391-99E9-07E8E71C2E09}"/>
              </a:ext>
            </a:extLst>
          </p:cNvPr>
          <p:cNvSpPr txBox="1"/>
          <p:nvPr/>
        </p:nvSpPr>
        <p:spPr>
          <a:xfrm>
            <a:off x="8289564" y="3355444"/>
            <a:ext cx="2164171" cy="769441"/>
          </a:xfrm>
          <a:prstGeom prst="rect">
            <a:avLst/>
          </a:prstGeom>
          <a:noFill/>
        </p:spPr>
        <p:txBody>
          <a:bodyPr wrap="square" rtlCol="0">
            <a:spAutoFit/>
          </a:bodyPr>
          <a:lstStyle/>
          <a:p>
            <a:r>
              <a:rPr lang="en-US" sz="1100" b="1"/>
              <a:t>Convolution Layer 2</a:t>
            </a:r>
          </a:p>
          <a:p>
            <a:r>
              <a:rPr lang="en-US" sz="1100"/>
              <a:t>No of Filters: </a:t>
            </a:r>
            <a:r>
              <a:rPr lang="en-US" sz="1100" b="1"/>
              <a:t>32</a:t>
            </a:r>
          </a:p>
          <a:p>
            <a:r>
              <a:rPr lang="en-US" sz="1100"/>
              <a:t>Filter Size: </a:t>
            </a:r>
            <a:r>
              <a:rPr lang="en-US" sz="1100" b="1"/>
              <a:t>3</a:t>
            </a:r>
          </a:p>
          <a:p>
            <a:r>
              <a:rPr lang="en-US" sz="1100"/>
              <a:t>Stride: </a:t>
            </a:r>
            <a:r>
              <a:rPr lang="en-US" sz="1100" b="1"/>
              <a:t>1</a:t>
            </a:r>
            <a:r>
              <a:rPr lang="en-US" sz="1100"/>
              <a:t> </a:t>
            </a:r>
          </a:p>
        </p:txBody>
      </p:sp>
      <p:sp>
        <p:nvSpPr>
          <p:cNvPr id="12" name="TextBox 11">
            <a:extLst>
              <a:ext uri="{FF2B5EF4-FFF2-40B4-BE49-F238E27FC236}">
                <a16:creationId xmlns:a16="http://schemas.microsoft.com/office/drawing/2014/main" id="{423A767F-D1BC-7E9A-8627-B01D4D33B41F}"/>
              </a:ext>
            </a:extLst>
          </p:cNvPr>
          <p:cNvSpPr txBox="1"/>
          <p:nvPr/>
        </p:nvSpPr>
        <p:spPr>
          <a:xfrm>
            <a:off x="8633006" y="5266567"/>
            <a:ext cx="1289592" cy="261610"/>
          </a:xfrm>
          <a:prstGeom prst="rect">
            <a:avLst/>
          </a:prstGeom>
          <a:noFill/>
        </p:spPr>
        <p:txBody>
          <a:bodyPr wrap="square" rtlCol="0">
            <a:spAutoFit/>
          </a:bodyPr>
          <a:lstStyle/>
          <a:p>
            <a:r>
              <a:rPr lang="en-US" sz="1100"/>
              <a:t>Dropout: </a:t>
            </a:r>
            <a:r>
              <a:rPr lang="en-US" sz="1100" b="1"/>
              <a:t>20 %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701AE5D-AFC2-693B-6A9D-18157A86FF4C}"/>
                  </a:ext>
                </a:extLst>
              </p:cNvPr>
              <p:cNvSpPr txBox="1"/>
              <p:nvPr/>
            </p:nvSpPr>
            <p:spPr>
              <a:xfrm>
                <a:off x="2299579" y="1861772"/>
                <a:ext cx="1593412" cy="461665"/>
              </a:xfrm>
              <a:prstGeom prst="rect">
                <a:avLst/>
              </a:prstGeom>
              <a:noFill/>
            </p:spPr>
            <p:txBody>
              <a:bodyPr wrap="square" rtlCol="0">
                <a:spAutoFit/>
              </a:bodyPr>
              <a:lstStyle/>
              <a:p>
                <a:r>
                  <a:rPr lang="en-US" sz="1200"/>
                  <a:t>Weights : </a:t>
                </a:r>
                <a:r>
                  <a:rPr lang="en-US" sz="1200" b="1"/>
                  <a:t>5</a:t>
                </a:r>
                <a14:m>
                  <m:oMath xmlns:m="http://schemas.openxmlformats.org/officeDocument/2006/math">
                    <m:r>
                      <a:rPr lang="en-US" sz="1200" b="1" i="1" smtClean="0">
                        <a:latin typeface="Cambria Math" panose="02040503050406030204" pitchFamily="18" charset="0"/>
                      </a:rPr>
                      <m:t>×</m:t>
                    </m:r>
                  </m:oMath>
                </a14:m>
                <a:r>
                  <a:rPr lang="en-US" sz="1200" b="1"/>
                  <a:t>840</a:t>
                </a:r>
                <a14:m>
                  <m:oMath xmlns:m="http://schemas.openxmlformats.org/officeDocument/2006/math">
                    <m:r>
                      <a:rPr lang="en-US" sz="1200" b="1" i="1">
                        <a:latin typeface="Cambria Math" panose="02040503050406030204" pitchFamily="18" charset="0"/>
                      </a:rPr>
                      <m:t>×</m:t>
                    </m:r>
                  </m:oMath>
                </a14:m>
                <a:r>
                  <a:rPr lang="en-US" sz="1200" b="1"/>
                  <a:t>16</a:t>
                </a:r>
              </a:p>
              <a:p>
                <a:r>
                  <a:rPr lang="en-US" sz="1200"/>
                  <a:t>Bias : </a:t>
                </a:r>
                <a:r>
                  <a:rPr lang="en-US" sz="1200" b="1"/>
                  <a:t>1</a:t>
                </a:r>
                <a14:m>
                  <m:oMath xmlns:m="http://schemas.openxmlformats.org/officeDocument/2006/math">
                    <m:r>
                      <a:rPr lang="en-US" sz="1200" b="1" i="1" smtClean="0">
                        <a:latin typeface="Cambria Math" panose="02040503050406030204" pitchFamily="18" charset="0"/>
                      </a:rPr>
                      <m:t>×</m:t>
                    </m:r>
                  </m:oMath>
                </a14:m>
                <a:r>
                  <a:rPr lang="en-US" sz="1200" b="1"/>
                  <a:t>16</a:t>
                </a:r>
              </a:p>
            </p:txBody>
          </p:sp>
        </mc:Choice>
        <mc:Fallback>
          <p:sp>
            <p:nvSpPr>
              <p:cNvPr id="13" name="TextBox 12">
                <a:extLst>
                  <a:ext uri="{FF2B5EF4-FFF2-40B4-BE49-F238E27FC236}">
                    <a16:creationId xmlns:a16="http://schemas.microsoft.com/office/drawing/2014/main" id="{A701AE5D-AFC2-693B-6A9D-18157A86FF4C}"/>
                  </a:ext>
                </a:extLst>
              </p:cNvPr>
              <p:cNvSpPr txBox="1">
                <a:spLocks noRot="1" noChangeAspect="1" noMove="1" noResize="1" noEditPoints="1" noAdjustHandles="1" noChangeArrowheads="1" noChangeShapeType="1" noTextEdit="1"/>
              </p:cNvSpPr>
              <p:nvPr/>
            </p:nvSpPr>
            <p:spPr>
              <a:xfrm>
                <a:off x="2299579" y="1861772"/>
                <a:ext cx="1593412" cy="461665"/>
              </a:xfrm>
              <a:prstGeom prst="rect">
                <a:avLst/>
              </a:prstGeom>
              <a:blipFill>
                <a:blip r:embed="rId3"/>
                <a:stretch>
                  <a:fillRect b="-921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BE3A647-7588-5049-AD75-C3F7C82B1B9C}"/>
              </a:ext>
            </a:extLst>
          </p:cNvPr>
          <p:cNvSpPr txBox="1"/>
          <p:nvPr/>
        </p:nvSpPr>
        <p:spPr>
          <a:xfrm>
            <a:off x="4271726" y="1862247"/>
            <a:ext cx="1015498" cy="461665"/>
          </a:xfrm>
          <a:prstGeom prst="rect">
            <a:avLst/>
          </a:prstGeom>
          <a:noFill/>
        </p:spPr>
        <p:txBody>
          <a:bodyPr wrap="square" rtlCol="0">
            <a:spAutoFit/>
          </a:bodyPr>
          <a:lstStyle/>
          <a:p>
            <a:r>
              <a:rPr lang="en-US" sz="1200"/>
              <a:t>Offset : </a:t>
            </a:r>
            <a:r>
              <a:rPr lang="en-US" sz="1200" b="1"/>
              <a:t>16</a:t>
            </a:r>
          </a:p>
          <a:p>
            <a:r>
              <a:rPr lang="en-US" sz="1200"/>
              <a:t>Scale : </a:t>
            </a:r>
            <a:r>
              <a:rPr lang="en-US" sz="1200" b="1"/>
              <a:t>16</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D3C66B1-0085-3591-E188-DD260DE032BB}"/>
                  </a:ext>
                </a:extLst>
              </p:cNvPr>
              <p:cNvSpPr txBox="1"/>
              <p:nvPr/>
            </p:nvSpPr>
            <p:spPr>
              <a:xfrm>
                <a:off x="8039479" y="1861771"/>
                <a:ext cx="1593412" cy="461665"/>
              </a:xfrm>
              <a:prstGeom prst="rect">
                <a:avLst/>
              </a:prstGeom>
              <a:noFill/>
            </p:spPr>
            <p:txBody>
              <a:bodyPr wrap="square" rtlCol="0">
                <a:spAutoFit/>
              </a:bodyPr>
              <a:lstStyle/>
              <a:p>
                <a:r>
                  <a:rPr lang="en-US" sz="1200"/>
                  <a:t>Weights : </a:t>
                </a:r>
                <a:r>
                  <a:rPr lang="en-US" sz="1200" b="1"/>
                  <a:t>3</a:t>
                </a:r>
                <a14:m>
                  <m:oMath xmlns:m="http://schemas.openxmlformats.org/officeDocument/2006/math">
                    <m:r>
                      <a:rPr lang="en-US" sz="1200" b="1" i="1" smtClean="0">
                        <a:latin typeface="Cambria Math" panose="02040503050406030204" pitchFamily="18" charset="0"/>
                      </a:rPr>
                      <m:t>×</m:t>
                    </m:r>
                  </m:oMath>
                </a14:m>
                <a:r>
                  <a:rPr lang="en-US" sz="1200" b="1"/>
                  <a:t>1</a:t>
                </a:r>
                <a14:m>
                  <m:oMath xmlns:m="http://schemas.openxmlformats.org/officeDocument/2006/math">
                    <m:r>
                      <a:rPr lang="en-US" sz="1200" b="1" i="0" smtClean="0">
                        <a:latin typeface="Cambria Math" panose="02040503050406030204" pitchFamily="18" charset="0"/>
                      </a:rPr>
                      <m:t>𝟔</m:t>
                    </m:r>
                    <m:r>
                      <a:rPr lang="en-US" sz="1200" b="1" i="1">
                        <a:latin typeface="Cambria Math" panose="02040503050406030204" pitchFamily="18" charset="0"/>
                      </a:rPr>
                      <m:t>×</m:t>
                    </m:r>
                    <m:r>
                      <a:rPr lang="en-US" sz="1200" b="1" i="0" smtClean="0">
                        <a:latin typeface="Cambria Math" panose="02040503050406030204" pitchFamily="18" charset="0"/>
                      </a:rPr>
                      <m:t>𝟑𝟐</m:t>
                    </m:r>
                  </m:oMath>
                </a14:m>
                <a:endParaRPr lang="en-US" sz="1200" b="1"/>
              </a:p>
              <a:p>
                <a:r>
                  <a:rPr lang="en-US" sz="1200"/>
                  <a:t>Bias : </a:t>
                </a:r>
                <a:r>
                  <a:rPr lang="en-US" sz="1200" b="1"/>
                  <a:t>1</a:t>
                </a:r>
                <a14:m>
                  <m:oMath xmlns:m="http://schemas.openxmlformats.org/officeDocument/2006/math">
                    <m:r>
                      <a:rPr lang="en-US" sz="1200" b="1" i="1" smtClean="0">
                        <a:latin typeface="Cambria Math" panose="02040503050406030204" pitchFamily="18" charset="0"/>
                      </a:rPr>
                      <m:t>×</m:t>
                    </m:r>
                    <m:r>
                      <a:rPr lang="en-US" sz="1200" b="1" i="0" smtClean="0">
                        <a:latin typeface="Cambria Math" panose="02040503050406030204" pitchFamily="18" charset="0"/>
                      </a:rPr>
                      <m:t>𝟑𝟐</m:t>
                    </m:r>
                  </m:oMath>
                </a14:m>
                <a:endParaRPr lang="en-US" sz="1200" b="1"/>
              </a:p>
            </p:txBody>
          </p:sp>
        </mc:Choice>
        <mc:Fallback>
          <p:sp>
            <p:nvSpPr>
              <p:cNvPr id="15" name="TextBox 14">
                <a:extLst>
                  <a:ext uri="{FF2B5EF4-FFF2-40B4-BE49-F238E27FC236}">
                    <a16:creationId xmlns:a16="http://schemas.microsoft.com/office/drawing/2014/main" id="{5D3C66B1-0085-3591-E188-DD260DE032BB}"/>
                  </a:ext>
                </a:extLst>
              </p:cNvPr>
              <p:cNvSpPr txBox="1">
                <a:spLocks noRot="1" noChangeAspect="1" noMove="1" noResize="1" noEditPoints="1" noAdjustHandles="1" noChangeArrowheads="1" noChangeShapeType="1" noTextEdit="1"/>
              </p:cNvSpPr>
              <p:nvPr/>
            </p:nvSpPr>
            <p:spPr>
              <a:xfrm>
                <a:off x="8039479" y="1861771"/>
                <a:ext cx="1593412" cy="461665"/>
              </a:xfrm>
              <a:prstGeom prst="rect">
                <a:avLst/>
              </a:prstGeom>
              <a:blipFill>
                <a:blip r:embed="rId4"/>
                <a:stretch>
                  <a:fillRect l="-383" b="-9211"/>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8407D0A-E540-8081-B93B-518C08D2395A}"/>
              </a:ext>
            </a:extLst>
          </p:cNvPr>
          <p:cNvSpPr txBox="1"/>
          <p:nvPr/>
        </p:nvSpPr>
        <p:spPr>
          <a:xfrm>
            <a:off x="10372253" y="1861771"/>
            <a:ext cx="1015498" cy="461665"/>
          </a:xfrm>
          <a:prstGeom prst="rect">
            <a:avLst/>
          </a:prstGeom>
          <a:noFill/>
        </p:spPr>
        <p:txBody>
          <a:bodyPr wrap="square" rtlCol="0">
            <a:spAutoFit/>
          </a:bodyPr>
          <a:lstStyle/>
          <a:p>
            <a:r>
              <a:rPr lang="en-US" sz="1200"/>
              <a:t>Offset : </a:t>
            </a:r>
            <a:r>
              <a:rPr lang="en-US" sz="1200" b="1"/>
              <a:t>32</a:t>
            </a:r>
          </a:p>
          <a:p>
            <a:r>
              <a:rPr lang="en-US" sz="1200"/>
              <a:t>Scale : </a:t>
            </a:r>
            <a:r>
              <a:rPr lang="en-US" sz="1200" b="1"/>
              <a:t>32</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A832C47-890C-04C5-13A9-99473C5C1F78}"/>
                  </a:ext>
                </a:extLst>
              </p:cNvPr>
              <p:cNvSpPr txBox="1"/>
              <p:nvPr/>
            </p:nvSpPr>
            <p:spPr>
              <a:xfrm>
                <a:off x="4496881" y="5246287"/>
                <a:ext cx="1289592" cy="461665"/>
              </a:xfrm>
              <a:prstGeom prst="rect">
                <a:avLst/>
              </a:prstGeom>
              <a:noFill/>
            </p:spPr>
            <p:txBody>
              <a:bodyPr wrap="square" rtlCol="0">
                <a:spAutoFit/>
              </a:bodyPr>
              <a:lstStyle/>
              <a:p>
                <a:r>
                  <a:rPr lang="en-US" sz="1200"/>
                  <a:t>Weights </a:t>
                </a:r>
                <a:r>
                  <a:rPr lang="en-US" sz="1200" b="1"/>
                  <a:t>: 2</a:t>
                </a:r>
                <a14:m>
                  <m:oMath xmlns:m="http://schemas.openxmlformats.org/officeDocument/2006/math">
                    <m:r>
                      <a:rPr lang="en-US" sz="1200" b="1" i="1">
                        <a:latin typeface="Cambria Math" panose="02040503050406030204" pitchFamily="18" charset="0"/>
                      </a:rPr>
                      <m:t>×</m:t>
                    </m:r>
                    <m:r>
                      <a:rPr lang="en-US" sz="1200" b="1" i="0" smtClean="0">
                        <a:latin typeface="Cambria Math" panose="02040503050406030204" pitchFamily="18" charset="0"/>
                      </a:rPr>
                      <m:t>𝟑𝟐</m:t>
                    </m:r>
                  </m:oMath>
                </a14:m>
                <a:endParaRPr lang="en-US" sz="1200" b="1"/>
              </a:p>
              <a:p>
                <a:r>
                  <a:rPr lang="en-US" sz="1200"/>
                  <a:t>Bias </a:t>
                </a:r>
                <a:r>
                  <a:rPr lang="en-US" sz="1200" b="1"/>
                  <a:t>: 2</a:t>
                </a:r>
                <a14:m>
                  <m:oMath xmlns:m="http://schemas.openxmlformats.org/officeDocument/2006/math">
                    <m:r>
                      <a:rPr lang="en-US" sz="1200" b="1" i="1" smtClean="0">
                        <a:latin typeface="Cambria Math" panose="02040503050406030204" pitchFamily="18" charset="0"/>
                      </a:rPr>
                      <m:t>×</m:t>
                    </m:r>
                    <m:r>
                      <a:rPr lang="en-US" sz="1200" b="1" i="1" smtClean="0">
                        <a:latin typeface="Cambria Math" panose="02040503050406030204" pitchFamily="18" charset="0"/>
                      </a:rPr>
                      <m:t>𝟏</m:t>
                    </m:r>
                  </m:oMath>
                </a14:m>
                <a:endParaRPr lang="en-US" sz="1200" b="1"/>
              </a:p>
            </p:txBody>
          </p:sp>
        </mc:Choice>
        <mc:Fallback>
          <p:sp>
            <p:nvSpPr>
              <p:cNvPr id="17" name="TextBox 16">
                <a:extLst>
                  <a:ext uri="{FF2B5EF4-FFF2-40B4-BE49-F238E27FC236}">
                    <a16:creationId xmlns:a16="http://schemas.microsoft.com/office/drawing/2014/main" id="{BA832C47-890C-04C5-13A9-99473C5C1F78}"/>
                  </a:ext>
                </a:extLst>
              </p:cNvPr>
              <p:cNvSpPr txBox="1">
                <a:spLocks noRot="1" noChangeAspect="1" noMove="1" noResize="1" noEditPoints="1" noAdjustHandles="1" noChangeArrowheads="1" noChangeShapeType="1" noTextEdit="1"/>
              </p:cNvSpPr>
              <p:nvPr/>
            </p:nvSpPr>
            <p:spPr>
              <a:xfrm>
                <a:off x="4496881" y="5246287"/>
                <a:ext cx="1289592" cy="461665"/>
              </a:xfrm>
              <a:prstGeom prst="rect">
                <a:avLst/>
              </a:prstGeom>
              <a:blipFill>
                <a:blip r:embed="rId5"/>
                <a:stretch>
                  <a:fillRect l="-474" t="-1333" b="-10667"/>
                </a:stretch>
              </a:blipFill>
            </p:spPr>
            <p:txBody>
              <a:bodyPr/>
              <a:lstStyle/>
              <a:p>
                <a:r>
                  <a:rPr lang="en-US">
                    <a:noFill/>
                  </a:rPr>
                  <a:t> </a:t>
                </a:r>
              </a:p>
            </p:txBody>
          </p:sp>
        </mc:Fallback>
      </mc:AlternateContent>
    </p:spTree>
    <p:extLst>
      <p:ext uri="{BB962C8B-B14F-4D97-AF65-F5344CB8AC3E}">
        <p14:creationId xmlns:p14="http://schemas.microsoft.com/office/powerpoint/2010/main" val="336285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93D56-B637-8691-608C-CBF777DE81CF}"/>
            </a:ext>
          </a:extLst>
        </p:cNvPr>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FB4682BD-B944-656B-7433-59978F7FCEEF}"/>
              </a:ext>
            </a:extLst>
          </p:cNvPr>
          <p:cNvGraphicFramePr>
            <a:graphicFrameLocks noGrp="1"/>
          </p:cNvGraphicFramePr>
          <p:nvPr>
            <p:extLst>
              <p:ext uri="{D42A27DB-BD31-4B8C-83A1-F6EECF244321}">
                <p14:modId xmlns:p14="http://schemas.microsoft.com/office/powerpoint/2010/main" val="2591454507"/>
              </p:ext>
            </p:extLst>
          </p:nvPr>
        </p:nvGraphicFramePr>
        <p:xfrm>
          <a:off x="810204" y="4389640"/>
          <a:ext cx="10203028" cy="1642062"/>
        </p:xfrm>
        <a:graphic>
          <a:graphicData uri="http://schemas.openxmlformats.org/drawingml/2006/table">
            <a:tbl>
              <a:tblPr firstRow="1" bandRow="1">
                <a:tableStyleId>{5C22544A-7EE6-4342-B048-85BDC9FD1C3A}</a:tableStyleId>
              </a:tblPr>
              <a:tblGrid>
                <a:gridCol w="927548">
                  <a:extLst>
                    <a:ext uri="{9D8B030D-6E8A-4147-A177-3AD203B41FA5}">
                      <a16:colId xmlns:a16="http://schemas.microsoft.com/office/drawing/2014/main" val="2251181768"/>
                    </a:ext>
                  </a:extLst>
                </a:gridCol>
                <a:gridCol w="927548">
                  <a:extLst>
                    <a:ext uri="{9D8B030D-6E8A-4147-A177-3AD203B41FA5}">
                      <a16:colId xmlns:a16="http://schemas.microsoft.com/office/drawing/2014/main" val="1674418755"/>
                    </a:ext>
                  </a:extLst>
                </a:gridCol>
                <a:gridCol w="927548">
                  <a:extLst>
                    <a:ext uri="{9D8B030D-6E8A-4147-A177-3AD203B41FA5}">
                      <a16:colId xmlns:a16="http://schemas.microsoft.com/office/drawing/2014/main" val="4137159635"/>
                    </a:ext>
                  </a:extLst>
                </a:gridCol>
                <a:gridCol w="927548">
                  <a:extLst>
                    <a:ext uri="{9D8B030D-6E8A-4147-A177-3AD203B41FA5}">
                      <a16:colId xmlns:a16="http://schemas.microsoft.com/office/drawing/2014/main" val="2783649605"/>
                    </a:ext>
                  </a:extLst>
                </a:gridCol>
                <a:gridCol w="927548">
                  <a:extLst>
                    <a:ext uri="{9D8B030D-6E8A-4147-A177-3AD203B41FA5}">
                      <a16:colId xmlns:a16="http://schemas.microsoft.com/office/drawing/2014/main" val="145385063"/>
                    </a:ext>
                  </a:extLst>
                </a:gridCol>
                <a:gridCol w="927548">
                  <a:extLst>
                    <a:ext uri="{9D8B030D-6E8A-4147-A177-3AD203B41FA5}">
                      <a16:colId xmlns:a16="http://schemas.microsoft.com/office/drawing/2014/main" val="4124349855"/>
                    </a:ext>
                  </a:extLst>
                </a:gridCol>
                <a:gridCol w="927548">
                  <a:extLst>
                    <a:ext uri="{9D8B030D-6E8A-4147-A177-3AD203B41FA5}">
                      <a16:colId xmlns:a16="http://schemas.microsoft.com/office/drawing/2014/main" val="2875581020"/>
                    </a:ext>
                  </a:extLst>
                </a:gridCol>
                <a:gridCol w="927548">
                  <a:extLst>
                    <a:ext uri="{9D8B030D-6E8A-4147-A177-3AD203B41FA5}">
                      <a16:colId xmlns:a16="http://schemas.microsoft.com/office/drawing/2014/main" val="909512042"/>
                    </a:ext>
                  </a:extLst>
                </a:gridCol>
                <a:gridCol w="927548">
                  <a:extLst>
                    <a:ext uri="{9D8B030D-6E8A-4147-A177-3AD203B41FA5}">
                      <a16:colId xmlns:a16="http://schemas.microsoft.com/office/drawing/2014/main" val="4217420815"/>
                    </a:ext>
                  </a:extLst>
                </a:gridCol>
                <a:gridCol w="927548">
                  <a:extLst>
                    <a:ext uri="{9D8B030D-6E8A-4147-A177-3AD203B41FA5}">
                      <a16:colId xmlns:a16="http://schemas.microsoft.com/office/drawing/2014/main" val="139007968"/>
                    </a:ext>
                  </a:extLst>
                </a:gridCol>
                <a:gridCol w="927548">
                  <a:extLst>
                    <a:ext uri="{9D8B030D-6E8A-4147-A177-3AD203B41FA5}">
                      <a16:colId xmlns:a16="http://schemas.microsoft.com/office/drawing/2014/main" val="368269411"/>
                    </a:ext>
                  </a:extLst>
                </a:gridCol>
              </a:tblGrid>
              <a:tr h="5473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61935619"/>
                  </a:ext>
                </a:extLst>
              </a:tr>
              <a:tr h="5473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03136457"/>
                  </a:ext>
                </a:extLst>
              </a:tr>
              <a:tr h="547354">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32492413"/>
                  </a:ext>
                </a:extLst>
              </a:tr>
            </a:tbl>
          </a:graphicData>
        </a:graphic>
      </p:graphicFrame>
      <p:sp>
        <p:nvSpPr>
          <p:cNvPr id="2" name="Title 1">
            <a:extLst>
              <a:ext uri="{FF2B5EF4-FFF2-40B4-BE49-F238E27FC236}">
                <a16:creationId xmlns:a16="http://schemas.microsoft.com/office/drawing/2014/main" id="{C4E555FB-9712-8BF0-8DC6-DB2FDE17D91A}"/>
              </a:ext>
            </a:extLst>
          </p:cNvPr>
          <p:cNvSpPr>
            <a:spLocks noGrp="1"/>
          </p:cNvSpPr>
          <p:nvPr>
            <p:ph type="title"/>
          </p:nvPr>
        </p:nvSpPr>
        <p:spPr/>
        <p:txBody>
          <a:bodyPr/>
          <a:lstStyle/>
          <a:p>
            <a:r>
              <a:rPr lang="en-US"/>
              <a:t>Postprocessing</a:t>
            </a:r>
          </a:p>
        </p:txBody>
      </p:sp>
      <p:sp>
        <p:nvSpPr>
          <p:cNvPr id="5" name="Content Placeholder 8">
            <a:extLst>
              <a:ext uri="{FF2B5EF4-FFF2-40B4-BE49-F238E27FC236}">
                <a16:creationId xmlns:a16="http://schemas.microsoft.com/office/drawing/2014/main" id="{7B597DBC-A5CE-C6D0-712D-EC3D31C6EFFA}"/>
              </a:ext>
            </a:extLst>
          </p:cNvPr>
          <p:cNvSpPr>
            <a:spLocks noGrp="1"/>
          </p:cNvSpPr>
          <p:nvPr>
            <p:ph idx="1"/>
          </p:nvPr>
        </p:nvSpPr>
        <p:spPr>
          <a:xfrm>
            <a:off x="317064" y="1524000"/>
            <a:ext cx="11265336" cy="2790278"/>
          </a:xfrm>
        </p:spPr>
        <p:txBody>
          <a:bodyPr>
            <a:normAutofit/>
          </a:bodyPr>
          <a:lstStyle/>
          <a:p>
            <a:pPr marL="342900" indent="-342900">
              <a:buFont typeface="Wingdings" panose="05000000000000000000" pitchFamily="2" charset="2"/>
              <a:buChar char="q"/>
            </a:pPr>
            <a:r>
              <a:rPr lang="en-US" b="1"/>
              <a:t>OC SVM </a:t>
            </a:r>
            <a:r>
              <a:rPr lang="en-US"/>
              <a:t>could wrongly classify human absence when in reality the human is simply standing still</a:t>
            </a:r>
          </a:p>
          <a:p>
            <a:pPr marL="342900" indent="-342900">
              <a:buFont typeface="Wingdings" panose="05000000000000000000" pitchFamily="2" charset="2"/>
              <a:buChar char="q"/>
            </a:pPr>
            <a:r>
              <a:rPr lang="en-US"/>
              <a:t>A completely static human has only a low effect on the CSI</a:t>
            </a:r>
          </a:p>
          <a:p>
            <a:pPr marL="342900" indent="-342900">
              <a:buFont typeface="Wingdings" panose="05000000000000000000" pitchFamily="2" charset="2"/>
              <a:buChar char="q"/>
            </a:pPr>
            <a:r>
              <a:rPr lang="en-US"/>
              <a:t>To </a:t>
            </a:r>
            <a:r>
              <a:rPr lang="en-US" b="1"/>
              <a:t>reduce misclassification</a:t>
            </a:r>
            <a:r>
              <a:rPr lang="en-US"/>
              <a:t>, a </a:t>
            </a:r>
            <a:r>
              <a:rPr lang="en-US" b="1"/>
              <a:t>post-processing step</a:t>
            </a:r>
            <a:r>
              <a:rPr lang="en-US"/>
              <a:t> is applied using a </a:t>
            </a:r>
            <a:r>
              <a:rPr lang="en-US" b="1"/>
              <a:t>majority vote</a:t>
            </a:r>
            <a:r>
              <a:rPr lang="en-US"/>
              <a:t> over the last k predictions</a:t>
            </a:r>
          </a:p>
          <a:p>
            <a:pPr marL="342900" indent="-342900">
              <a:buFont typeface="Wingdings" panose="05000000000000000000" pitchFamily="2" charset="2"/>
              <a:buChar char="q"/>
            </a:pPr>
            <a:r>
              <a:rPr lang="en-US"/>
              <a:t>Instead of relying on a single OC-SVM prediction, the system looks at the last </a:t>
            </a:r>
            <a:r>
              <a:rPr lang="en-US" i="1"/>
              <a:t>k</a:t>
            </a:r>
            <a:r>
              <a:rPr lang="en-US"/>
              <a:t> predictions and assigns the most frequent label</a:t>
            </a:r>
          </a:p>
          <a:p>
            <a:pPr marL="342900" indent="-342900">
              <a:buFont typeface="Wingdings" panose="05000000000000000000" pitchFamily="2" charset="2"/>
              <a:buChar char="q"/>
            </a:pPr>
            <a:r>
              <a:rPr lang="en-US"/>
              <a:t>During </a:t>
            </a:r>
            <a:r>
              <a:rPr lang="en-US" b="1"/>
              <a:t>transitions</a:t>
            </a:r>
            <a:r>
              <a:rPr lang="en-US"/>
              <a:t> (human enters/leaves), </a:t>
            </a:r>
            <a:r>
              <a:rPr lang="en-US" b="1"/>
              <a:t>false detections</a:t>
            </a:r>
            <a:r>
              <a:rPr lang="en-US"/>
              <a:t> may occur</a:t>
            </a:r>
          </a:p>
          <a:p>
            <a:pPr marL="342900" indent="-342900">
              <a:buFont typeface="Arial" panose="020B0604020202020204" pitchFamily="34" charset="0"/>
              <a:buChar char="•"/>
            </a:pPr>
            <a:endParaRPr lang="en-US"/>
          </a:p>
        </p:txBody>
      </p:sp>
      <p:graphicFrame>
        <p:nvGraphicFramePr>
          <p:cNvPr id="3" name="Table 2">
            <a:extLst>
              <a:ext uri="{FF2B5EF4-FFF2-40B4-BE49-F238E27FC236}">
                <a16:creationId xmlns:a16="http://schemas.microsoft.com/office/drawing/2014/main" id="{29070EF5-7C0A-E7E6-E36B-F333270E047C}"/>
              </a:ext>
            </a:extLst>
          </p:cNvPr>
          <p:cNvGraphicFramePr>
            <a:graphicFrameLocks noGrp="1"/>
          </p:cNvGraphicFramePr>
          <p:nvPr>
            <p:extLst>
              <p:ext uri="{D42A27DB-BD31-4B8C-83A1-F6EECF244321}">
                <p14:modId xmlns:p14="http://schemas.microsoft.com/office/powerpoint/2010/main" val="886329156"/>
              </p:ext>
            </p:extLst>
          </p:nvPr>
        </p:nvGraphicFramePr>
        <p:xfrm>
          <a:off x="838196" y="4314278"/>
          <a:ext cx="10515604" cy="502920"/>
        </p:xfrm>
        <a:graphic>
          <a:graphicData uri="http://schemas.openxmlformats.org/drawingml/2006/table">
            <a:tbl>
              <a:tblPr/>
              <a:tblGrid>
                <a:gridCol w="955964">
                  <a:extLst>
                    <a:ext uri="{9D8B030D-6E8A-4147-A177-3AD203B41FA5}">
                      <a16:colId xmlns:a16="http://schemas.microsoft.com/office/drawing/2014/main" val="3284630805"/>
                    </a:ext>
                  </a:extLst>
                </a:gridCol>
                <a:gridCol w="955964">
                  <a:extLst>
                    <a:ext uri="{9D8B030D-6E8A-4147-A177-3AD203B41FA5}">
                      <a16:colId xmlns:a16="http://schemas.microsoft.com/office/drawing/2014/main" val="627367264"/>
                    </a:ext>
                  </a:extLst>
                </a:gridCol>
                <a:gridCol w="955964">
                  <a:extLst>
                    <a:ext uri="{9D8B030D-6E8A-4147-A177-3AD203B41FA5}">
                      <a16:colId xmlns:a16="http://schemas.microsoft.com/office/drawing/2014/main" val="4188221576"/>
                    </a:ext>
                  </a:extLst>
                </a:gridCol>
                <a:gridCol w="955964">
                  <a:extLst>
                    <a:ext uri="{9D8B030D-6E8A-4147-A177-3AD203B41FA5}">
                      <a16:colId xmlns:a16="http://schemas.microsoft.com/office/drawing/2014/main" val="1584481282"/>
                    </a:ext>
                  </a:extLst>
                </a:gridCol>
                <a:gridCol w="955964">
                  <a:extLst>
                    <a:ext uri="{9D8B030D-6E8A-4147-A177-3AD203B41FA5}">
                      <a16:colId xmlns:a16="http://schemas.microsoft.com/office/drawing/2014/main" val="3312414503"/>
                    </a:ext>
                  </a:extLst>
                </a:gridCol>
                <a:gridCol w="955964">
                  <a:extLst>
                    <a:ext uri="{9D8B030D-6E8A-4147-A177-3AD203B41FA5}">
                      <a16:colId xmlns:a16="http://schemas.microsoft.com/office/drawing/2014/main" val="2715662141"/>
                    </a:ext>
                  </a:extLst>
                </a:gridCol>
                <a:gridCol w="955964">
                  <a:extLst>
                    <a:ext uri="{9D8B030D-6E8A-4147-A177-3AD203B41FA5}">
                      <a16:colId xmlns:a16="http://schemas.microsoft.com/office/drawing/2014/main" val="1779620630"/>
                    </a:ext>
                  </a:extLst>
                </a:gridCol>
                <a:gridCol w="955964">
                  <a:extLst>
                    <a:ext uri="{9D8B030D-6E8A-4147-A177-3AD203B41FA5}">
                      <a16:colId xmlns:a16="http://schemas.microsoft.com/office/drawing/2014/main" val="3870433855"/>
                    </a:ext>
                  </a:extLst>
                </a:gridCol>
                <a:gridCol w="955964">
                  <a:extLst>
                    <a:ext uri="{9D8B030D-6E8A-4147-A177-3AD203B41FA5}">
                      <a16:colId xmlns:a16="http://schemas.microsoft.com/office/drawing/2014/main" val="3114917988"/>
                    </a:ext>
                  </a:extLst>
                </a:gridCol>
                <a:gridCol w="955964">
                  <a:extLst>
                    <a:ext uri="{9D8B030D-6E8A-4147-A177-3AD203B41FA5}">
                      <a16:colId xmlns:a16="http://schemas.microsoft.com/office/drawing/2014/main" val="3159081014"/>
                    </a:ext>
                  </a:extLst>
                </a:gridCol>
                <a:gridCol w="955964">
                  <a:extLst>
                    <a:ext uri="{9D8B030D-6E8A-4147-A177-3AD203B41FA5}">
                      <a16:colId xmlns:a16="http://schemas.microsoft.com/office/drawing/2014/main" val="1781411498"/>
                    </a:ext>
                  </a:extLst>
                </a:gridCol>
              </a:tblGrid>
              <a:tr h="502920">
                <a:tc>
                  <a:txBody>
                    <a:bodyPr/>
                    <a:lstStyle/>
                    <a:p>
                      <a:r>
                        <a:rPr lang="en-US" sz="1300"/>
                        <a:t>Time Step</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2</a:t>
                      </a:r>
                    </a:p>
                  </a:txBody>
                  <a:tcPr anchor="ctr">
                    <a:lnL>
                      <a:noFill/>
                    </a:lnL>
                    <a:lnR>
                      <a:noFill/>
                    </a:lnR>
                    <a:lnT>
                      <a:noFill/>
                    </a:lnT>
                    <a:lnB>
                      <a:noFill/>
                    </a:lnB>
                    <a:noFill/>
                  </a:tcPr>
                </a:tc>
                <a:tc>
                  <a:txBody>
                    <a:bodyPr/>
                    <a:lstStyle/>
                    <a:p>
                      <a:r>
                        <a:rPr lang="en-US" sz="1300"/>
                        <a:t>3</a:t>
                      </a:r>
                    </a:p>
                  </a:txBody>
                  <a:tcPr anchor="ctr">
                    <a:lnL>
                      <a:noFill/>
                    </a:lnL>
                    <a:lnR>
                      <a:noFill/>
                    </a:lnR>
                    <a:lnT>
                      <a:noFill/>
                    </a:lnT>
                    <a:lnB>
                      <a:noFill/>
                    </a:lnB>
                    <a:noFill/>
                  </a:tcPr>
                </a:tc>
                <a:tc>
                  <a:txBody>
                    <a:bodyPr/>
                    <a:lstStyle/>
                    <a:p>
                      <a:r>
                        <a:rPr lang="en-US" sz="1300"/>
                        <a:t>4</a:t>
                      </a:r>
                    </a:p>
                  </a:txBody>
                  <a:tcPr anchor="ctr">
                    <a:lnL>
                      <a:noFill/>
                    </a:lnL>
                    <a:lnR>
                      <a:noFill/>
                    </a:lnR>
                    <a:lnT>
                      <a:noFill/>
                    </a:lnT>
                    <a:lnB>
                      <a:noFill/>
                    </a:lnB>
                    <a:noFill/>
                  </a:tcPr>
                </a:tc>
                <a:tc>
                  <a:txBody>
                    <a:bodyPr/>
                    <a:lstStyle/>
                    <a:p>
                      <a:r>
                        <a:rPr lang="en-US" sz="1300"/>
                        <a:t>5</a:t>
                      </a:r>
                    </a:p>
                  </a:txBody>
                  <a:tcPr anchor="ctr">
                    <a:lnL>
                      <a:noFill/>
                    </a:lnL>
                    <a:lnR>
                      <a:noFill/>
                    </a:lnR>
                    <a:lnT>
                      <a:noFill/>
                    </a:lnT>
                    <a:lnB>
                      <a:noFill/>
                    </a:lnB>
                    <a:noFill/>
                  </a:tcPr>
                </a:tc>
                <a:tc>
                  <a:txBody>
                    <a:bodyPr/>
                    <a:lstStyle/>
                    <a:p>
                      <a:r>
                        <a:rPr lang="en-US" sz="1300"/>
                        <a:t>6</a:t>
                      </a:r>
                    </a:p>
                  </a:txBody>
                  <a:tcPr anchor="ctr">
                    <a:lnL>
                      <a:noFill/>
                    </a:lnL>
                    <a:lnR>
                      <a:noFill/>
                    </a:lnR>
                    <a:lnT>
                      <a:noFill/>
                    </a:lnT>
                    <a:lnB>
                      <a:noFill/>
                    </a:lnB>
                    <a:noFill/>
                  </a:tcPr>
                </a:tc>
                <a:tc>
                  <a:txBody>
                    <a:bodyPr/>
                    <a:lstStyle/>
                    <a:p>
                      <a:r>
                        <a:rPr lang="en-US" sz="1300"/>
                        <a:t>7</a:t>
                      </a:r>
                    </a:p>
                  </a:txBody>
                  <a:tcPr anchor="ctr">
                    <a:lnL>
                      <a:noFill/>
                    </a:lnL>
                    <a:lnR>
                      <a:noFill/>
                    </a:lnR>
                    <a:lnT>
                      <a:noFill/>
                    </a:lnT>
                    <a:lnB>
                      <a:noFill/>
                    </a:lnB>
                    <a:noFill/>
                  </a:tcPr>
                </a:tc>
                <a:tc>
                  <a:txBody>
                    <a:bodyPr/>
                    <a:lstStyle/>
                    <a:p>
                      <a:r>
                        <a:rPr lang="en-US" sz="1300"/>
                        <a:t>8</a:t>
                      </a:r>
                    </a:p>
                  </a:txBody>
                  <a:tcPr anchor="ctr">
                    <a:lnL>
                      <a:noFill/>
                    </a:lnL>
                    <a:lnR>
                      <a:noFill/>
                    </a:lnR>
                    <a:lnT>
                      <a:noFill/>
                    </a:lnT>
                    <a:lnB>
                      <a:noFill/>
                    </a:lnB>
                    <a:noFill/>
                  </a:tcPr>
                </a:tc>
                <a:tc>
                  <a:txBody>
                    <a:bodyPr/>
                    <a:lstStyle/>
                    <a:p>
                      <a:r>
                        <a:rPr lang="en-US" sz="1300"/>
                        <a:t>9</a:t>
                      </a:r>
                    </a:p>
                  </a:txBody>
                  <a:tcPr anchor="ctr">
                    <a:lnL>
                      <a:noFill/>
                    </a:lnL>
                    <a:lnR>
                      <a:noFill/>
                    </a:lnR>
                    <a:lnT>
                      <a:noFill/>
                    </a:lnT>
                    <a:lnB>
                      <a:noFill/>
                    </a:lnB>
                    <a:noFill/>
                  </a:tcPr>
                </a:tc>
                <a:tc>
                  <a:txBody>
                    <a:bodyPr/>
                    <a:lstStyle/>
                    <a:p>
                      <a:r>
                        <a:rPr lang="en-US" sz="1300"/>
                        <a:t>10</a:t>
                      </a:r>
                    </a:p>
                  </a:txBody>
                  <a:tcPr anchor="ctr">
                    <a:lnL>
                      <a:noFill/>
                    </a:lnL>
                    <a:lnR>
                      <a:noFill/>
                    </a:lnR>
                    <a:lnT>
                      <a:noFill/>
                    </a:lnT>
                    <a:lnB>
                      <a:noFill/>
                    </a:lnB>
                    <a:noFill/>
                  </a:tcPr>
                </a:tc>
                <a:extLst>
                  <a:ext uri="{0D108BD9-81ED-4DB2-BD59-A6C34878D82A}">
                    <a16:rowId xmlns:a16="http://schemas.microsoft.com/office/drawing/2014/main" val="1101336055"/>
                  </a:ext>
                </a:extLst>
              </a:tr>
            </a:tbl>
          </a:graphicData>
        </a:graphic>
      </p:graphicFrame>
      <p:graphicFrame>
        <p:nvGraphicFramePr>
          <p:cNvPr id="4" name="Table 3">
            <a:extLst>
              <a:ext uri="{FF2B5EF4-FFF2-40B4-BE49-F238E27FC236}">
                <a16:creationId xmlns:a16="http://schemas.microsoft.com/office/drawing/2014/main" id="{77082D2C-7FEE-3482-F285-F97B2C9C133F}"/>
              </a:ext>
            </a:extLst>
          </p:cNvPr>
          <p:cNvGraphicFramePr>
            <a:graphicFrameLocks noGrp="1"/>
          </p:cNvGraphicFramePr>
          <p:nvPr>
            <p:extLst>
              <p:ext uri="{D42A27DB-BD31-4B8C-83A1-F6EECF244321}">
                <p14:modId xmlns:p14="http://schemas.microsoft.com/office/powerpoint/2010/main" val="60256351"/>
              </p:ext>
            </p:extLst>
          </p:nvPr>
        </p:nvGraphicFramePr>
        <p:xfrm>
          <a:off x="810204" y="4962989"/>
          <a:ext cx="10515604" cy="502920"/>
        </p:xfrm>
        <a:graphic>
          <a:graphicData uri="http://schemas.openxmlformats.org/drawingml/2006/table">
            <a:tbl>
              <a:tblPr/>
              <a:tblGrid>
                <a:gridCol w="955964">
                  <a:extLst>
                    <a:ext uri="{9D8B030D-6E8A-4147-A177-3AD203B41FA5}">
                      <a16:colId xmlns:a16="http://schemas.microsoft.com/office/drawing/2014/main" val="3819457074"/>
                    </a:ext>
                  </a:extLst>
                </a:gridCol>
                <a:gridCol w="955964">
                  <a:extLst>
                    <a:ext uri="{9D8B030D-6E8A-4147-A177-3AD203B41FA5}">
                      <a16:colId xmlns:a16="http://schemas.microsoft.com/office/drawing/2014/main" val="3842842494"/>
                    </a:ext>
                  </a:extLst>
                </a:gridCol>
                <a:gridCol w="955964">
                  <a:extLst>
                    <a:ext uri="{9D8B030D-6E8A-4147-A177-3AD203B41FA5}">
                      <a16:colId xmlns:a16="http://schemas.microsoft.com/office/drawing/2014/main" val="1133566053"/>
                    </a:ext>
                  </a:extLst>
                </a:gridCol>
                <a:gridCol w="955964">
                  <a:extLst>
                    <a:ext uri="{9D8B030D-6E8A-4147-A177-3AD203B41FA5}">
                      <a16:colId xmlns:a16="http://schemas.microsoft.com/office/drawing/2014/main" val="2920179503"/>
                    </a:ext>
                  </a:extLst>
                </a:gridCol>
                <a:gridCol w="955964">
                  <a:extLst>
                    <a:ext uri="{9D8B030D-6E8A-4147-A177-3AD203B41FA5}">
                      <a16:colId xmlns:a16="http://schemas.microsoft.com/office/drawing/2014/main" val="3791494123"/>
                    </a:ext>
                  </a:extLst>
                </a:gridCol>
                <a:gridCol w="955964">
                  <a:extLst>
                    <a:ext uri="{9D8B030D-6E8A-4147-A177-3AD203B41FA5}">
                      <a16:colId xmlns:a16="http://schemas.microsoft.com/office/drawing/2014/main" val="2404858324"/>
                    </a:ext>
                  </a:extLst>
                </a:gridCol>
                <a:gridCol w="955964">
                  <a:extLst>
                    <a:ext uri="{9D8B030D-6E8A-4147-A177-3AD203B41FA5}">
                      <a16:colId xmlns:a16="http://schemas.microsoft.com/office/drawing/2014/main" val="3502462928"/>
                    </a:ext>
                  </a:extLst>
                </a:gridCol>
                <a:gridCol w="955964">
                  <a:extLst>
                    <a:ext uri="{9D8B030D-6E8A-4147-A177-3AD203B41FA5}">
                      <a16:colId xmlns:a16="http://schemas.microsoft.com/office/drawing/2014/main" val="3652451176"/>
                    </a:ext>
                  </a:extLst>
                </a:gridCol>
                <a:gridCol w="955964">
                  <a:extLst>
                    <a:ext uri="{9D8B030D-6E8A-4147-A177-3AD203B41FA5}">
                      <a16:colId xmlns:a16="http://schemas.microsoft.com/office/drawing/2014/main" val="4163235938"/>
                    </a:ext>
                  </a:extLst>
                </a:gridCol>
                <a:gridCol w="955964">
                  <a:extLst>
                    <a:ext uri="{9D8B030D-6E8A-4147-A177-3AD203B41FA5}">
                      <a16:colId xmlns:a16="http://schemas.microsoft.com/office/drawing/2014/main" val="1188094667"/>
                    </a:ext>
                  </a:extLst>
                </a:gridCol>
                <a:gridCol w="955964">
                  <a:extLst>
                    <a:ext uri="{9D8B030D-6E8A-4147-A177-3AD203B41FA5}">
                      <a16:colId xmlns:a16="http://schemas.microsoft.com/office/drawing/2014/main" val="1917728585"/>
                    </a:ext>
                  </a:extLst>
                </a:gridCol>
              </a:tblGrid>
              <a:tr h="502920">
                <a:tc>
                  <a:txBody>
                    <a:bodyPr/>
                    <a:lstStyle/>
                    <a:p>
                      <a:r>
                        <a:rPr lang="en-US" sz="1300" b="1"/>
                        <a:t>OC-SVM Output</a:t>
                      </a:r>
                      <a:endParaRPr lang="en-US" sz="1300"/>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extLst>
                  <a:ext uri="{0D108BD9-81ED-4DB2-BD59-A6C34878D82A}">
                    <a16:rowId xmlns:a16="http://schemas.microsoft.com/office/drawing/2014/main" val="3833307191"/>
                  </a:ext>
                </a:extLst>
              </a:tr>
            </a:tbl>
          </a:graphicData>
        </a:graphic>
      </p:graphicFrame>
      <p:graphicFrame>
        <p:nvGraphicFramePr>
          <p:cNvPr id="9" name="Table 8">
            <a:extLst>
              <a:ext uri="{FF2B5EF4-FFF2-40B4-BE49-F238E27FC236}">
                <a16:creationId xmlns:a16="http://schemas.microsoft.com/office/drawing/2014/main" id="{557150A8-EB57-DEE3-DFDC-AD86BB9DDC54}"/>
              </a:ext>
            </a:extLst>
          </p:cNvPr>
          <p:cNvGraphicFramePr>
            <a:graphicFrameLocks noGrp="1"/>
          </p:cNvGraphicFramePr>
          <p:nvPr>
            <p:extLst>
              <p:ext uri="{D42A27DB-BD31-4B8C-83A1-F6EECF244321}">
                <p14:modId xmlns:p14="http://schemas.microsoft.com/office/powerpoint/2010/main" val="752589580"/>
              </p:ext>
            </p:extLst>
          </p:nvPr>
        </p:nvGraphicFramePr>
        <p:xfrm>
          <a:off x="810204" y="5394476"/>
          <a:ext cx="10515604" cy="708660"/>
        </p:xfrm>
        <a:graphic>
          <a:graphicData uri="http://schemas.openxmlformats.org/drawingml/2006/table">
            <a:tbl>
              <a:tblPr/>
              <a:tblGrid>
                <a:gridCol w="955964">
                  <a:extLst>
                    <a:ext uri="{9D8B030D-6E8A-4147-A177-3AD203B41FA5}">
                      <a16:colId xmlns:a16="http://schemas.microsoft.com/office/drawing/2014/main" val="1537246715"/>
                    </a:ext>
                  </a:extLst>
                </a:gridCol>
                <a:gridCol w="955964">
                  <a:extLst>
                    <a:ext uri="{9D8B030D-6E8A-4147-A177-3AD203B41FA5}">
                      <a16:colId xmlns:a16="http://schemas.microsoft.com/office/drawing/2014/main" val="2254343409"/>
                    </a:ext>
                  </a:extLst>
                </a:gridCol>
                <a:gridCol w="955964">
                  <a:extLst>
                    <a:ext uri="{9D8B030D-6E8A-4147-A177-3AD203B41FA5}">
                      <a16:colId xmlns:a16="http://schemas.microsoft.com/office/drawing/2014/main" val="1057652955"/>
                    </a:ext>
                  </a:extLst>
                </a:gridCol>
                <a:gridCol w="955964">
                  <a:extLst>
                    <a:ext uri="{9D8B030D-6E8A-4147-A177-3AD203B41FA5}">
                      <a16:colId xmlns:a16="http://schemas.microsoft.com/office/drawing/2014/main" val="3614759620"/>
                    </a:ext>
                  </a:extLst>
                </a:gridCol>
                <a:gridCol w="955964">
                  <a:extLst>
                    <a:ext uri="{9D8B030D-6E8A-4147-A177-3AD203B41FA5}">
                      <a16:colId xmlns:a16="http://schemas.microsoft.com/office/drawing/2014/main" val="2922071254"/>
                    </a:ext>
                  </a:extLst>
                </a:gridCol>
                <a:gridCol w="955964">
                  <a:extLst>
                    <a:ext uri="{9D8B030D-6E8A-4147-A177-3AD203B41FA5}">
                      <a16:colId xmlns:a16="http://schemas.microsoft.com/office/drawing/2014/main" val="2914472833"/>
                    </a:ext>
                  </a:extLst>
                </a:gridCol>
                <a:gridCol w="955964">
                  <a:extLst>
                    <a:ext uri="{9D8B030D-6E8A-4147-A177-3AD203B41FA5}">
                      <a16:colId xmlns:a16="http://schemas.microsoft.com/office/drawing/2014/main" val="3385517473"/>
                    </a:ext>
                  </a:extLst>
                </a:gridCol>
                <a:gridCol w="955964">
                  <a:extLst>
                    <a:ext uri="{9D8B030D-6E8A-4147-A177-3AD203B41FA5}">
                      <a16:colId xmlns:a16="http://schemas.microsoft.com/office/drawing/2014/main" val="414000276"/>
                    </a:ext>
                  </a:extLst>
                </a:gridCol>
                <a:gridCol w="955964">
                  <a:extLst>
                    <a:ext uri="{9D8B030D-6E8A-4147-A177-3AD203B41FA5}">
                      <a16:colId xmlns:a16="http://schemas.microsoft.com/office/drawing/2014/main" val="4146679199"/>
                    </a:ext>
                  </a:extLst>
                </a:gridCol>
                <a:gridCol w="955964">
                  <a:extLst>
                    <a:ext uri="{9D8B030D-6E8A-4147-A177-3AD203B41FA5}">
                      <a16:colId xmlns:a16="http://schemas.microsoft.com/office/drawing/2014/main" val="955988875"/>
                    </a:ext>
                  </a:extLst>
                </a:gridCol>
                <a:gridCol w="955964">
                  <a:extLst>
                    <a:ext uri="{9D8B030D-6E8A-4147-A177-3AD203B41FA5}">
                      <a16:colId xmlns:a16="http://schemas.microsoft.com/office/drawing/2014/main" val="3907430119"/>
                    </a:ext>
                  </a:extLst>
                </a:gridCol>
              </a:tblGrid>
              <a:tr h="708660">
                <a:tc>
                  <a:txBody>
                    <a:bodyPr/>
                    <a:lstStyle/>
                    <a:p>
                      <a:r>
                        <a:rPr lang="en-US" sz="1300" b="1"/>
                        <a:t>Post-Processed Output</a:t>
                      </a:r>
                      <a:endParaRPr lang="en-US" sz="1300"/>
                    </a:p>
                  </a:txBody>
                  <a:tcPr anchor="ctr">
                    <a:lnL>
                      <a:noFill/>
                    </a:lnL>
                    <a:lnR>
                      <a:noFill/>
                    </a:lnR>
                    <a:lnT>
                      <a:noFill/>
                    </a:lnT>
                    <a:lnB>
                      <a:noFill/>
                    </a:lnB>
                    <a:noFill/>
                  </a:tcPr>
                </a:tc>
                <a:tc>
                  <a:txBody>
                    <a:bodyPr/>
                    <a:lstStyle/>
                    <a:p>
                      <a:r>
                        <a:rPr lang="en-US" sz="1300"/>
                        <a:t>-</a:t>
                      </a:r>
                    </a:p>
                  </a:txBody>
                  <a:tcPr anchor="ctr">
                    <a:lnL>
                      <a:noFill/>
                    </a:lnL>
                    <a:lnR>
                      <a:noFill/>
                    </a:lnR>
                    <a:lnT>
                      <a:noFill/>
                    </a:lnT>
                    <a:lnB>
                      <a:noFill/>
                    </a:lnB>
                    <a:noFill/>
                  </a:tcPr>
                </a:tc>
                <a:tc>
                  <a:txBody>
                    <a:bodyPr/>
                    <a:lstStyle/>
                    <a:p>
                      <a:r>
                        <a:rPr lang="en-US" sz="1300"/>
                        <a:t>-</a:t>
                      </a:r>
                    </a:p>
                  </a:txBody>
                  <a:tcPr anchor="ctr">
                    <a:lnL>
                      <a:noFill/>
                    </a:lnL>
                    <a:lnR>
                      <a:noFill/>
                    </a:lnR>
                    <a:lnT>
                      <a:noFill/>
                    </a:lnT>
                    <a:lnB>
                      <a:noFill/>
                    </a:lnB>
                    <a:noFill/>
                  </a:tcPr>
                </a:tc>
                <a:tc>
                  <a:txBody>
                    <a:bodyPr/>
                    <a:lstStyle/>
                    <a:p>
                      <a:r>
                        <a:rPr lang="en-US" sz="1300"/>
                        <a:t>-</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b="1"/>
                        <a:t>1 (false positive)</a:t>
                      </a:r>
                      <a:endParaRPr lang="en-US" sz="1300"/>
                    </a:p>
                  </a:txBody>
                  <a:tcPr anchor="ctr">
                    <a:lnL>
                      <a:noFill/>
                    </a:lnL>
                    <a:lnR>
                      <a:noFill/>
                    </a:lnR>
                    <a:lnT>
                      <a:noFill/>
                    </a:lnT>
                    <a:lnB>
                      <a:noFill/>
                    </a:lnB>
                    <a:noFill/>
                  </a:tcPr>
                </a:tc>
                <a:tc>
                  <a:txBody>
                    <a:bodyPr/>
                    <a:lstStyle/>
                    <a:p>
                      <a:r>
                        <a:rPr lang="en-US" sz="1300" b="1"/>
                        <a:t>-1</a:t>
                      </a:r>
                      <a:endParaRPr lang="en-US" sz="1300"/>
                    </a:p>
                  </a:txBody>
                  <a:tcPr anchor="ctr">
                    <a:lnL>
                      <a:noFill/>
                    </a:lnL>
                    <a:lnR>
                      <a:noFill/>
                    </a:lnR>
                    <a:lnT>
                      <a:noFill/>
                    </a:lnT>
                    <a:lnB>
                      <a:noFill/>
                    </a:lnB>
                    <a:noFill/>
                  </a:tcPr>
                </a:tc>
                <a:tc>
                  <a:txBody>
                    <a:bodyPr/>
                    <a:lstStyle/>
                    <a:p>
                      <a:r>
                        <a:rPr lang="en-US" sz="1300" b="1"/>
                        <a:t>-1</a:t>
                      </a:r>
                      <a:endParaRPr lang="en-US" sz="1300"/>
                    </a:p>
                  </a:txBody>
                  <a:tcPr anchor="ctr">
                    <a:lnL>
                      <a:noFill/>
                    </a:lnL>
                    <a:lnR>
                      <a:noFill/>
                    </a:lnR>
                    <a:lnT>
                      <a:noFill/>
                    </a:lnT>
                    <a:lnB>
                      <a:noFill/>
                    </a:lnB>
                    <a:noFill/>
                  </a:tcPr>
                </a:tc>
                <a:tc>
                  <a:txBody>
                    <a:bodyPr/>
                    <a:lstStyle/>
                    <a:p>
                      <a:r>
                        <a:rPr lang="en-US" sz="1300" b="1"/>
                        <a:t>-1 (false negative)</a:t>
                      </a:r>
                      <a:endParaRPr lang="en-US" sz="1300"/>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tc>
                  <a:txBody>
                    <a:bodyPr/>
                    <a:lstStyle/>
                    <a:p>
                      <a:r>
                        <a:rPr lang="en-US" sz="1300"/>
                        <a:t>1</a:t>
                      </a:r>
                    </a:p>
                  </a:txBody>
                  <a:tcPr anchor="ctr">
                    <a:lnL>
                      <a:noFill/>
                    </a:lnL>
                    <a:lnR>
                      <a:noFill/>
                    </a:lnR>
                    <a:lnT>
                      <a:noFill/>
                    </a:lnT>
                    <a:lnB>
                      <a:noFill/>
                    </a:lnB>
                    <a:noFill/>
                  </a:tcPr>
                </a:tc>
                <a:extLst>
                  <a:ext uri="{0D108BD9-81ED-4DB2-BD59-A6C34878D82A}">
                    <a16:rowId xmlns:a16="http://schemas.microsoft.com/office/drawing/2014/main" val="2364371632"/>
                  </a:ext>
                </a:extLst>
              </a:tr>
            </a:tbl>
          </a:graphicData>
        </a:graphic>
      </p:graphicFrame>
    </p:spTree>
    <p:extLst>
      <p:ext uri="{BB962C8B-B14F-4D97-AF65-F5344CB8AC3E}">
        <p14:creationId xmlns:p14="http://schemas.microsoft.com/office/powerpoint/2010/main" val="181625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AA3BA69-47D0-9E13-0405-CE2963DD9159}"/>
              </a:ext>
            </a:extLst>
          </p:cNvPr>
          <p:cNvSpPr/>
          <p:nvPr/>
        </p:nvSpPr>
        <p:spPr>
          <a:xfrm>
            <a:off x="0" y="6227582"/>
            <a:ext cx="4735902" cy="63041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675B82F4-479A-D09B-94BD-55E265FE7D99}"/>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87E09906-B9C2-E2D4-76F4-4FC029CBF395}"/>
              </a:ext>
            </a:extLst>
          </p:cNvPr>
          <p:cNvSpPr>
            <a:spLocks noGrp="1"/>
          </p:cNvSpPr>
          <p:nvPr>
            <p:ph idx="1"/>
          </p:nvPr>
        </p:nvSpPr>
        <p:spPr/>
        <p:txBody>
          <a:bodyPr>
            <a:normAutofit/>
          </a:bodyPr>
          <a:lstStyle/>
          <a:p>
            <a:r>
              <a:rPr lang="en-US" sz="1800"/>
              <a:t>Decision boundary and support vector for each scenario</a:t>
            </a:r>
          </a:p>
          <a:p>
            <a:r>
              <a:rPr lang="en-US" sz="1800"/>
              <a:t>Points inside the contour are empty and outside are outliers (occupied)</a:t>
            </a:r>
          </a:p>
          <a:p>
            <a:pPr marL="0" indent="0">
              <a:buNone/>
            </a:pPr>
            <a:endParaRPr lang="en-US" sz="1800"/>
          </a:p>
          <a:p>
            <a:endParaRPr lang="en-US" sz="1800"/>
          </a:p>
          <a:p>
            <a:pPr marL="0" indent="0">
              <a:buNone/>
            </a:pPr>
            <a:endParaRPr lang="en-US" sz="1800"/>
          </a:p>
        </p:txBody>
      </p:sp>
      <p:pic>
        <p:nvPicPr>
          <p:cNvPr id="12" name="Picture 11" descr="A graph with red and blue dots&#10;&#10;AI-generated content may be incorrect.">
            <a:extLst>
              <a:ext uri="{FF2B5EF4-FFF2-40B4-BE49-F238E27FC236}">
                <a16:creationId xmlns:a16="http://schemas.microsoft.com/office/drawing/2014/main" id="{9C0827B2-9E5B-E59B-5E16-1586CA4FB0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60" y="2336605"/>
            <a:ext cx="4054299" cy="3039564"/>
          </a:xfrm>
          <a:prstGeom prst="rect">
            <a:avLst/>
          </a:prstGeom>
        </p:spPr>
      </p:pic>
      <p:pic>
        <p:nvPicPr>
          <p:cNvPr id="13" name="Picture 12" descr="A diagram of a graph&#10;&#10;AI-generated content may be incorrect.">
            <a:extLst>
              <a:ext uri="{FF2B5EF4-FFF2-40B4-BE49-F238E27FC236}">
                <a16:creationId xmlns:a16="http://schemas.microsoft.com/office/drawing/2014/main" id="{5C53C7D9-6EB0-4657-6901-701D5DE0D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17" y="2338086"/>
            <a:ext cx="4054297" cy="3039564"/>
          </a:xfrm>
          <a:prstGeom prst="rect">
            <a:avLst/>
          </a:prstGeom>
        </p:spPr>
      </p:pic>
      <p:pic>
        <p:nvPicPr>
          <p:cNvPr id="14" name="Picture 13" descr="A graph with red and blue dots&#10;&#10;AI-generated content may be incorrect.">
            <a:extLst>
              <a:ext uri="{FF2B5EF4-FFF2-40B4-BE49-F238E27FC236}">
                <a16:creationId xmlns:a16="http://schemas.microsoft.com/office/drawing/2014/main" id="{544C9BCD-D60D-A27C-827B-AD514A134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7704" y="2336605"/>
            <a:ext cx="4054296" cy="3039564"/>
          </a:xfrm>
          <a:prstGeom prst="rect">
            <a:avLst/>
          </a:prstGeom>
        </p:spPr>
      </p:pic>
      <p:sp>
        <p:nvSpPr>
          <p:cNvPr id="16" name="TextBox 15">
            <a:extLst>
              <a:ext uri="{FF2B5EF4-FFF2-40B4-BE49-F238E27FC236}">
                <a16:creationId xmlns:a16="http://schemas.microsoft.com/office/drawing/2014/main" id="{7884D47A-3315-ACFB-1E9D-9FFD4DA22E06}"/>
              </a:ext>
            </a:extLst>
          </p:cNvPr>
          <p:cNvSpPr txBox="1"/>
          <p:nvPr/>
        </p:nvSpPr>
        <p:spPr>
          <a:xfrm>
            <a:off x="785828" y="5530632"/>
            <a:ext cx="2984663" cy="646331"/>
          </a:xfrm>
          <a:prstGeom prst="rect">
            <a:avLst/>
          </a:prstGeom>
          <a:noFill/>
        </p:spPr>
        <p:txBody>
          <a:bodyPr wrap="none" rtlCol="0">
            <a:spAutoFit/>
          </a:bodyPr>
          <a:lstStyle/>
          <a:p>
            <a:pPr algn="just"/>
            <a:r>
              <a:rPr lang="en-US"/>
              <a:t>Train: Room A and Room B</a:t>
            </a:r>
          </a:p>
          <a:p>
            <a:pPr algn="just"/>
            <a:r>
              <a:rPr lang="en-US"/>
              <a:t>Test: Room C</a:t>
            </a:r>
          </a:p>
        </p:txBody>
      </p:sp>
      <p:sp>
        <p:nvSpPr>
          <p:cNvPr id="18" name="TextBox 17">
            <a:extLst>
              <a:ext uri="{FF2B5EF4-FFF2-40B4-BE49-F238E27FC236}">
                <a16:creationId xmlns:a16="http://schemas.microsoft.com/office/drawing/2014/main" id="{CA6AC472-9F96-F855-2C49-9D647418A8EE}"/>
              </a:ext>
            </a:extLst>
          </p:cNvPr>
          <p:cNvSpPr txBox="1"/>
          <p:nvPr/>
        </p:nvSpPr>
        <p:spPr>
          <a:xfrm>
            <a:off x="4819109" y="5530631"/>
            <a:ext cx="3023007" cy="646331"/>
          </a:xfrm>
          <a:prstGeom prst="rect">
            <a:avLst/>
          </a:prstGeom>
          <a:noFill/>
        </p:spPr>
        <p:txBody>
          <a:bodyPr wrap="none" rtlCol="0">
            <a:spAutoFit/>
          </a:bodyPr>
          <a:lstStyle/>
          <a:p>
            <a:r>
              <a:rPr lang="en-US"/>
              <a:t>Train: Room B and Room C</a:t>
            </a:r>
          </a:p>
          <a:p>
            <a:r>
              <a:rPr lang="en-US"/>
              <a:t>Test: Room A</a:t>
            </a:r>
          </a:p>
        </p:txBody>
      </p:sp>
      <p:sp>
        <p:nvSpPr>
          <p:cNvPr id="21" name="TextBox 20">
            <a:extLst>
              <a:ext uri="{FF2B5EF4-FFF2-40B4-BE49-F238E27FC236}">
                <a16:creationId xmlns:a16="http://schemas.microsoft.com/office/drawing/2014/main" id="{5CCB633D-4BF0-DA6E-6888-7D0618B091AA}"/>
              </a:ext>
            </a:extLst>
          </p:cNvPr>
          <p:cNvSpPr txBox="1"/>
          <p:nvPr/>
        </p:nvSpPr>
        <p:spPr>
          <a:xfrm>
            <a:off x="8659728" y="5530632"/>
            <a:ext cx="3010248" cy="646331"/>
          </a:xfrm>
          <a:prstGeom prst="rect">
            <a:avLst/>
          </a:prstGeom>
          <a:noFill/>
        </p:spPr>
        <p:txBody>
          <a:bodyPr wrap="none" rtlCol="0">
            <a:spAutoFit/>
          </a:bodyPr>
          <a:lstStyle/>
          <a:p>
            <a:r>
              <a:rPr lang="en-US"/>
              <a:t>Train: Room C and Room A</a:t>
            </a:r>
          </a:p>
          <a:p>
            <a:r>
              <a:rPr lang="en-US"/>
              <a:t>Test: Room B</a:t>
            </a:r>
          </a:p>
        </p:txBody>
      </p:sp>
    </p:spTree>
    <p:extLst>
      <p:ext uri="{BB962C8B-B14F-4D97-AF65-F5344CB8AC3E}">
        <p14:creationId xmlns:p14="http://schemas.microsoft.com/office/powerpoint/2010/main" val="131588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D8B9-8DCA-F08A-7F0F-B4AEA8C82583}"/>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2176B70B-9321-010F-2DDD-4D89180DC78D}"/>
              </a:ext>
            </a:extLst>
          </p:cNvPr>
          <p:cNvSpPr>
            <a:spLocks noGrp="1"/>
          </p:cNvSpPr>
          <p:nvPr>
            <p:ph idx="1"/>
          </p:nvPr>
        </p:nvSpPr>
        <p:spPr>
          <a:xfrm>
            <a:off x="5042018" y="5093098"/>
            <a:ext cx="6491360" cy="1476776"/>
          </a:xfrm>
        </p:spPr>
        <p:txBody>
          <a:bodyPr>
            <a:normAutofit lnSpcReduction="10000"/>
          </a:bodyPr>
          <a:lstStyle/>
          <a:p>
            <a:r>
              <a:rPr lang="en-US"/>
              <a:t>OC-SVM Model Size (Support Vectors): 6575.62 KB </a:t>
            </a:r>
          </a:p>
          <a:p>
            <a:r>
              <a:rPr lang="en-US"/>
              <a:t>Before Post Processing Accuracy: </a:t>
            </a:r>
            <a:r>
              <a:rPr lang="en-US">
                <a:solidFill>
                  <a:srgbClr val="FF0000"/>
                </a:solidFill>
              </a:rPr>
              <a:t>95.73%</a:t>
            </a:r>
          </a:p>
          <a:p>
            <a:r>
              <a:rPr lang="en-US"/>
              <a:t>Post-Processed Accuracy (k=5): </a:t>
            </a:r>
            <a:r>
              <a:rPr lang="en-US">
                <a:solidFill>
                  <a:srgbClr val="FF0000"/>
                </a:solidFill>
              </a:rPr>
              <a:t>96.39%</a:t>
            </a:r>
          </a:p>
          <a:p>
            <a:r>
              <a:rPr lang="en-US"/>
              <a:t>Prediction Time (Total): 0.2096 seconds</a:t>
            </a:r>
          </a:p>
          <a:p>
            <a:endParaRPr lang="en-US"/>
          </a:p>
          <a:p>
            <a:endParaRPr lang="en-US"/>
          </a:p>
        </p:txBody>
      </p:sp>
      <p:pic>
        <p:nvPicPr>
          <p:cNvPr id="4" name="Content Placeholder 7" descr="A graph of a graph&#10;&#10;AI-generated content may be incorrect.">
            <a:extLst>
              <a:ext uri="{FF2B5EF4-FFF2-40B4-BE49-F238E27FC236}">
                <a16:creationId xmlns:a16="http://schemas.microsoft.com/office/drawing/2014/main" id="{2F666BA4-F5D5-4886-5040-BC8354B1B3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8048" y="1349854"/>
            <a:ext cx="3671354" cy="2446264"/>
          </a:xfrm>
          <a:prstGeom prst="rect">
            <a:avLst/>
          </a:prstGeom>
        </p:spPr>
      </p:pic>
      <p:pic>
        <p:nvPicPr>
          <p:cNvPr id="5" name="Picture 4" descr="A graph of a graph&#10;&#10;AI-generated content may be incorrect.">
            <a:extLst>
              <a:ext uri="{FF2B5EF4-FFF2-40B4-BE49-F238E27FC236}">
                <a16:creationId xmlns:a16="http://schemas.microsoft.com/office/drawing/2014/main" id="{8D9480D7-85AD-9B48-A355-1A3F159EBD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622" y="4010295"/>
            <a:ext cx="3690207" cy="2458827"/>
          </a:xfrm>
          <a:prstGeom prst="rect">
            <a:avLst/>
          </a:prstGeom>
        </p:spPr>
      </p:pic>
      <p:pic>
        <p:nvPicPr>
          <p:cNvPr id="6" name="Picture 5" descr="A graph of a performance measurement&#10;&#10;AI-generated content may be incorrect.">
            <a:extLst>
              <a:ext uri="{FF2B5EF4-FFF2-40B4-BE49-F238E27FC236}">
                <a16:creationId xmlns:a16="http://schemas.microsoft.com/office/drawing/2014/main" id="{6099B422-DE2C-A41B-63C5-B3F9EDBA5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2692" y="1315821"/>
            <a:ext cx="5093014" cy="3635872"/>
          </a:xfrm>
          <a:prstGeom prst="rect">
            <a:avLst/>
          </a:prstGeom>
        </p:spPr>
      </p:pic>
    </p:spTree>
    <p:extLst>
      <p:ext uri="{BB962C8B-B14F-4D97-AF65-F5344CB8AC3E}">
        <p14:creationId xmlns:p14="http://schemas.microsoft.com/office/powerpoint/2010/main" val="81004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0BF6-68BE-61B0-FF0B-E445EC8E8A97}"/>
              </a:ext>
            </a:extLst>
          </p:cNvPr>
          <p:cNvSpPr>
            <a:spLocks noGrp="1"/>
          </p:cNvSpPr>
          <p:nvPr>
            <p:ph type="title"/>
          </p:nvPr>
        </p:nvSpPr>
        <p:spPr/>
        <p:txBody>
          <a:bodyPr/>
          <a:lstStyle/>
          <a:p>
            <a:r>
              <a:rPr lang="en-US"/>
              <a:t>Result</a:t>
            </a:r>
          </a:p>
        </p:txBody>
      </p:sp>
      <p:pic>
        <p:nvPicPr>
          <p:cNvPr id="4" name="Content Placeholder 4" descr="A graph showing a number of blue squares&#10;&#10;AI-generated content may be incorrect.">
            <a:extLst>
              <a:ext uri="{FF2B5EF4-FFF2-40B4-BE49-F238E27FC236}">
                <a16:creationId xmlns:a16="http://schemas.microsoft.com/office/drawing/2014/main" id="{3337E387-D71F-736F-28F7-C5DEF924F8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547" y="1496560"/>
            <a:ext cx="3375709" cy="2249273"/>
          </a:xfrm>
          <a:prstGeom prst="rect">
            <a:avLst/>
          </a:prstGeom>
        </p:spPr>
      </p:pic>
      <p:pic>
        <p:nvPicPr>
          <p:cNvPr id="5" name="Picture 4" descr="A graph of a graph&#10;&#10;AI-generated content may be incorrect.">
            <a:extLst>
              <a:ext uri="{FF2B5EF4-FFF2-40B4-BE49-F238E27FC236}">
                <a16:creationId xmlns:a16="http://schemas.microsoft.com/office/drawing/2014/main" id="{5B03BBDA-F01C-6106-E8C8-63B2A07779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622" y="3992087"/>
            <a:ext cx="3494634" cy="2328515"/>
          </a:xfrm>
          <a:prstGeom prst="rect">
            <a:avLst/>
          </a:prstGeom>
        </p:spPr>
      </p:pic>
      <p:pic>
        <p:nvPicPr>
          <p:cNvPr id="6" name="Picture 5" descr="A graph of a performance measurement&#10;&#10;AI-generated content may be incorrect.">
            <a:extLst>
              <a:ext uri="{FF2B5EF4-FFF2-40B4-BE49-F238E27FC236}">
                <a16:creationId xmlns:a16="http://schemas.microsoft.com/office/drawing/2014/main" id="{047A1BF3-0CF5-B934-B7F3-732ED2984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9543" y="1508436"/>
            <a:ext cx="4880151" cy="3483910"/>
          </a:xfrm>
          <a:prstGeom prst="rect">
            <a:avLst/>
          </a:prstGeom>
        </p:spPr>
      </p:pic>
      <p:sp>
        <p:nvSpPr>
          <p:cNvPr id="7" name="Content Placeholder 2">
            <a:extLst>
              <a:ext uri="{FF2B5EF4-FFF2-40B4-BE49-F238E27FC236}">
                <a16:creationId xmlns:a16="http://schemas.microsoft.com/office/drawing/2014/main" id="{89DB0DC8-6C5D-012F-4DFC-77BC79EF6CF4}"/>
              </a:ext>
            </a:extLst>
          </p:cNvPr>
          <p:cNvSpPr txBox="1">
            <a:spLocks/>
          </p:cNvSpPr>
          <p:nvPr/>
        </p:nvSpPr>
        <p:spPr>
          <a:xfrm>
            <a:off x="5042018" y="4992346"/>
            <a:ext cx="6491360" cy="1476776"/>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90000"/>
              </a:lnSpc>
              <a:spcBef>
                <a:spcPts val="750"/>
              </a:spcBef>
              <a:buFont typeface="Wingdings" panose="05000000000000000000" pitchFamily="2" charset="2"/>
              <a:buChar char="v"/>
              <a:defRPr sz="2100" kern="1200">
                <a:solidFill>
                  <a:schemeClr val="tx1"/>
                </a:solidFill>
                <a:latin typeface="+mn-lt"/>
                <a:ea typeface="+mn-ea"/>
                <a:cs typeface="+mn-cs"/>
              </a:defRPr>
            </a:lvl1pPr>
            <a:lvl2pPr marL="690563" indent="-233363"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914400" indent="-22860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47763" indent="-233363"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371600" indent="-223838"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OC-SVM Model Size (Support Vectors): 6555.94 KB</a:t>
            </a:r>
          </a:p>
          <a:p>
            <a:r>
              <a:rPr lang="en-US"/>
              <a:t>Before Post Processing Accuracy: </a:t>
            </a:r>
            <a:r>
              <a:rPr lang="en-US">
                <a:solidFill>
                  <a:srgbClr val="FF0000"/>
                </a:solidFill>
              </a:rPr>
              <a:t>86.69%</a:t>
            </a:r>
          </a:p>
          <a:p>
            <a:r>
              <a:rPr lang="en-US"/>
              <a:t>Post-Processed Accuracy (k=5): </a:t>
            </a:r>
            <a:r>
              <a:rPr lang="en-US">
                <a:solidFill>
                  <a:srgbClr val="FF0000"/>
                </a:solidFill>
              </a:rPr>
              <a:t>89.13%</a:t>
            </a:r>
          </a:p>
          <a:p>
            <a:r>
              <a:rPr lang="en-US"/>
              <a:t>Prediction Time (Total): 0.2285 seconds</a:t>
            </a:r>
          </a:p>
          <a:p>
            <a:endParaRPr lang="en-US"/>
          </a:p>
          <a:p>
            <a:endParaRPr lang="en-US"/>
          </a:p>
        </p:txBody>
      </p:sp>
    </p:spTree>
    <p:extLst>
      <p:ext uri="{BB962C8B-B14F-4D97-AF65-F5344CB8AC3E}">
        <p14:creationId xmlns:p14="http://schemas.microsoft.com/office/powerpoint/2010/main" val="423213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E8FC-C5E2-DEAA-5E90-8D045DF4CA74}"/>
              </a:ext>
            </a:extLst>
          </p:cNvPr>
          <p:cNvSpPr>
            <a:spLocks noGrp="1"/>
          </p:cNvSpPr>
          <p:nvPr>
            <p:ph type="title"/>
          </p:nvPr>
        </p:nvSpPr>
        <p:spPr/>
        <p:txBody>
          <a:bodyPr/>
          <a:lstStyle/>
          <a:p>
            <a:r>
              <a:rPr lang="en-US"/>
              <a:t>Result</a:t>
            </a:r>
          </a:p>
        </p:txBody>
      </p:sp>
      <p:pic>
        <p:nvPicPr>
          <p:cNvPr id="4" name="Content Placeholder 7" descr="A graph of a test&#10;&#10;AI-generated content may be incorrect.">
            <a:extLst>
              <a:ext uri="{FF2B5EF4-FFF2-40B4-BE49-F238E27FC236}">
                <a16:creationId xmlns:a16="http://schemas.microsoft.com/office/drawing/2014/main" id="{F71531ED-B83A-6713-BBEA-6B0FF3A5A9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6964" y="1320087"/>
            <a:ext cx="3758189" cy="2504124"/>
          </a:xfrm>
          <a:prstGeom prst="rect">
            <a:avLst/>
          </a:prstGeom>
        </p:spPr>
      </p:pic>
      <p:pic>
        <p:nvPicPr>
          <p:cNvPr id="5" name="Picture 4" descr="A graph showing a number of blue squares&#10;&#10;AI-generated content may be incorrect.">
            <a:extLst>
              <a:ext uri="{FF2B5EF4-FFF2-40B4-BE49-F238E27FC236}">
                <a16:creationId xmlns:a16="http://schemas.microsoft.com/office/drawing/2014/main" id="{151F8369-D767-B744-B124-40257B1103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965" y="3902538"/>
            <a:ext cx="3758189" cy="2504124"/>
          </a:xfrm>
          <a:prstGeom prst="rect">
            <a:avLst/>
          </a:prstGeom>
        </p:spPr>
      </p:pic>
      <p:pic>
        <p:nvPicPr>
          <p:cNvPr id="6" name="Picture 5" descr="A graph of different colored bars&#10;&#10;AI-generated content may be incorrect.">
            <a:extLst>
              <a:ext uri="{FF2B5EF4-FFF2-40B4-BE49-F238E27FC236}">
                <a16:creationId xmlns:a16="http://schemas.microsoft.com/office/drawing/2014/main" id="{9BBA532A-8EFC-4FA4-ABDA-8C7CF11D0D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9801" y="1567709"/>
            <a:ext cx="4675890" cy="3338089"/>
          </a:xfrm>
          <a:prstGeom prst="rect">
            <a:avLst/>
          </a:prstGeom>
        </p:spPr>
      </p:pic>
      <p:sp>
        <p:nvSpPr>
          <p:cNvPr id="7" name="Content Placeholder 2">
            <a:extLst>
              <a:ext uri="{FF2B5EF4-FFF2-40B4-BE49-F238E27FC236}">
                <a16:creationId xmlns:a16="http://schemas.microsoft.com/office/drawing/2014/main" id="{7FC838C7-BAAB-4F1E-92D2-2BCEBE7D3C9B}"/>
              </a:ext>
            </a:extLst>
          </p:cNvPr>
          <p:cNvSpPr txBox="1">
            <a:spLocks/>
          </p:cNvSpPr>
          <p:nvPr/>
        </p:nvSpPr>
        <p:spPr>
          <a:xfrm>
            <a:off x="5042018" y="4992346"/>
            <a:ext cx="6491360" cy="1476776"/>
          </a:xfrm>
          <a:prstGeom prst="rect">
            <a:avLst/>
          </a:prstGeom>
        </p:spPr>
        <p:txBody>
          <a:bodyPr vert="horz" lIns="91440" tIns="45720" rIns="91440" bIns="45720" rtlCol="0">
            <a:normAutofit lnSpcReduction="10000"/>
          </a:bodyPr>
          <a:lstStyle>
            <a:lvl1pPr marL="457200" indent="-457200" algn="l" defTabSz="685800" rtl="0" eaLnBrk="1" latinLnBrk="0" hangingPunct="1">
              <a:lnSpc>
                <a:spcPct val="90000"/>
              </a:lnSpc>
              <a:spcBef>
                <a:spcPts val="750"/>
              </a:spcBef>
              <a:buFont typeface="Wingdings" panose="05000000000000000000" pitchFamily="2" charset="2"/>
              <a:buChar char="v"/>
              <a:defRPr sz="2100" kern="1200">
                <a:solidFill>
                  <a:schemeClr val="tx1"/>
                </a:solidFill>
                <a:latin typeface="+mn-lt"/>
                <a:ea typeface="+mn-ea"/>
                <a:cs typeface="+mn-cs"/>
              </a:defRPr>
            </a:lvl1pPr>
            <a:lvl2pPr marL="690563" indent="-233363"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914400" indent="-22860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47763" indent="-233363"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371600" indent="-223838"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OC-SVM Model Size (Support Vectors): 6575.62 KB</a:t>
            </a:r>
          </a:p>
          <a:p>
            <a:r>
              <a:rPr lang="en-US"/>
              <a:t>Before Post Processing Accuracy: </a:t>
            </a:r>
            <a:r>
              <a:rPr lang="en-US">
                <a:solidFill>
                  <a:srgbClr val="FF0000"/>
                </a:solidFill>
              </a:rPr>
              <a:t>88.41%</a:t>
            </a:r>
          </a:p>
          <a:p>
            <a:r>
              <a:rPr lang="en-US"/>
              <a:t>Post-Processed Accuracy (k=5): </a:t>
            </a:r>
            <a:r>
              <a:rPr lang="en-US">
                <a:solidFill>
                  <a:srgbClr val="FF0000"/>
                </a:solidFill>
              </a:rPr>
              <a:t>89.99%</a:t>
            </a:r>
          </a:p>
          <a:p>
            <a:r>
              <a:rPr lang="en-US"/>
              <a:t>Prediction Time (Total): 0.2018 seconds</a:t>
            </a:r>
          </a:p>
          <a:p>
            <a:endParaRPr lang="en-US"/>
          </a:p>
          <a:p>
            <a:endParaRPr lang="en-US"/>
          </a:p>
        </p:txBody>
      </p:sp>
    </p:spTree>
    <p:extLst>
      <p:ext uri="{BB962C8B-B14F-4D97-AF65-F5344CB8AC3E}">
        <p14:creationId xmlns:p14="http://schemas.microsoft.com/office/powerpoint/2010/main" val="3604821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11640-D0B6-104E-D960-F40AFE70A7BE}"/>
              </a:ext>
            </a:extLst>
          </p:cNvPr>
          <p:cNvSpPr>
            <a:spLocks noGrp="1"/>
          </p:cNvSpPr>
          <p:nvPr>
            <p:ph type="title"/>
          </p:nvPr>
        </p:nvSpPr>
        <p:spPr/>
        <p:txBody>
          <a:bodyPr/>
          <a:lstStyle/>
          <a:p>
            <a:r>
              <a:rPr lang="en-US"/>
              <a:t>Result</a:t>
            </a:r>
          </a:p>
        </p:txBody>
      </p:sp>
      <p:pic>
        <p:nvPicPr>
          <p:cNvPr id="4" name="Content Placeholder 4" descr="A screenshot of a graph&#10;&#10;AI-generated content may be incorrect.">
            <a:extLst>
              <a:ext uri="{FF2B5EF4-FFF2-40B4-BE49-F238E27FC236}">
                <a16:creationId xmlns:a16="http://schemas.microsoft.com/office/drawing/2014/main" id="{250E9DFA-E559-93DA-67D3-62BDE846FF6D}"/>
              </a:ext>
            </a:extLst>
          </p:cNvPr>
          <p:cNvPicPr>
            <a:picLocks noChangeAspect="1"/>
          </p:cNvPicPr>
          <p:nvPr/>
        </p:nvPicPr>
        <p:blipFill>
          <a:blip r:embed="rId2">
            <a:extLst>
              <a:ext uri="{28A0092B-C50C-407E-A947-70E740481C1C}">
                <a14:useLocalDpi xmlns:a14="http://schemas.microsoft.com/office/drawing/2010/main" val="0"/>
              </a:ext>
            </a:extLst>
          </a:blip>
          <a:srcRect r="19585" b="36064"/>
          <a:stretch/>
        </p:blipFill>
        <p:spPr>
          <a:xfrm>
            <a:off x="838200" y="1535699"/>
            <a:ext cx="6048578" cy="2796663"/>
          </a:xfrm>
          <a:prstGeom prst="rect">
            <a:avLst/>
          </a:prstGeom>
        </p:spPr>
      </p:pic>
      <p:pic>
        <p:nvPicPr>
          <p:cNvPr id="5" name="Content Placeholder 4" descr="A blue squares with white text&#10;&#10;AI-generated content may be incorrect.">
            <a:extLst>
              <a:ext uri="{FF2B5EF4-FFF2-40B4-BE49-F238E27FC236}">
                <a16:creationId xmlns:a16="http://schemas.microsoft.com/office/drawing/2014/main" id="{3B71356F-9209-9D77-DFFE-26B55EB90E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1643" y="1447298"/>
            <a:ext cx="3231157" cy="2422445"/>
          </a:xfrm>
          <a:prstGeom prst="rect">
            <a:avLst/>
          </a:prstGeom>
        </p:spPr>
      </p:pic>
      <p:pic>
        <p:nvPicPr>
          <p:cNvPr id="6" name="Picture 5" descr="A blue squares with white text&#10;&#10;AI-generated content may be incorrect.">
            <a:extLst>
              <a:ext uri="{FF2B5EF4-FFF2-40B4-BE49-F238E27FC236}">
                <a16:creationId xmlns:a16="http://schemas.microsoft.com/office/drawing/2014/main" id="{B1482433-AC11-D8F3-6C4C-9E8D96EBBA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0743" y="4043825"/>
            <a:ext cx="3369350" cy="2526049"/>
          </a:xfrm>
          <a:prstGeom prst="rect">
            <a:avLst/>
          </a:prstGeom>
        </p:spPr>
      </p:pic>
      <p:sp>
        <p:nvSpPr>
          <p:cNvPr id="7" name="TextBox 6">
            <a:extLst>
              <a:ext uri="{FF2B5EF4-FFF2-40B4-BE49-F238E27FC236}">
                <a16:creationId xmlns:a16="http://schemas.microsoft.com/office/drawing/2014/main" id="{A528A036-5134-899A-9C74-6B37750D957E}"/>
              </a:ext>
            </a:extLst>
          </p:cNvPr>
          <p:cNvSpPr txBox="1"/>
          <p:nvPr/>
        </p:nvSpPr>
        <p:spPr>
          <a:xfrm>
            <a:off x="1018708" y="4332362"/>
            <a:ext cx="6521527" cy="1956946"/>
          </a:xfrm>
          <a:prstGeom prst="rect">
            <a:avLst/>
          </a:prstGeom>
          <a:noFill/>
        </p:spPr>
        <p:txBody>
          <a:bodyPr wrap="square" rtlCol="0">
            <a:spAutoFit/>
          </a:bodyPr>
          <a:lstStyle/>
          <a:p>
            <a:pPr marL="457200" indent="-457200" defTabSz="685800">
              <a:lnSpc>
                <a:spcPct val="90000"/>
              </a:lnSpc>
              <a:spcBef>
                <a:spcPts val="750"/>
              </a:spcBef>
              <a:buFont typeface="Wingdings" panose="05000000000000000000" pitchFamily="2" charset="2"/>
              <a:buChar char="v"/>
            </a:pPr>
            <a:r>
              <a:rPr lang="en-US" sz="2100"/>
              <a:t>Test Room: C</a:t>
            </a:r>
          </a:p>
          <a:p>
            <a:pPr marL="457200" indent="-457200" defTabSz="685800">
              <a:lnSpc>
                <a:spcPct val="90000"/>
              </a:lnSpc>
              <a:spcBef>
                <a:spcPts val="750"/>
              </a:spcBef>
              <a:buFont typeface="Wingdings" panose="05000000000000000000" pitchFamily="2" charset="2"/>
              <a:buChar char="v"/>
            </a:pPr>
            <a:r>
              <a:rPr lang="en-US" sz="2100"/>
              <a:t>CNN Model Size: 268.95 KB</a:t>
            </a:r>
          </a:p>
          <a:p>
            <a:pPr marL="457200" indent="-457200" defTabSz="685800">
              <a:lnSpc>
                <a:spcPct val="90000"/>
              </a:lnSpc>
              <a:spcBef>
                <a:spcPts val="750"/>
              </a:spcBef>
              <a:buFont typeface="Wingdings" panose="05000000000000000000" pitchFamily="2" charset="2"/>
              <a:buChar char="v"/>
            </a:pPr>
            <a:r>
              <a:rPr lang="en-US" sz="2100"/>
              <a:t>Before Post Processing Accuracy: </a:t>
            </a:r>
            <a:r>
              <a:rPr lang="en-US" sz="2100">
                <a:solidFill>
                  <a:srgbClr val="FF0000"/>
                </a:solidFill>
              </a:rPr>
              <a:t>93.55%</a:t>
            </a:r>
          </a:p>
          <a:p>
            <a:pPr marL="457200" indent="-457200" defTabSz="685800">
              <a:lnSpc>
                <a:spcPct val="90000"/>
              </a:lnSpc>
              <a:spcBef>
                <a:spcPts val="750"/>
              </a:spcBef>
              <a:buFont typeface="Wingdings" panose="05000000000000000000" pitchFamily="2" charset="2"/>
              <a:buChar char="v"/>
            </a:pPr>
            <a:r>
              <a:rPr lang="en-US" sz="2100"/>
              <a:t>Post-Processed Accuracy (k=5): </a:t>
            </a:r>
            <a:r>
              <a:rPr lang="en-US" sz="2100">
                <a:solidFill>
                  <a:srgbClr val="FF0000"/>
                </a:solidFill>
              </a:rPr>
              <a:t>98.32%</a:t>
            </a:r>
          </a:p>
          <a:p>
            <a:pPr marL="457200" indent="-457200" defTabSz="685800">
              <a:lnSpc>
                <a:spcPct val="90000"/>
              </a:lnSpc>
              <a:spcBef>
                <a:spcPts val="750"/>
              </a:spcBef>
              <a:buFont typeface="Wingdings" panose="05000000000000000000" pitchFamily="2" charset="2"/>
              <a:buChar char="v"/>
            </a:pPr>
            <a:r>
              <a:rPr lang="en-US" sz="2100"/>
              <a:t>Prediction Time (Total): 0.7123 seconds</a:t>
            </a:r>
          </a:p>
        </p:txBody>
      </p:sp>
    </p:spTree>
    <p:extLst>
      <p:ext uri="{BB962C8B-B14F-4D97-AF65-F5344CB8AC3E}">
        <p14:creationId xmlns:p14="http://schemas.microsoft.com/office/powerpoint/2010/main" val="1358983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5506-1CB2-EAC5-DC25-AEA72005FA5E}"/>
              </a:ext>
            </a:extLst>
          </p:cNvPr>
          <p:cNvSpPr>
            <a:spLocks noGrp="1"/>
          </p:cNvSpPr>
          <p:nvPr>
            <p:ph type="title"/>
          </p:nvPr>
        </p:nvSpPr>
        <p:spPr>
          <a:xfrm>
            <a:off x="838200" y="282001"/>
            <a:ext cx="10515600" cy="908578"/>
          </a:xfrm>
        </p:spPr>
        <p:txBody>
          <a:bodyPr>
            <a:normAutofit/>
          </a:bodyPr>
          <a:lstStyle/>
          <a:p>
            <a:r>
              <a:rPr lang="en-US" sz="4400" b="0"/>
              <a:t>Outline</a:t>
            </a:r>
          </a:p>
        </p:txBody>
      </p:sp>
      <p:sp>
        <p:nvSpPr>
          <p:cNvPr id="3" name="Content Placeholder 2">
            <a:extLst>
              <a:ext uri="{FF2B5EF4-FFF2-40B4-BE49-F238E27FC236}">
                <a16:creationId xmlns:a16="http://schemas.microsoft.com/office/drawing/2014/main" id="{62BBF41C-7C40-0837-F554-BB69F8AB734C}"/>
              </a:ext>
            </a:extLst>
          </p:cNvPr>
          <p:cNvSpPr>
            <a:spLocks noGrp="1"/>
          </p:cNvSpPr>
          <p:nvPr>
            <p:ph idx="1"/>
          </p:nvPr>
        </p:nvSpPr>
        <p:spPr/>
        <p:txBody>
          <a:bodyPr anchor="ctr">
            <a:normAutofit/>
          </a:bodyPr>
          <a:lstStyle/>
          <a:p>
            <a:pPr>
              <a:buFont typeface="Wingdings" panose="05000000000000000000" pitchFamily="2" charset="2"/>
              <a:buChar char="Ø"/>
            </a:pPr>
            <a:r>
              <a:rPr lang="en-US" sz="2800"/>
              <a:t>Introduction</a:t>
            </a:r>
          </a:p>
          <a:p>
            <a:pPr>
              <a:buFont typeface="Wingdings" panose="05000000000000000000" pitchFamily="2" charset="2"/>
              <a:buChar char="Ø"/>
            </a:pPr>
            <a:r>
              <a:rPr lang="en-US" sz="2800"/>
              <a:t>Wi-Fi Sensing</a:t>
            </a:r>
          </a:p>
          <a:p>
            <a:pPr>
              <a:buFont typeface="Wingdings" panose="05000000000000000000" pitchFamily="2" charset="2"/>
              <a:buChar char="Ø"/>
            </a:pPr>
            <a:r>
              <a:rPr lang="en-US" sz="2800"/>
              <a:t>RSSI vs CSI</a:t>
            </a:r>
          </a:p>
          <a:p>
            <a:pPr>
              <a:buFont typeface="Wingdings" panose="05000000000000000000" pitchFamily="2" charset="2"/>
              <a:buChar char="Ø"/>
            </a:pPr>
            <a:r>
              <a:rPr lang="en-US" sz="2800"/>
              <a:t>Wi-Fi CSI</a:t>
            </a:r>
          </a:p>
          <a:p>
            <a:pPr>
              <a:buFont typeface="Wingdings" panose="05000000000000000000" pitchFamily="2" charset="2"/>
              <a:buChar char="Ø"/>
            </a:pPr>
            <a:r>
              <a:rPr lang="en-US" sz="2800"/>
              <a:t>Methodology</a:t>
            </a:r>
          </a:p>
          <a:p>
            <a:pPr>
              <a:buFont typeface="Wingdings" panose="05000000000000000000" pitchFamily="2" charset="2"/>
              <a:buChar char="Ø"/>
            </a:pPr>
            <a:r>
              <a:rPr lang="en-US" sz="2800"/>
              <a:t>Experiment Scenario</a:t>
            </a:r>
          </a:p>
          <a:p>
            <a:pPr>
              <a:buFont typeface="Wingdings" panose="05000000000000000000" pitchFamily="2" charset="2"/>
              <a:buChar char="Ø"/>
            </a:pPr>
            <a:r>
              <a:rPr lang="en-US" sz="2800"/>
              <a:t>OC SVM and 1D CNN</a:t>
            </a:r>
          </a:p>
          <a:p>
            <a:pPr>
              <a:buFont typeface="Wingdings" panose="05000000000000000000" pitchFamily="2" charset="2"/>
              <a:buChar char="Ø"/>
            </a:pPr>
            <a:r>
              <a:rPr lang="en-US" sz="2800"/>
              <a:t>Results</a:t>
            </a:r>
          </a:p>
          <a:p>
            <a:pPr>
              <a:buFont typeface="Wingdings" panose="05000000000000000000" pitchFamily="2" charset="2"/>
              <a:buChar char="Ø"/>
            </a:pPr>
            <a:r>
              <a:rPr lang="en-US" sz="2800"/>
              <a:t>Conclusion </a:t>
            </a:r>
          </a:p>
          <a:p>
            <a:pPr>
              <a:buFont typeface="Wingdings" panose="05000000000000000000" pitchFamily="2" charset="2"/>
              <a:buChar char="Ø"/>
            </a:pPr>
            <a:endParaRPr lang="en-US" sz="2800"/>
          </a:p>
        </p:txBody>
      </p:sp>
    </p:spTree>
    <p:extLst>
      <p:ext uri="{BB962C8B-B14F-4D97-AF65-F5344CB8AC3E}">
        <p14:creationId xmlns:p14="http://schemas.microsoft.com/office/powerpoint/2010/main" val="610893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8C5F-7CFA-4CBA-A6EE-0A32FA937E0F}"/>
              </a:ext>
            </a:extLst>
          </p:cNvPr>
          <p:cNvSpPr>
            <a:spLocks noGrp="1"/>
          </p:cNvSpPr>
          <p:nvPr>
            <p:ph type="title"/>
          </p:nvPr>
        </p:nvSpPr>
        <p:spPr/>
        <p:txBody>
          <a:bodyPr/>
          <a:lstStyle/>
          <a:p>
            <a:r>
              <a:rPr lang="en-US"/>
              <a:t>Result</a:t>
            </a:r>
          </a:p>
        </p:txBody>
      </p:sp>
      <p:sp>
        <p:nvSpPr>
          <p:cNvPr id="4" name="TextBox 3">
            <a:extLst>
              <a:ext uri="{FF2B5EF4-FFF2-40B4-BE49-F238E27FC236}">
                <a16:creationId xmlns:a16="http://schemas.microsoft.com/office/drawing/2014/main" id="{3DA2DA4B-650D-D1D5-2469-5F16E04E5DA8}"/>
              </a:ext>
            </a:extLst>
          </p:cNvPr>
          <p:cNvSpPr txBox="1"/>
          <p:nvPr/>
        </p:nvSpPr>
        <p:spPr>
          <a:xfrm>
            <a:off x="1076571" y="4139867"/>
            <a:ext cx="6521527" cy="2350387"/>
          </a:xfrm>
          <a:prstGeom prst="rect">
            <a:avLst/>
          </a:prstGeom>
          <a:noFill/>
        </p:spPr>
        <p:txBody>
          <a:bodyPr wrap="square" rtlCol="0">
            <a:spAutoFit/>
          </a:bodyPr>
          <a:lstStyle/>
          <a:p>
            <a:pPr marL="457200" indent="-457200" defTabSz="685800">
              <a:lnSpc>
                <a:spcPct val="90000"/>
              </a:lnSpc>
              <a:spcBef>
                <a:spcPts val="750"/>
              </a:spcBef>
              <a:buFont typeface="Wingdings" panose="05000000000000000000" pitchFamily="2" charset="2"/>
              <a:buChar char="v"/>
            </a:pPr>
            <a:r>
              <a:rPr lang="en-US" sz="2100"/>
              <a:t>Train Rooms: B, C </a:t>
            </a:r>
          </a:p>
          <a:p>
            <a:pPr marL="457200" indent="-457200" defTabSz="685800">
              <a:lnSpc>
                <a:spcPct val="90000"/>
              </a:lnSpc>
              <a:spcBef>
                <a:spcPts val="750"/>
              </a:spcBef>
              <a:buFont typeface="Wingdings" panose="05000000000000000000" pitchFamily="2" charset="2"/>
              <a:buChar char="v"/>
            </a:pPr>
            <a:r>
              <a:rPr lang="en-US" sz="2100"/>
              <a:t>Test Room: A</a:t>
            </a:r>
          </a:p>
          <a:p>
            <a:pPr marL="457200" indent="-457200" defTabSz="685800">
              <a:lnSpc>
                <a:spcPct val="90000"/>
              </a:lnSpc>
              <a:spcBef>
                <a:spcPts val="750"/>
              </a:spcBef>
              <a:buFont typeface="Wingdings" panose="05000000000000000000" pitchFamily="2" charset="2"/>
              <a:buChar char="v"/>
            </a:pPr>
            <a:r>
              <a:rPr lang="en-US" sz="2100"/>
              <a:t>CNN Model Size: 268.95 KB</a:t>
            </a:r>
          </a:p>
          <a:p>
            <a:pPr marL="457200" indent="-457200" defTabSz="685800">
              <a:lnSpc>
                <a:spcPct val="90000"/>
              </a:lnSpc>
              <a:spcBef>
                <a:spcPts val="750"/>
              </a:spcBef>
              <a:buFont typeface="Wingdings" panose="05000000000000000000" pitchFamily="2" charset="2"/>
              <a:buChar char="v"/>
            </a:pPr>
            <a:r>
              <a:rPr lang="en-US" sz="2100"/>
              <a:t>Before Post Processing Accuracy: </a:t>
            </a:r>
            <a:r>
              <a:rPr lang="en-US" sz="2100">
                <a:solidFill>
                  <a:srgbClr val="FF0000"/>
                </a:solidFill>
              </a:rPr>
              <a:t>95.38%</a:t>
            </a:r>
          </a:p>
          <a:p>
            <a:pPr marL="457200" indent="-457200" defTabSz="685800">
              <a:lnSpc>
                <a:spcPct val="90000"/>
              </a:lnSpc>
              <a:spcBef>
                <a:spcPts val="750"/>
              </a:spcBef>
              <a:buFont typeface="Wingdings" panose="05000000000000000000" pitchFamily="2" charset="2"/>
              <a:buChar char="v"/>
            </a:pPr>
            <a:r>
              <a:rPr lang="en-US" sz="2100"/>
              <a:t>Post-Processed Accuracy (k=5): </a:t>
            </a:r>
            <a:r>
              <a:rPr lang="en-US" sz="2100">
                <a:solidFill>
                  <a:srgbClr val="FF0000"/>
                </a:solidFill>
              </a:rPr>
              <a:t>96.80%</a:t>
            </a:r>
          </a:p>
          <a:p>
            <a:pPr marL="457200" indent="-457200" defTabSz="685800">
              <a:lnSpc>
                <a:spcPct val="90000"/>
              </a:lnSpc>
              <a:spcBef>
                <a:spcPts val="750"/>
              </a:spcBef>
              <a:buFont typeface="Wingdings" panose="05000000000000000000" pitchFamily="2" charset="2"/>
              <a:buChar char="v"/>
            </a:pPr>
            <a:r>
              <a:rPr lang="en-US" sz="2100"/>
              <a:t>Prediction Time (Total): 0.5519 seconds</a:t>
            </a:r>
          </a:p>
        </p:txBody>
      </p:sp>
      <p:pic>
        <p:nvPicPr>
          <p:cNvPr id="5" name="Picture 4" descr="A screenshot of a graph&#10;&#10;AI-generated content may be incorrect.">
            <a:extLst>
              <a:ext uri="{FF2B5EF4-FFF2-40B4-BE49-F238E27FC236}">
                <a16:creationId xmlns:a16="http://schemas.microsoft.com/office/drawing/2014/main" id="{6AA8E497-6E6C-EFB3-4E91-21C7CC0D0CB1}"/>
              </a:ext>
            </a:extLst>
          </p:cNvPr>
          <p:cNvPicPr>
            <a:picLocks noChangeAspect="1"/>
          </p:cNvPicPr>
          <p:nvPr/>
        </p:nvPicPr>
        <p:blipFill>
          <a:blip r:embed="rId2">
            <a:extLst>
              <a:ext uri="{28A0092B-C50C-407E-A947-70E740481C1C}">
                <a14:useLocalDpi xmlns:a14="http://schemas.microsoft.com/office/drawing/2010/main" val="0"/>
              </a:ext>
            </a:extLst>
          </a:blip>
          <a:srcRect r="19754" b="36198"/>
          <a:stretch/>
        </p:blipFill>
        <p:spPr>
          <a:xfrm>
            <a:off x="838200" y="1284638"/>
            <a:ext cx="6521528" cy="2866990"/>
          </a:xfrm>
          <a:prstGeom prst="rect">
            <a:avLst/>
          </a:prstGeom>
        </p:spPr>
      </p:pic>
      <p:pic>
        <p:nvPicPr>
          <p:cNvPr id="6" name="Picture 5" descr="A blue squares with white text&#10;&#10;AI-generated content may be incorrect.">
            <a:extLst>
              <a:ext uri="{FF2B5EF4-FFF2-40B4-BE49-F238E27FC236}">
                <a16:creationId xmlns:a16="http://schemas.microsoft.com/office/drawing/2014/main" id="{EC7BD646-D089-1C64-3CD3-764437F45D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52954" y="4085688"/>
            <a:ext cx="3260669" cy="2444570"/>
          </a:xfrm>
          <a:prstGeom prst="rect">
            <a:avLst/>
          </a:prstGeom>
        </p:spPr>
      </p:pic>
      <p:pic>
        <p:nvPicPr>
          <p:cNvPr id="7" name="Picture 6" descr="A blue squares with white text&#10;&#10;AI-generated content may be incorrect.">
            <a:extLst>
              <a:ext uri="{FF2B5EF4-FFF2-40B4-BE49-F238E27FC236}">
                <a16:creationId xmlns:a16="http://schemas.microsoft.com/office/drawing/2014/main" id="{BBC10705-F72F-2A74-43CE-B724CE0EF9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2953" y="1471451"/>
            <a:ext cx="3260669" cy="2444570"/>
          </a:xfrm>
          <a:prstGeom prst="rect">
            <a:avLst/>
          </a:prstGeom>
        </p:spPr>
      </p:pic>
    </p:spTree>
    <p:extLst>
      <p:ext uri="{BB962C8B-B14F-4D97-AF65-F5344CB8AC3E}">
        <p14:creationId xmlns:p14="http://schemas.microsoft.com/office/powerpoint/2010/main" val="2938913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9D54-B945-3F60-029E-A0BFCB40FE93}"/>
              </a:ext>
            </a:extLst>
          </p:cNvPr>
          <p:cNvSpPr>
            <a:spLocks noGrp="1"/>
          </p:cNvSpPr>
          <p:nvPr>
            <p:ph type="title"/>
          </p:nvPr>
        </p:nvSpPr>
        <p:spPr/>
        <p:txBody>
          <a:bodyPr/>
          <a:lstStyle/>
          <a:p>
            <a:r>
              <a:rPr lang="en-US"/>
              <a:t>Result</a:t>
            </a:r>
          </a:p>
        </p:txBody>
      </p:sp>
      <p:pic>
        <p:nvPicPr>
          <p:cNvPr id="4" name="Picture 3" descr="A blue squares with white text&#10;&#10;AI-generated content may be incorrect.">
            <a:extLst>
              <a:ext uri="{FF2B5EF4-FFF2-40B4-BE49-F238E27FC236}">
                <a16:creationId xmlns:a16="http://schemas.microsoft.com/office/drawing/2014/main" id="{1F088D96-F83B-E2AF-5035-02811FD439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4201" y="4239354"/>
            <a:ext cx="3319599" cy="2488750"/>
          </a:xfrm>
          <a:prstGeom prst="rect">
            <a:avLst/>
          </a:prstGeom>
        </p:spPr>
      </p:pic>
      <p:pic>
        <p:nvPicPr>
          <p:cNvPr id="5" name="Picture 4" descr="A blue squares with white text&#10;&#10;AI-generated content may be incorrect.">
            <a:extLst>
              <a:ext uri="{FF2B5EF4-FFF2-40B4-BE49-F238E27FC236}">
                <a16:creationId xmlns:a16="http://schemas.microsoft.com/office/drawing/2014/main" id="{C0FB2264-7B38-5BD7-CC4F-39AF33343E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4201" y="1589039"/>
            <a:ext cx="3319599" cy="2488751"/>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970528C6-CE75-305B-26A0-B39FA8E094D0}"/>
              </a:ext>
            </a:extLst>
          </p:cNvPr>
          <p:cNvPicPr>
            <a:picLocks noChangeAspect="1"/>
          </p:cNvPicPr>
          <p:nvPr/>
        </p:nvPicPr>
        <p:blipFill>
          <a:blip r:embed="rId4">
            <a:extLst>
              <a:ext uri="{28A0092B-C50C-407E-A947-70E740481C1C}">
                <a14:useLocalDpi xmlns:a14="http://schemas.microsoft.com/office/drawing/2010/main" val="0"/>
              </a:ext>
            </a:extLst>
          </a:blip>
          <a:srcRect r="19928" b="36638"/>
          <a:stretch/>
        </p:blipFill>
        <p:spPr>
          <a:xfrm>
            <a:off x="838200" y="1524159"/>
            <a:ext cx="6130272" cy="2553631"/>
          </a:xfrm>
          <a:prstGeom prst="rect">
            <a:avLst/>
          </a:prstGeom>
        </p:spPr>
      </p:pic>
      <p:sp>
        <p:nvSpPr>
          <p:cNvPr id="9" name="TextBox 8">
            <a:extLst>
              <a:ext uri="{FF2B5EF4-FFF2-40B4-BE49-F238E27FC236}">
                <a16:creationId xmlns:a16="http://schemas.microsoft.com/office/drawing/2014/main" id="{375BEA30-F7AD-BC75-41E5-32699F1405B7}"/>
              </a:ext>
            </a:extLst>
          </p:cNvPr>
          <p:cNvSpPr txBox="1"/>
          <p:nvPr/>
        </p:nvSpPr>
        <p:spPr>
          <a:xfrm>
            <a:off x="1076571" y="4139867"/>
            <a:ext cx="6521527" cy="2350387"/>
          </a:xfrm>
          <a:prstGeom prst="rect">
            <a:avLst/>
          </a:prstGeom>
          <a:noFill/>
        </p:spPr>
        <p:txBody>
          <a:bodyPr wrap="square" rtlCol="0">
            <a:spAutoFit/>
          </a:bodyPr>
          <a:lstStyle/>
          <a:p>
            <a:pPr marL="457200" indent="-457200" defTabSz="685800">
              <a:lnSpc>
                <a:spcPct val="90000"/>
              </a:lnSpc>
              <a:spcBef>
                <a:spcPts val="750"/>
              </a:spcBef>
              <a:buFont typeface="Wingdings" panose="05000000000000000000" pitchFamily="2" charset="2"/>
              <a:buChar char="v"/>
            </a:pPr>
            <a:r>
              <a:rPr lang="en-US" sz="2100"/>
              <a:t>Train Rooms: C, A </a:t>
            </a:r>
          </a:p>
          <a:p>
            <a:pPr marL="457200" indent="-457200" defTabSz="685800">
              <a:lnSpc>
                <a:spcPct val="90000"/>
              </a:lnSpc>
              <a:spcBef>
                <a:spcPts val="750"/>
              </a:spcBef>
              <a:buFont typeface="Wingdings" panose="05000000000000000000" pitchFamily="2" charset="2"/>
              <a:buChar char="v"/>
            </a:pPr>
            <a:r>
              <a:rPr lang="en-US" sz="2100"/>
              <a:t>Test Room: B</a:t>
            </a:r>
          </a:p>
          <a:p>
            <a:pPr marL="457200" indent="-457200" defTabSz="685800">
              <a:lnSpc>
                <a:spcPct val="90000"/>
              </a:lnSpc>
              <a:spcBef>
                <a:spcPts val="750"/>
              </a:spcBef>
              <a:buFont typeface="Wingdings" panose="05000000000000000000" pitchFamily="2" charset="2"/>
              <a:buChar char="v"/>
            </a:pPr>
            <a:r>
              <a:rPr lang="en-US" sz="2100"/>
              <a:t>CNN Model Size: 268.95 KB</a:t>
            </a:r>
          </a:p>
          <a:p>
            <a:pPr marL="457200" indent="-457200" defTabSz="685800">
              <a:lnSpc>
                <a:spcPct val="90000"/>
              </a:lnSpc>
              <a:spcBef>
                <a:spcPts val="750"/>
              </a:spcBef>
              <a:buFont typeface="Wingdings" panose="05000000000000000000" pitchFamily="2" charset="2"/>
              <a:buChar char="v"/>
            </a:pPr>
            <a:r>
              <a:rPr lang="en-US" sz="2100"/>
              <a:t>Before Post Processing Accuracy: </a:t>
            </a:r>
            <a:r>
              <a:rPr lang="en-US" sz="2100">
                <a:solidFill>
                  <a:srgbClr val="FF0000"/>
                </a:solidFill>
              </a:rPr>
              <a:t>93.19% </a:t>
            </a:r>
          </a:p>
          <a:p>
            <a:pPr marL="457200" indent="-457200" defTabSz="685800">
              <a:lnSpc>
                <a:spcPct val="90000"/>
              </a:lnSpc>
              <a:spcBef>
                <a:spcPts val="750"/>
              </a:spcBef>
              <a:buFont typeface="Wingdings" panose="05000000000000000000" pitchFamily="2" charset="2"/>
              <a:buChar char="v"/>
            </a:pPr>
            <a:r>
              <a:rPr lang="en-US" sz="2100"/>
              <a:t>Post-Processed Accuracy (k=5): </a:t>
            </a:r>
            <a:r>
              <a:rPr lang="en-US" sz="2100">
                <a:solidFill>
                  <a:srgbClr val="FF0000"/>
                </a:solidFill>
              </a:rPr>
              <a:t>97.92%</a:t>
            </a:r>
            <a:r>
              <a:rPr lang="en-US" sz="2100"/>
              <a:t> </a:t>
            </a:r>
          </a:p>
          <a:p>
            <a:pPr marL="457200" indent="-457200" defTabSz="685800">
              <a:lnSpc>
                <a:spcPct val="90000"/>
              </a:lnSpc>
              <a:spcBef>
                <a:spcPts val="750"/>
              </a:spcBef>
              <a:buFont typeface="Wingdings" panose="05000000000000000000" pitchFamily="2" charset="2"/>
              <a:buChar char="v"/>
            </a:pPr>
            <a:r>
              <a:rPr lang="en-US" sz="2100"/>
              <a:t>Prediction Time (Total): 0.5269 seconds</a:t>
            </a:r>
          </a:p>
        </p:txBody>
      </p:sp>
    </p:spTree>
    <p:extLst>
      <p:ext uri="{BB962C8B-B14F-4D97-AF65-F5344CB8AC3E}">
        <p14:creationId xmlns:p14="http://schemas.microsoft.com/office/powerpoint/2010/main" val="2095149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ECC8-DCF2-33FF-EF76-7857F24A4825}"/>
              </a:ext>
            </a:extLst>
          </p:cNvPr>
          <p:cNvSpPr>
            <a:spLocks noGrp="1"/>
          </p:cNvSpPr>
          <p:nvPr>
            <p:ph type="title"/>
          </p:nvPr>
        </p:nvSpPr>
        <p:spPr/>
        <p:txBody>
          <a:bodyPr/>
          <a:lstStyle/>
          <a:p>
            <a:r>
              <a:rPr lang="en-US"/>
              <a:t>Result</a:t>
            </a:r>
          </a:p>
        </p:txBody>
      </p:sp>
      <p:graphicFrame>
        <p:nvGraphicFramePr>
          <p:cNvPr id="6" name="Content Placeholder 5">
            <a:extLst>
              <a:ext uri="{FF2B5EF4-FFF2-40B4-BE49-F238E27FC236}">
                <a16:creationId xmlns:a16="http://schemas.microsoft.com/office/drawing/2014/main" id="{FBCE1505-10E5-F128-CB6A-F617FCA048D7}"/>
              </a:ext>
            </a:extLst>
          </p:cNvPr>
          <p:cNvGraphicFramePr>
            <a:graphicFrameLocks noGrp="1"/>
          </p:cNvGraphicFramePr>
          <p:nvPr>
            <p:ph idx="1"/>
            <p:extLst>
              <p:ext uri="{D42A27DB-BD31-4B8C-83A1-F6EECF244321}">
                <p14:modId xmlns:p14="http://schemas.microsoft.com/office/powerpoint/2010/main" val="901505148"/>
              </p:ext>
            </p:extLst>
          </p:nvPr>
        </p:nvGraphicFramePr>
        <p:xfrm>
          <a:off x="1737360" y="1485900"/>
          <a:ext cx="8717280" cy="4686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6415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F8A7-EDB6-166F-6595-94C5F06B76D5}"/>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00E7D966-80DD-858C-E904-3C91F8E3D084}"/>
              </a:ext>
            </a:extLst>
          </p:cNvPr>
          <p:cNvSpPr>
            <a:spLocks noGrp="1"/>
          </p:cNvSpPr>
          <p:nvPr>
            <p:ph idx="1"/>
          </p:nvPr>
        </p:nvSpPr>
        <p:spPr>
          <a:xfrm>
            <a:off x="838200" y="1442857"/>
            <a:ext cx="10515600" cy="4443593"/>
          </a:xfrm>
        </p:spPr>
        <p:txBody>
          <a:bodyPr>
            <a:normAutofit/>
          </a:bodyPr>
          <a:lstStyle/>
          <a:p>
            <a:pPr>
              <a:buFont typeface="Wingdings" panose="05000000000000000000" pitchFamily="2" charset="2"/>
              <a:buChar char="q"/>
            </a:pPr>
            <a:r>
              <a:rPr lang="en-US" sz="2800"/>
              <a:t>OC SVM was used in the original paper by using all the rooms training data.</a:t>
            </a:r>
          </a:p>
          <a:p>
            <a:pPr>
              <a:buFont typeface="Wingdings" panose="05000000000000000000" pitchFamily="2" charset="2"/>
              <a:buChar char="q"/>
            </a:pPr>
            <a:r>
              <a:rPr lang="en-US" sz="2800"/>
              <a:t>A low computational complexity device-free human presence detection method.</a:t>
            </a:r>
          </a:p>
          <a:p>
            <a:pPr>
              <a:buFont typeface="Wingdings" panose="05000000000000000000" pitchFamily="2" charset="2"/>
              <a:buChar char="q"/>
            </a:pPr>
            <a:r>
              <a:rPr lang="en-US" sz="2800"/>
              <a:t>Using only CSI Magnitude for human presence detection</a:t>
            </a:r>
          </a:p>
          <a:p>
            <a:pPr>
              <a:buFont typeface="Wingdings" panose="05000000000000000000" pitchFamily="2" charset="2"/>
              <a:buChar char="q"/>
            </a:pPr>
            <a:r>
              <a:rPr lang="en-US" sz="2800"/>
              <a:t>Generalization testing across unseen room.</a:t>
            </a:r>
          </a:p>
          <a:p>
            <a:pPr>
              <a:buFont typeface="Wingdings" panose="05000000000000000000" pitchFamily="2" charset="2"/>
              <a:buChar char="q"/>
            </a:pPr>
            <a:r>
              <a:rPr lang="en-US" sz="2800"/>
              <a:t>1D CNN outperforms the OCSVM.</a:t>
            </a:r>
          </a:p>
          <a:p>
            <a:pPr>
              <a:buFont typeface="Wingdings" panose="05000000000000000000" pitchFamily="2" charset="2"/>
              <a:buChar char="q"/>
            </a:pPr>
            <a:r>
              <a:rPr lang="en-US" sz="2800"/>
              <a:t>1D CNN model size is less than OC SVM model size due to high dimensional support vectors.</a:t>
            </a:r>
          </a:p>
          <a:p>
            <a:endParaRPr lang="en-US"/>
          </a:p>
        </p:txBody>
      </p:sp>
    </p:spTree>
    <p:extLst>
      <p:ext uri="{BB962C8B-B14F-4D97-AF65-F5344CB8AC3E}">
        <p14:creationId xmlns:p14="http://schemas.microsoft.com/office/powerpoint/2010/main" val="2765195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2EF5D-9D19-86B3-5CF3-82058B115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8C459-C67E-11C6-78C1-6DC9F5B61405}"/>
              </a:ext>
            </a:extLst>
          </p:cNvPr>
          <p:cNvSpPr>
            <a:spLocks noGrp="1"/>
          </p:cNvSpPr>
          <p:nvPr>
            <p:ph type="title"/>
          </p:nvPr>
        </p:nvSpPr>
        <p:spPr/>
        <p:txBody>
          <a:bodyPr/>
          <a:lstStyle/>
          <a:p>
            <a:r>
              <a:rPr lang="en-US"/>
              <a:t>References</a:t>
            </a:r>
          </a:p>
        </p:txBody>
      </p:sp>
      <p:sp>
        <p:nvSpPr>
          <p:cNvPr id="5" name="Content Placeholder 8">
            <a:extLst>
              <a:ext uri="{FF2B5EF4-FFF2-40B4-BE49-F238E27FC236}">
                <a16:creationId xmlns:a16="http://schemas.microsoft.com/office/drawing/2014/main" id="{1C533403-2E5E-1A31-4664-804C470719C7}"/>
              </a:ext>
            </a:extLst>
          </p:cNvPr>
          <p:cNvSpPr>
            <a:spLocks noGrp="1"/>
          </p:cNvSpPr>
          <p:nvPr>
            <p:ph idx="1"/>
          </p:nvPr>
        </p:nvSpPr>
        <p:spPr>
          <a:xfrm>
            <a:off x="317064" y="1524000"/>
            <a:ext cx="11265336" cy="4642022"/>
          </a:xfrm>
        </p:spPr>
        <p:txBody>
          <a:bodyPr>
            <a:normAutofit/>
          </a:bodyPr>
          <a:lstStyle/>
          <a:p>
            <a:pPr marL="0" indent="0">
              <a:buNone/>
            </a:pPr>
            <a:r>
              <a:rPr lang="en-US" err="1"/>
              <a:t>Zubow</a:t>
            </a:r>
            <a:r>
              <a:rPr lang="en-US"/>
              <a:t>, Anatolij, Kim Petto, and Falko Dressler. “One-Class Support Vector Machine for </a:t>
            </a:r>
            <a:r>
              <a:rPr lang="en-US" err="1"/>
              <a:t>WiFi</a:t>
            </a:r>
            <a:r>
              <a:rPr lang="en-US"/>
              <a:t>-Based Device-Free Indoor Presence Detection,” n.d.</a:t>
            </a:r>
          </a:p>
          <a:p>
            <a:pPr marL="457200" indent="-457200">
              <a:buAutoNum type="arabicPeriod"/>
            </a:pPr>
            <a:endParaRPr lang="en-US"/>
          </a:p>
          <a:p>
            <a:pPr marL="0" indent="0">
              <a:buNone/>
            </a:pPr>
            <a:r>
              <a:rPr lang="en-US"/>
              <a:t> Wang, Jingjing, and </a:t>
            </a:r>
            <a:r>
              <a:rPr lang="en-US" err="1"/>
              <a:t>Joongoo</a:t>
            </a:r>
            <a:r>
              <a:rPr lang="en-US"/>
              <a:t> Park. “An Enhanced Indoor Positioning Algorithm Based on Fingerprint Using Fine-Grained CSI and RSSI Measurements of IEEE 802.11n WLAN.” </a:t>
            </a:r>
            <a:r>
              <a:rPr lang="en-US" i="1"/>
              <a:t>Sensors</a:t>
            </a:r>
            <a:r>
              <a:rPr lang="en-US"/>
              <a:t> 21, no. 8 (April 14, 2021): 2769. </a:t>
            </a:r>
            <a:r>
              <a:rPr lang="en-US">
                <a:hlinkClick r:id="rId2"/>
              </a:rPr>
              <a:t>https://doi.org/10.3390/s21082769</a:t>
            </a:r>
            <a:r>
              <a:rPr lang="en-US"/>
              <a:t>.</a:t>
            </a:r>
          </a:p>
          <a:p>
            <a:pPr marL="0" indent="0">
              <a:buNone/>
            </a:pPr>
            <a:endParaRPr lang="en-US"/>
          </a:p>
          <a:p>
            <a:endParaRPr lang="en-US"/>
          </a:p>
        </p:txBody>
      </p:sp>
    </p:spTree>
    <p:extLst>
      <p:ext uri="{BB962C8B-B14F-4D97-AF65-F5344CB8AC3E}">
        <p14:creationId xmlns:p14="http://schemas.microsoft.com/office/powerpoint/2010/main" val="2320978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32F6A-8FD5-84BA-0C11-5BE3AC9E1A51}"/>
              </a:ext>
            </a:extLst>
          </p:cNvPr>
          <p:cNvSpPr txBox="1"/>
          <p:nvPr/>
        </p:nvSpPr>
        <p:spPr>
          <a:xfrm>
            <a:off x="5192259" y="3167390"/>
            <a:ext cx="1807482" cy="523220"/>
          </a:xfrm>
          <a:prstGeom prst="rect">
            <a:avLst/>
          </a:prstGeom>
          <a:noFill/>
        </p:spPr>
        <p:txBody>
          <a:bodyPr wrap="none" rtlCol="0">
            <a:spAutoFit/>
          </a:bodyPr>
          <a:lstStyle/>
          <a:p>
            <a:r>
              <a:rPr lang="en-US" sz="2800"/>
              <a:t>Thank you!</a:t>
            </a:r>
          </a:p>
        </p:txBody>
      </p:sp>
    </p:spTree>
    <p:extLst>
      <p:ext uri="{BB962C8B-B14F-4D97-AF65-F5344CB8AC3E}">
        <p14:creationId xmlns:p14="http://schemas.microsoft.com/office/powerpoint/2010/main" val="298939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32F6A-8FD5-84BA-0C11-5BE3AC9E1A51}"/>
              </a:ext>
            </a:extLst>
          </p:cNvPr>
          <p:cNvSpPr txBox="1"/>
          <p:nvPr/>
        </p:nvSpPr>
        <p:spPr>
          <a:xfrm>
            <a:off x="5192259" y="3167390"/>
            <a:ext cx="2605200" cy="523220"/>
          </a:xfrm>
          <a:prstGeom prst="rect">
            <a:avLst/>
          </a:prstGeom>
          <a:noFill/>
        </p:spPr>
        <p:txBody>
          <a:bodyPr wrap="none" rtlCol="0">
            <a:spAutoFit/>
          </a:bodyPr>
          <a:lstStyle/>
          <a:p>
            <a:r>
              <a:rPr lang="en-US" sz="2800"/>
              <a:t>Additional Slides</a:t>
            </a:r>
          </a:p>
        </p:txBody>
      </p:sp>
    </p:spTree>
    <p:extLst>
      <p:ext uri="{BB962C8B-B14F-4D97-AF65-F5344CB8AC3E}">
        <p14:creationId xmlns:p14="http://schemas.microsoft.com/office/powerpoint/2010/main" val="858545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3551-8B92-2DCA-8EF5-9B368528CF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2B6AFF-F1D9-7182-7A24-268A83B4DAF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D926E92-F0B2-98E5-D24F-7BA2D12980FD}"/>
              </a:ext>
            </a:extLst>
          </p:cNvPr>
          <p:cNvPicPr>
            <a:picLocks noChangeAspect="1"/>
          </p:cNvPicPr>
          <p:nvPr/>
        </p:nvPicPr>
        <p:blipFill>
          <a:blip r:embed="rId2"/>
          <a:stretch>
            <a:fillRect/>
          </a:stretch>
        </p:blipFill>
        <p:spPr>
          <a:xfrm>
            <a:off x="1246817" y="1196704"/>
            <a:ext cx="9572159" cy="4181387"/>
          </a:xfrm>
          <a:prstGeom prst="rect">
            <a:avLst/>
          </a:prstGeom>
        </p:spPr>
      </p:pic>
    </p:spTree>
    <p:extLst>
      <p:ext uri="{BB962C8B-B14F-4D97-AF65-F5344CB8AC3E}">
        <p14:creationId xmlns:p14="http://schemas.microsoft.com/office/powerpoint/2010/main" val="4043700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1549E-EB11-AC50-9F01-721E261F4B87}"/>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F2851D58-7EB1-4908-4CBB-AA6557E8ED58}"/>
              </a:ext>
            </a:extLst>
          </p:cNvPr>
          <p:cNvSpPr>
            <a:spLocks noGrp="1"/>
          </p:cNvSpPr>
          <p:nvPr>
            <p:ph idx="1"/>
          </p:nvPr>
        </p:nvSpPr>
        <p:spPr>
          <a:xfrm>
            <a:off x="941070" y="1740037"/>
            <a:ext cx="10317480" cy="4077833"/>
          </a:xfrm>
        </p:spPr>
        <p:txBody>
          <a:bodyPr>
            <a:normAutofit/>
          </a:bodyPr>
          <a:lstStyle/>
          <a:p>
            <a:pPr>
              <a:buFont typeface="Wingdings" panose="05000000000000000000" pitchFamily="2" charset="2"/>
              <a:buChar char="q"/>
            </a:pPr>
            <a:r>
              <a:rPr lang="en-US"/>
              <a:t>The rapid development of </a:t>
            </a:r>
            <a:r>
              <a:rPr lang="en-US" b="1"/>
              <a:t>wireless technologies</a:t>
            </a:r>
            <a:r>
              <a:rPr lang="en-US"/>
              <a:t> has driven major progress in </a:t>
            </a:r>
            <a:r>
              <a:rPr lang="en-US" b="1"/>
              <a:t>communication, networking, and sensing</a:t>
            </a:r>
            <a:r>
              <a:rPr lang="en-US"/>
              <a:t>.</a:t>
            </a:r>
          </a:p>
          <a:p>
            <a:pPr>
              <a:buFont typeface="Wingdings" panose="05000000000000000000" pitchFamily="2" charset="2"/>
              <a:buChar char="q"/>
            </a:pPr>
            <a:endParaRPr lang="en-US"/>
          </a:p>
          <a:p>
            <a:pPr>
              <a:buFont typeface="Wingdings" panose="05000000000000000000" pitchFamily="2" charset="2"/>
              <a:buChar char="q"/>
            </a:pPr>
            <a:r>
              <a:rPr lang="en-US" b="1"/>
              <a:t>Radio Frequency (RF) systems</a:t>
            </a:r>
            <a:r>
              <a:rPr lang="en-US"/>
              <a:t> leverage radio waves for both communication and sensing, enabling detection of human presence and movement through signal analysis.</a:t>
            </a:r>
          </a:p>
          <a:p>
            <a:pPr>
              <a:buFont typeface="Wingdings" panose="05000000000000000000" pitchFamily="2" charset="2"/>
              <a:buChar char="q"/>
            </a:pPr>
            <a:endParaRPr lang="en-US"/>
          </a:p>
          <a:p>
            <a:pPr>
              <a:buFont typeface="Wingdings" panose="05000000000000000000" pitchFamily="2" charset="2"/>
              <a:buChar char="q"/>
            </a:pPr>
            <a:r>
              <a:rPr lang="en-US" b="1"/>
              <a:t>Wi-Fi sensing</a:t>
            </a:r>
            <a:r>
              <a:rPr lang="en-US"/>
              <a:t> has emerged as a promising technique that utilizes </a:t>
            </a:r>
            <a:r>
              <a:rPr lang="en-US" b="1"/>
              <a:t>Wi-Fi signals</a:t>
            </a:r>
            <a:r>
              <a:rPr lang="en-US"/>
              <a:t> to sense and interpret the environment.</a:t>
            </a:r>
          </a:p>
          <a:p>
            <a:pPr>
              <a:buFont typeface="Wingdings" panose="05000000000000000000" pitchFamily="2" charset="2"/>
              <a:buChar char="q"/>
            </a:pPr>
            <a:endParaRPr lang="en-US"/>
          </a:p>
          <a:p>
            <a:pPr>
              <a:buFont typeface="Wingdings" panose="05000000000000000000" pitchFamily="2" charset="2"/>
              <a:buChar char="q"/>
            </a:pPr>
            <a:r>
              <a:rPr lang="en-US"/>
              <a:t>Wi-Fi-based human sensing offers distinct advantages such as utilizing existing infrastructure and reducing deployment complexity and costs.</a:t>
            </a:r>
          </a:p>
          <a:p>
            <a:endParaRPr lang="en-US"/>
          </a:p>
        </p:txBody>
      </p:sp>
    </p:spTree>
    <p:extLst>
      <p:ext uri="{BB962C8B-B14F-4D97-AF65-F5344CB8AC3E}">
        <p14:creationId xmlns:p14="http://schemas.microsoft.com/office/powerpoint/2010/main" val="399936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14D25-A578-3FF2-1E8E-A05C831BFB9F}"/>
              </a:ext>
            </a:extLst>
          </p:cNvPr>
          <p:cNvSpPr>
            <a:spLocks noGrp="1"/>
          </p:cNvSpPr>
          <p:nvPr>
            <p:ph type="title"/>
          </p:nvPr>
        </p:nvSpPr>
        <p:spPr/>
        <p:txBody>
          <a:bodyPr/>
          <a:lstStyle/>
          <a:p>
            <a:r>
              <a:rPr lang="en-US"/>
              <a:t>Wi-Fi Sensing</a:t>
            </a:r>
          </a:p>
        </p:txBody>
      </p:sp>
      <p:graphicFrame>
        <p:nvGraphicFramePr>
          <p:cNvPr id="4" name="Content Placeholder 3">
            <a:extLst>
              <a:ext uri="{FF2B5EF4-FFF2-40B4-BE49-F238E27FC236}">
                <a16:creationId xmlns:a16="http://schemas.microsoft.com/office/drawing/2014/main" id="{9E3BCD83-718D-9EE1-0526-1A4EF6800563}"/>
              </a:ext>
            </a:extLst>
          </p:cNvPr>
          <p:cNvGraphicFramePr>
            <a:graphicFrameLocks noGrp="1"/>
          </p:cNvGraphicFramePr>
          <p:nvPr>
            <p:ph idx="1"/>
            <p:extLst>
              <p:ext uri="{D42A27DB-BD31-4B8C-83A1-F6EECF244321}">
                <p14:modId xmlns:p14="http://schemas.microsoft.com/office/powerpoint/2010/main" val="1690493166"/>
              </p:ext>
            </p:extLst>
          </p:nvPr>
        </p:nvGraphicFramePr>
        <p:xfrm>
          <a:off x="838200" y="1443038"/>
          <a:ext cx="10515600" cy="4733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20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5506-1CB2-EAC5-DC25-AEA72005FA5E}"/>
              </a:ext>
            </a:extLst>
          </p:cNvPr>
          <p:cNvSpPr>
            <a:spLocks noGrp="1"/>
          </p:cNvSpPr>
          <p:nvPr>
            <p:ph type="title"/>
          </p:nvPr>
        </p:nvSpPr>
        <p:spPr/>
        <p:txBody>
          <a:bodyPr>
            <a:normAutofit/>
          </a:bodyPr>
          <a:lstStyle/>
          <a:p>
            <a:r>
              <a:rPr lang="en-US"/>
              <a:t>RSSI vs CSI</a:t>
            </a:r>
          </a:p>
        </p:txBody>
      </p:sp>
      <p:sp>
        <p:nvSpPr>
          <p:cNvPr id="10" name="TextBox 9">
            <a:extLst>
              <a:ext uri="{FF2B5EF4-FFF2-40B4-BE49-F238E27FC236}">
                <a16:creationId xmlns:a16="http://schemas.microsoft.com/office/drawing/2014/main" id="{98AC01D8-F511-7C74-1307-FE5448892503}"/>
              </a:ext>
            </a:extLst>
          </p:cNvPr>
          <p:cNvSpPr txBox="1"/>
          <p:nvPr/>
        </p:nvSpPr>
        <p:spPr>
          <a:xfrm>
            <a:off x="2736798" y="1196704"/>
            <a:ext cx="721736" cy="461665"/>
          </a:xfrm>
          <a:prstGeom prst="rect">
            <a:avLst/>
          </a:prstGeom>
          <a:noFill/>
        </p:spPr>
        <p:txBody>
          <a:bodyPr wrap="none" rtlCol="0">
            <a:spAutoFit/>
          </a:bodyPr>
          <a:lstStyle/>
          <a:p>
            <a:r>
              <a:rPr lang="en-US" sz="2400" b="1" i="1" u="sng">
                <a:solidFill>
                  <a:schemeClr val="accent2">
                    <a:lumMod val="75000"/>
                  </a:schemeClr>
                </a:solidFill>
              </a:rPr>
              <a:t>RSSI</a:t>
            </a:r>
          </a:p>
        </p:txBody>
      </p:sp>
      <p:sp>
        <p:nvSpPr>
          <p:cNvPr id="11" name="TextBox 10">
            <a:extLst>
              <a:ext uri="{FF2B5EF4-FFF2-40B4-BE49-F238E27FC236}">
                <a16:creationId xmlns:a16="http://schemas.microsoft.com/office/drawing/2014/main" id="{DA5AC967-D2F4-6DC5-1343-DE10B1FC6AE4}"/>
              </a:ext>
            </a:extLst>
          </p:cNvPr>
          <p:cNvSpPr txBox="1"/>
          <p:nvPr/>
        </p:nvSpPr>
        <p:spPr>
          <a:xfrm>
            <a:off x="8733468" y="1196703"/>
            <a:ext cx="566181" cy="461665"/>
          </a:xfrm>
          <a:prstGeom prst="rect">
            <a:avLst/>
          </a:prstGeom>
          <a:noFill/>
        </p:spPr>
        <p:txBody>
          <a:bodyPr wrap="square" rtlCol="0">
            <a:spAutoFit/>
          </a:bodyPr>
          <a:lstStyle/>
          <a:p>
            <a:r>
              <a:rPr lang="en-US" sz="2400" b="1" i="1" u="sng">
                <a:solidFill>
                  <a:schemeClr val="accent2">
                    <a:lumMod val="75000"/>
                  </a:schemeClr>
                </a:solidFill>
              </a:rPr>
              <a:t>CSI</a:t>
            </a:r>
          </a:p>
        </p:txBody>
      </p:sp>
      <p:sp>
        <p:nvSpPr>
          <p:cNvPr id="14" name="TextBox 13">
            <a:extLst>
              <a:ext uri="{FF2B5EF4-FFF2-40B4-BE49-F238E27FC236}">
                <a16:creationId xmlns:a16="http://schemas.microsoft.com/office/drawing/2014/main" id="{390F129E-E815-723B-1F07-B46A4D044775}"/>
              </a:ext>
            </a:extLst>
          </p:cNvPr>
          <p:cNvSpPr txBox="1"/>
          <p:nvPr/>
        </p:nvSpPr>
        <p:spPr>
          <a:xfrm>
            <a:off x="460468" y="1647961"/>
            <a:ext cx="5549632" cy="2308324"/>
          </a:xfrm>
          <a:prstGeom prst="rect">
            <a:avLst/>
          </a:prstGeom>
          <a:noFill/>
        </p:spPr>
        <p:txBody>
          <a:bodyPr wrap="square" rtlCol="0">
            <a:spAutoFit/>
          </a:bodyPr>
          <a:lstStyle/>
          <a:p>
            <a:pPr marL="285750" lvl="0" indent="-285750">
              <a:buFont typeface="Wingdings" panose="05000000000000000000" pitchFamily="2" charset="2"/>
              <a:buChar char="q"/>
            </a:pPr>
            <a:r>
              <a:rPr lang="en-US" sz="1600"/>
              <a:t>Suffers from temporal fluctuations in multipath environments, which makes RSSI a coarse-grained feature.</a:t>
            </a:r>
          </a:p>
          <a:p>
            <a:pPr marL="285750" lvl="0" indent="-285750">
              <a:buFont typeface="Wingdings" panose="05000000000000000000" pitchFamily="2" charset="2"/>
              <a:buChar char="q"/>
            </a:pPr>
            <a:r>
              <a:rPr lang="en-US" sz="1600"/>
              <a:t>RSSI not only varies over distance on the order of the wavelength of the wireless signal but also wavers over time even at a fixed distance.</a:t>
            </a:r>
          </a:p>
          <a:p>
            <a:pPr marL="285750" lvl="0" indent="-285750">
              <a:buFont typeface="Wingdings" panose="05000000000000000000" pitchFamily="2" charset="2"/>
              <a:buChar char="q"/>
            </a:pPr>
            <a:r>
              <a:rPr lang="en-US" sz="1600"/>
              <a:t>Due to slight changes in the environment, fluctuations in multipath components may cause the phase of the reflected signals to add up constructively or destructively, resulting in considerable change in RSSI. </a:t>
            </a:r>
          </a:p>
        </p:txBody>
      </p:sp>
      <p:sp>
        <p:nvSpPr>
          <p:cNvPr id="16" name="TextBox 15">
            <a:extLst>
              <a:ext uri="{FF2B5EF4-FFF2-40B4-BE49-F238E27FC236}">
                <a16:creationId xmlns:a16="http://schemas.microsoft.com/office/drawing/2014/main" id="{5015EFF4-167C-A25F-6B8F-C632D9C4168D}"/>
              </a:ext>
            </a:extLst>
          </p:cNvPr>
          <p:cNvSpPr txBox="1"/>
          <p:nvPr/>
        </p:nvSpPr>
        <p:spPr>
          <a:xfrm>
            <a:off x="6096000" y="1647961"/>
            <a:ext cx="5549632" cy="2800767"/>
          </a:xfrm>
          <a:prstGeom prst="rect">
            <a:avLst/>
          </a:prstGeom>
          <a:noFill/>
        </p:spPr>
        <p:txBody>
          <a:bodyPr wrap="square" rtlCol="0">
            <a:spAutoFit/>
          </a:bodyPr>
          <a:lstStyle/>
          <a:p>
            <a:pPr marL="285750" lvl="0" indent="-285750">
              <a:buFont typeface="Wingdings" panose="05000000000000000000" pitchFamily="2" charset="2"/>
              <a:buChar char="q"/>
            </a:pPr>
            <a:r>
              <a:rPr lang="en-US" sz="1600"/>
              <a:t>CSI features, such as Channel Impulse Response (CIR) and Channel Frequency Response (CFR), capture multipath effects and are robust against environmental changes</a:t>
            </a:r>
          </a:p>
          <a:p>
            <a:pPr marL="285750" lvl="0" indent="-285750">
              <a:buFont typeface="Wingdings" panose="05000000000000000000" pitchFamily="2" charset="2"/>
              <a:buChar char="q"/>
            </a:pPr>
            <a:r>
              <a:rPr lang="en-US" sz="1600"/>
              <a:t>CIR is the temporal linear filter used to model a wireless channel to capture the multipath profile, whereas, in the frequency domain, CFR characterizes frequency-selective fading caused by the constructive and destructive phases of the multipath. </a:t>
            </a:r>
          </a:p>
          <a:p>
            <a:pPr marL="285750" lvl="0" indent="-285750">
              <a:buFont typeface="Wingdings" panose="05000000000000000000" pitchFamily="2" charset="2"/>
              <a:buChar char="q"/>
            </a:pPr>
            <a:r>
              <a:rPr lang="en-US" sz="1600"/>
              <a:t>These channel responses provide finer-grained measurements (higher frequency and time resolutions) than RSSI and can discriminate fast-changing multipath phases. </a:t>
            </a:r>
          </a:p>
        </p:txBody>
      </p:sp>
      <p:pic>
        <p:nvPicPr>
          <p:cNvPr id="5" name="Picture 4">
            <a:extLst>
              <a:ext uri="{FF2B5EF4-FFF2-40B4-BE49-F238E27FC236}">
                <a16:creationId xmlns:a16="http://schemas.microsoft.com/office/drawing/2014/main" id="{E2AA717A-7B81-0E2A-A5BE-DB0545968E6E}"/>
              </a:ext>
            </a:extLst>
          </p:cNvPr>
          <p:cNvPicPr>
            <a:picLocks noChangeAspect="1"/>
          </p:cNvPicPr>
          <p:nvPr/>
        </p:nvPicPr>
        <p:blipFill>
          <a:blip r:embed="rId3"/>
          <a:stretch>
            <a:fillRect/>
          </a:stretch>
        </p:blipFill>
        <p:spPr>
          <a:xfrm>
            <a:off x="984817" y="3956285"/>
            <a:ext cx="4128930" cy="2220802"/>
          </a:xfrm>
          <a:prstGeom prst="rect">
            <a:avLst/>
          </a:prstGeom>
        </p:spPr>
      </p:pic>
      <p:grpSp>
        <p:nvGrpSpPr>
          <p:cNvPr id="7" name="Group 6">
            <a:extLst>
              <a:ext uri="{FF2B5EF4-FFF2-40B4-BE49-F238E27FC236}">
                <a16:creationId xmlns:a16="http://schemas.microsoft.com/office/drawing/2014/main" id="{6779EAC4-1C33-2518-329D-9D25819FA514}"/>
              </a:ext>
            </a:extLst>
          </p:cNvPr>
          <p:cNvGrpSpPr/>
          <p:nvPr/>
        </p:nvGrpSpPr>
        <p:grpSpPr>
          <a:xfrm>
            <a:off x="7078254" y="4473540"/>
            <a:ext cx="4189038" cy="2096334"/>
            <a:chOff x="3664761" y="4707793"/>
            <a:chExt cx="2476413" cy="1433075"/>
          </a:xfrm>
        </p:grpSpPr>
        <p:pic>
          <p:nvPicPr>
            <p:cNvPr id="9" name="Picture 8">
              <a:extLst>
                <a:ext uri="{FF2B5EF4-FFF2-40B4-BE49-F238E27FC236}">
                  <a16:creationId xmlns:a16="http://schemas.microsoft.com/office/drawing/2014/main" id="{B52629C4-D64A-9DBC-685A-C46A45BFD295}"/>
                </a:ext>
              </a:extLst>
            </p:cNvPr>
            <p:cNvPicPr>
              <a:picLocks noChangeAspect="1"/>
            </p:cNvPicPr>
            <p:nvPr/>
          </p:nvPicPr>
          <p:blipFill rotWithShape="1">
            <a:blip r:embed="rId4">
              <a:extLst>
                <a:ext uri="{28A0092B-C50C-407E-A947-70E740481C1C}">
                  <a14:useLocalDpi xmlns:a14="http://schemas.microsoft.com/office/drawing/2010/main" val="0"/>
                </a:ext>
              </a:extLst>
            </a:blip>
            <a:srcRect r="67237"/>
            <a:stretch/>
          </p:blipFill>
          <p:spPr>
            <a:xfrm>
              <a:off x="4008043" y="4948800"/>
              <a:ext cx="1789849" cy="1192068"/>
            </a:xfrm>
            <a:prstGeom prst="rect">
              <a:avLst/>
            </a:prstGeom>
          </p:spPr>
        </p:pic>
        <p:sp>
          <p:nvSpPr>
            <p:cNvPr id="12" name="Rectangle 11">
              <a:extLst>
                <a:ext uri="{FF2B5EF4-FFF2-40B4-BE49-F238E27FC236}">
                  <a16:creationId xmlns:a16="http://schemas.microsoft.com/office/drawing/2014/main" id="{258E8668-AC91-14B0-B7BE-D85113720F32}"/>
                </a:ext>
              </a:extLst>
            </p:cNvPr>
            <p:cNvSpPr/>
            <p:nvPr/>
          </p:nvSpPr>
          <p:spPr>
            <a:xfrm>
              <a:off x="3664761" y="4707793"/>
              <a:ext cx="2476413" cy="241007"/>
            </a:xfrm>
            <a:prstGeom prst="rect">
              <a:avLst/>
            </a:prstGeom>
          </p:spPr>
          <p:txBody>
            <a:bodyPr wrap="square">
              <a:spAutoFit/>
            </a:bodyPr>
            <a:lstStyle/>
            <a:p>
              <a:pPr algn="ctr"/>
              <a:r>
                <a:rPr lang="en-US" sz="1300"/>
                <a:t>CSI sequences for 2 Tx &amp; 3 Rx</a:t>
              </a:r>
            </a:p>
          </p:txBody>
        </p:sp>
      </p:grpSp>
    </p:spTree>
    <p:extLst>
      <p:ext uri="{BB962C8B-B14F-4D97-AF65-F5344CB8AC3E}">
        <p14:creationId xmlns:p14="http://schemas.microsoft.com/office/powerpoint/2010/main" val="282766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FA8D2-7871-43FB-ACCC-E3DF89F1FBDD}"/>
              </a:ext>
            </a:extLst>
          </p:cNvPr>
          <p:cNvSpPr>
            <a:spLocks noGrp="1"/>
          </p:cNvSpPr>
          <p:nvPr>
            <p:ph type="title"/>
          </p:nvPr>
        </p:nvSpPr>
        <p:spPr>
          <a:xfrm>
            <a:off x="838200" y="666830"/>
            <a:ext cx="4488688" cy="529873"/>
          </a:xfrm>
        </p:spPr>
        <p:txBody>
          <a:bodyPr>
            <a:normAutofit fontScale="90000"/>
          </a:bodyPr>
          <a:lstStyle/>
          <a:p>
            <a:r>
              <a:rPr lang="en-US"/>
              <a:t>Wi-Fi CSI</a:t>
            </a:r>
          </a:p>
        </p:txBody>
      </p:sp>
      <p:sp>
        <p:nvSpPr>
          <p:cNvPr id="5" name="Rectangle 4">
            <a:extLst>
              <a:ext uri="{FF2B5EF4-FFF2-40B4-BE49-F238E27FC236}">
                <a16:creationId xmlns:a16="http://schemas.microsoft.com/office/drawing/2014/main" id="{B26A14B9-84D7-C4DD-7E0F-B1FA9F8C7F90}"/>
              </a:ext>
            </a:extLst>
          </p:cNvPr>
          <p:cNvSpPr/>
          <p:nvPr/>
        </p:nvSpPr>
        <p:spPr>
          <a:xfrm>
            <a:off x="935019" y="2284232"/>
            <a:ext cx="1429737" cy="683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Transmitter</a:t>
            </a:r>
          </a:p>
          <a:p>
            <a:pPr algn="ctr"/>
            <a:r>
              <a:rPr lang="en-US"/>
              <a:t>Antenna</a:t>
            </a:r>
          </a:p>
        </p:txBody>
      </p:sp>
      <p:sp>
        <p:nvSpPr>
          <p:cNvPr id="6" name="Rectangle 5">
            <a:extLst>
              <a:ext uri="{FF2B5EF4-FFF2-40B4-BE49-F238E27FC236}">
                <a16:creationId xmlns:a16="http://schemas.microsoft.com/office/drawing/2014/main" id="{F2E17FA5-14EC-AC7C-8F73-87A1E7E20149}"/>
              </a:ext>
            </a:extLst>
          </p:cNvPr>
          <p:cNvSpPr/>
          <p:nvPr/>
        </p:nvSpPr>
        <p:spPr>
          <a:xfrm>
            <a:off x="6664094" y="2292021"/>
            <a:ext cx="1121125" cy="683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Receiver</a:t>
            </a:r>
          </a:p>
          <a:p>
            <a:pPr algn="ctr"/>
            <a:r>
              <a:rPr lang="en-US"/>
              <a:t>Antenna</a:t>
            </a:r>
          </a:p>
        </p:txBody>
      </p:sp>
      <p:sp>
        <p:nvSpPr>
          <p:cNvPr id="7" name="Isosceles Triangle 6">
            <a:extLst>
              <a:ext uri="{FF2B5EF4-FFF2-40B4-BE49-F238E27FC236}">
                <a16:creationId xmlns:a16="http://schemas.microsoft.com/office/drawing/2014/main" id="{CFE79847-58A2-1B4D-33FA-50FA6B5281CA}"/>
              </a:ext>
            </a:extLst>
          </p:cNvPr>
          <p:cNvSpPr/>
          <p:nvPr/>
        </p:nvSpPr>
        <p:spPr>
          <a:xfrm rot="10800000">
            <a:off x="3355294" y="1728806"/>
            <a:ext cx="299102" cy="3247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8A66BBF4-FF41-9041-715C-A82B9229FABF}"/>
              </a:ext>
            </a:extLst>
          </p:cNvPr>
          <p:cNvSpPr/>
          <p:nvPr/>
        </p:nvSpPr>
        <p:spPr>
          <a:xfrm rot="10800000">
            <a:off x="3325735" y="2857627"/>
            <a:ext cx="299102" cy="3247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ADF055B-3FF3-CA5D-7AD5-152138DC20C8}"/>
              </a:ext>
            </a:extLst>
          </p:cNvPr>
          <p:cNvSpPr/>
          <p:nvPr/>
        </p:nvSpPr>
        <p:spPr>
          <a:xfrm rot="10800000">
            <a:off x="4818150" y="1737354"/>
            <a:ext cx="299102" cy="3247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C2FFF5C0-186D-462D-6B9C-C2AC18AF8CED}"/>
              </a:ext>
            </a:extLst>
          </p:cNvPr>
          <p:cNvSpPr/>
          <p:nvPr/>
        </p:nvSpPr>
        <p:spPr>
          <a:xfrm rot="10800000">
            <a:off x="4813536" y="2842123"/>
            <a:ext cx="299102" cy="3247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209F15D4-5CD5-A9E0-78C0-F199DD1DA32B}"/>
              </a:ext>
            </a:extLst>
          </p:cNvPr>
          <p:cNvCxnSpPr>
            <a:cxnSpLocks/>
          </p:cNvCxnSpPr>
          <p:nvPr/>
        </p:nvCxnSpPr>
        <p:spPr>
          <a:xfrm>
            <a:off x="2381498" y="2816259"/>
            <a:ext cx="1095533" cy="34794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9EFCCA2-C5D1-5C59-2F6A-2B0279555111}"/>
              </a:ext>
            </a:extLst>
          </p:cNvPr>
          <p:cNvCxnSpPr>
            <a:cxnSpLocks/>
          </p:cNvCxnSpPr>
          <p:nvPr/>
        </p:nvCxnSpPr>
        <p:spPr>
          <a:xfrm flipV="1">
            <a:off x="2373529" y="2075712"/>
            <a:ext cx="1147585" cy="366698"/>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AE30B50-2BB9-B916-138E-90DFEFD64C5F}"/>
              </a:ext>
            </a:extLst>
          </p:cNvPr>
          <p:cNvCxnSpPr>
            <a:cxnSpLocks/>
          </p:cNvCxnSpPr>
          <p:nvPr/>
        </p:nvCxnSpPr>
        <p:spPr>
          <a:xfrm rot="10800000">
            <a:off x="4959623" y="2062362"/>
            <a:ext cx="1714856" cy="316194"/>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16091EC-74FE-BA46-5337-80F4157345C8}"/>
              </a:ext>
            </a:extLst>
          </p:cNvPr>
          <p:cNvCxnSpPr>
            <a:cxnSpLocks/>
          </p:cNvCxnSpPr>
          <p:nvPr/>
        </p:nvCxnSpPr>
        <p:spPr>
          <a:xfrm rot="10800000" flipV="1">
            <a:off x="4986290" y="2780503"/>
            <a:ext cx="1677805" cy="395039"/>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1FD6CED-F1C2-1335-8515-03C75D77FB7F}"/>
              </a:ext>
            </a:extLst>
          </p:cNvPr>
          <p:cNvCxnSpPr>
            <a:cxnSpLocks/>
            <a:stCxn id="7" idx="0"/>
          </p:cNvCxnSpPr>
          <p:nvPr/>
        </p:nvCxnSpPr>
        <p:spPr>
          <a:xfrm flipV="1">
            <a:off x="3504845" y="2043678"/>
            <a:ext cx="1453628" cy="986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EB61C03-3685-7CE3-AA32-D566781E2E84}"/>
              </a:ext>
            </a:extLst>
          </p:cNvPr>
          <p:cNvCxnSpPr>
            <a:cxnSpLocks/>
            <a:stCxn id="7" idx="0"/>
            <a:endCxn id="12" idx="0"/>
          </p:cNvCxnSpPr>
          <p:nvPr/>
        </p:nvCxnSpPr>
        <p:spPr>
          <a:xfrm>
            <a:off x="3504845" y="2053546"/>
            <a:ext cx="1458242" cy="11133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93F0604-AD64-750F-B676-060701C3C27B}"/>
              </a:ext>
            </a:extLst>
          </p:cNvPr>
          <p:cNvCxnSpPr>
            <a:cxnSpLocks/>
            <a:stCxn id="9" idx="0"/>
          </p:cNvCxnSpPr>
          <p:nvPr/>
        </p:nvCxnSpPr>
        <p:spPr>
          <a:xfrm flipV="1">
            <a:off x="3475286" y="3169175"/>
            <a:ext cx="1483187" cy="131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9C1D979-E5F5-9E53-7C95-A1E407511415}"/>
              </a:ext>
            </a:extLst>
          </p:cNvPr>
          <p:cNvCxnSpPr>
            <a:cxnSpLocks/>
            <a:stCxn id="9" idx="0"/>
            <a:endCxn id="10" idx="0"/>
          </p:cNvCxnSpPr>
          <p:nvPr/>
        </p:nvCxnSpPr>
        <p:spPr>
          <a:xfrm flipV="1">
            <a:off x="3475286" y="2062094"/>
            <a:ext cx="1492415" cy="11202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0653DEF1-8B1D-891D-AF13-21A25D6A1295}"/>
              </a:ext>
            </a:extLst>
          </p:cNvPr>
          <p:cNvSpPr txBox="1"/>
          <p:nvPr/>
        </p:nvSpPr>
        <p:spPr>
          <a:xfrm>
            <a:off x="2521650" y="1978251"/>
            <a:ext cx="324128" cy="307777"/>
          </a:xfrm>
          <a:prstGeom prst="rect">
            <a:avLst/>
          </a:prstGeom>
          <a:noFill/>
        </p:spPr>
        <p:txBody>
          <a:bodyPr wrap="square" rtlCol="0">
            <a:spAutoFit/>
          </a:bodyPr>
          <a:lstStyle/>
          <a:p>
            <a:r>
              <a:rPr lang="en-US" sz="1400"/>
              <a:t>x</a:t>
            </a:r>
            <a:r>
              <a:rPr lang="en-US" sz="1400" baseline="-25000"/>
              <a:t>1</a:t>
            </a:r>
          </a:p>
        </p:txBody>
      </p:sp>
      <p:sp>
        <p:nvSpPr>
          <p:cNvPr id="63" name="TextBox 62">
            <a:extLst>
              <a:ext uri="{FF2B5EF4-FFF2-40B4-BE49-F238E27FC236}">
                <a16:creationId xmlns:a16="http://schemas.microsoft.com/office/drawing/2014/main" id="{124EF855-3DA0-7DF1-E395-1A003128A80D}"/>
              </a:ext>
            </a:extLst>
          </p:cNvPr>
          <p:cNvSpPr txBox="1"/>
          <p:nvPr/>
        </p:nvSpPr>
        <p:spPr>
          <a:xfrm>
            <a:off x="3650111" y="1777706"/>
            <a:ext cx="401072" cy="307777"/>
          </a:xfrm>
          <a:prstGeom prst="rect">
            <a:avLst/>
          </a:prstGeom>
          <a:noFill/>
        </p:spPr>
        <p:txBody>
          <a:bodyPr wrap="square" rtlCol="0">
            <a:spAutoFit/>
          </a:bodyPr>
          <a:lstStyle/>
          <a:p>
            <a:r>
              <a:rPr lang="en-US" sz="1400"/>
              <a:t>h</a:t>
            </a:r>
            <a:r>
              <a:rPr lang="en-US" sz="1400" baseline="-25000"/>
              <a:t>11</a:t>
            </a:r>
          </a:p>
        </p:txBody>
      </p:sp>
      <p:sp>
        <p:nvSpPr>
          <p:cNvPr id="66" name="TextBox 65">
            <a:extLst>
              <a:ext uri="{FF2B5EF4-FFF2-40B4-BE49-F238E27FC236}">
                <a16:creationId xmlns:a16="http://schemas.microsoft.com/office/drawing/2014/main" id="{045D3E1B-094A-A12D-349B-11B87D011516}"/>
              </a:ext>
            </a:extLst>
          </p:cNvPr>
          <p:cNvSpPr txBox="1"/>
          <p:nvPr/>
        </p:nvSpPr>
        <p:spPr>
          <a:xfrm>
            <a:off x="2521650" y="2370226"/>
            <a:ext cx="324128" cy="307777"/>
          </a:xfrm>
          <a:prstGeom prst="rect">
            <a:avLst/>
          </a:prstGeom>
          <a:noFill/>
        </p:spPr>
        <p:txBody>
          <a:bodyPr wrap="square" rtlCol="0">
            <a:spAutoFit/>
          </a:bodyPr>
          <a:lstStyle/>
          <a:p>
            <a:r>
              <a:rPr lang="en-US" sz="1400"/>
              <a:t>x</a:t>
            </a:r>
            <a:r>
              <a:rPr lang="en-US" sz="1400" baseline="-25000"/>
              <a:t>2</a:t>
            </a:r>
          </a:p>
        </p:txBody>
      </p:sp>
      <p:sp>
        <p:nvSpPr>
          <p:cNvPr id="67" name="TextBox 66">
            <a:extLst>
              <a:ext uri="{FF2B5EF4-FFF2-40B4-BE49-F238E27FC236}">
                <a16:creationId xmlns:a16="http://schemas.microsoft.com/office/drawing/2014/main" id="{A00212A3-E43E-B7AE-B8BD-6C5413E9BC48}"/>
              </a:ext>
            </a:extLst>
          </p:cNvPr>
          <p:cNvSpPr txBox="1"/>
          <p:nvPr/>
        </p:nvSpPr>
        <p:spPr>
          <a:xfrm>
            <a:off x="6373809" y="2104320"/>
            <a:ext cx="327334" cy="307777"/>
          </a:xfrm>
          <a:prstGeom prst="rect">
            <a:avLst/>
          </a:prstGeom>
          <a:noFill/>
        </p:spPr>
        <p:txBody>
          <a:bodyPr wrap="square" rtlCol="0">
            <a:spAutoFit/>
          </a:bodyPr>
          <a:lstStyle/>
          <a:p>
            <a:r>
              <a:rPr lang="en-US" sz="1400"/>
              <a:t>y</a:t>
            </a:r>
            <a:r>
              <a:rPr lang="en-US" sz="1400" baseline="-25000"/>
              <a:t>1</a:t>
            </a:r>
          </a:p>
        </p:txBody>
      </p:sp>
      <p:sp>
        <p:nvSpPr>
          <p:cNvPr id="68" name="TextBox 67">
            <a:extLst>
              <a:ext uri="{FF2B5EF4-FFF2-40B4-BE49-F238E27FC236}">
                <a16:creationId xmlns:a16="http://schemas.microsoft.com/office/drawing/2014/main" id="{D076FC10-8E21-4CD5-CC7D-D4D8F448AE71}"/>
              </a:ext>
            </a:extLst>
          </p:cNvPr>
          <p:cNvSpPr txBox="1"/>
          <p:nvPr/>
        </p:nvSpPr>
        <p:spPr>
          <a:xfrm>
            <a:off x="6373808" y="2346266"/>
            <a:ext cx="327334" cy="307777"/>
          </a:xfrm>
          <a:prstGeom prst="rect">
            <a:avLst/>
          </a:prstGeom>
          <a:noFill/>
        </p:spPr>
        <p:txBody>
          <a:bodyPr wrap="square" rtlCol="0">
            <a:spAutoFit/>
          </a:bodyPr>
          <a:lstStyle/>
          <a:p>
            <a:r>
              <a:rPr lang="en-US" sz="1400"/>
              <a:t>y</a:t>
            </a:r>
            <a:r>
              <a:rPr lang="en-US" sz="1400" baseline="-25000"/>
              <a:t>2</a:t>
            </a:r>
          </a:p>
        </p:txBody>
      </p:sp>
      <p:sp>
        <p:nvSpPr>
          <p:cNvPr id="85" name="TextBox 84">
            <a:extLst>
              <a:ext uri="{FF2B5EF4-FFF2-40B4-BE49-F238E27FC236}">
                <a16:creationId xmlns:a16="http://schemas.microsoft.com/office/drawing/2014/main" id="{0EEB92B9-408C-0259-6B57-0FB424717362}"/>
              </a:ext>
            </a:extLst>
          </p:cNvPr>
          <p:cNvSpPr txBox="1"/>
          <p:nvPr/>
        </p:nvSpPr>
        <p:spPr>
          <a:xfrm>
            <a:off x="3915108" y="2023234"/>
            <a:ext cx="426359" cy="276999"/>
          </a:xfrm>
          <a:prstGeom prst="rect">
            <a:avLst/>
          </a:prstGeom>
          <a:noFill/>
        </p:spPr>
        <p:txBody>
          <a:bodyPr wrap="square" rtlCol="0">
            <a:spAutoFit/>
          </a:bodyPr>
          <a:lstStyle/>
          <a:p>
            <a:r>
              <a:rPr lang="en-US" sz="1200"/>
              <a:t>h</a:t>
            </a:r>
            <a:r>
              <a:rPr lang="en-US" sz="1200" baseline="-25000"/>
              <a:t>21</a:t>
            </a:r>
            <a:endParaRPr lang="en-US" sz="1400" baseline="-25000"/>
          </a:p>
        </p:txBody>
      </p:sp>
      <p:sp>
        <p:nvSpPr>
          <p:cNvPr id="86" name="TextBox 85">
            <a:extLst>
              <a:ext uri="{FF2B5EF4-FFF2-40B4-BE49-F238E27FC236}">
                <a16:creationId xmlns:a16="http://schemas.microsoft.com/office/drawing/2014/main" id="{5BCBC751-AC0A-8EFE-CD4C-3A9B25239ED6}"/>
              </a:ext>
            </a:extLst>
          </p:cNvPr>
          <p:cNvSpPr txBox="1"/>
          <p:nvPr/>
        </p:nvSpPr>
        <p:spPr>
          <a:xfrm>
            <a:off x="3575336" y="2220237"/>
            <a:ext cx="401072" cy="276999"/>
          </a:xfrm>
          <a:prstGeom prst="rect">
            <a:avLst/>
          </a:prstGeom>
          <a:noFill/>
        </p:spPr>
        <p:txBody>
          <a:bodyPr wrap="square" rtlCol="0">
            <a:spAutoFit/>
          </a:bodyPr>
          <a:lstStyle/>
          <a:p>
            <a:r>
              <a:rPr lang="en-US" sz="1200"/>
              <a:t>h</a:t>
            </a:r>
            <a:r>
              <a:rPr lang="en-US" sz="1200" baseline="-25000"/>
              <a:t>12</a:t>
            </a:r>
            <a:endParaRPr lang="en-US" sz="1400" baseline="-25000"/>
          </a:p>
        </p:txBody>
      </p:sp>
      <p:sp>
        <p:nvSpPr>
          <p:cNvPr id="87" name="TextBox 86">
            <a:extLst>
              <a:ext uri="{FF2B5EF4-FFF2-40B4-BE49-F238E27FC236}">
                <a16:creationId xmlns:a16="http://schemas.microsoft.com/office/drawing/2014/main" id="{8C601411-037E-207D-3B9D-E258D8BC1DE7}"/>
              </a:ext>
            </a:extLst>
          </p:cNvPr>
          <p:cNvSpPr txBox="1"/>
          <p:nvPr/>
        </p:nvSpPr>
        <p:spPr>
          <a:xfrm>
            <a:off x="4011040" y="3152001"/>
            <a:ext cx="443492" cy="276999"/>
          </a:xfrm>
          <a:prstGeom prst="rect">
            <a:avLst/>
          </a:prstGeom>
          <a:noFill/>
        </p:spPr>
        <p:txBody>
          <a:bodyPr wrap="square" rtlCol="0">
            <a:spAutoFit/>
          </a:bodyPr>
          <a:lstStyle/>
          <a:p>
            <a:r>
              <a:rPr lang="en-US" sz="1200" err="1"/>
              <a:t>h</a:t>
            </a:r>
            <a:r>
              <a:rPr lang="en-US" sz="1200" baseline="-25000" err="1"/>
              <a:t>NM</a:t>
            </a:r>
            <a:endParaRPr lang="en-US" sz="1400" baseline="-25000"/>
          </a:p>
        </p:txBody>
      </p:sp>
      <p:sp>
        <p:nvSpPr>
          <p:cNvPr id="100" name="Content Placeholder 8">
            <a:extLst>
              <a:ext uri="{FF2B5EF4-FFF2-40B4-BE49-F238E27FC236}">
                <a16:creationId xmlns:a16="http://schemas.microsoft.com/office/drawing/2014/main" id="{A5E24B3E-3B13-A902-8387-EF5420D0D11C}"/>
              </a:ext>
            </a:extLst>
          </p:cNvPr>
          <p:cNvSpPr>
            <a:spLocks noGrp="1"/>
          </p:cNvSpPr>
          <p:nvPr>
            <p:ph idx="1"/>
          </p:nvPr>
        </p:nvSpPr>
        <p:spPr>
          <a:xfrm>
            <a:off x="658139" y="3680868"/>
            <a:ext cx="11113132" cy="3124199"/>
          </a:xfrm>
        </p:spPr>
        <p:txBody>
          <a:bodyPr>
            <a:normAutofit/>
          </a:bodyPr>
          <a:lstStyle/>
          <a:p>
            <a:pPr marL="342900" indent="-342900">
              <a:buFont typeface="Wingdings" panose="05000000000000000000" pitchFamily="2" charset="2"/>
              <a:buChar char="q"/>
            </a:pPr>
            <a:r>
              <a:rPr lang="en-US" sz="2000"/>
              <a:t>Multiple Input Multiple Output (MIMO) at any time instant can modeled as </a:t>
            </a:r>
          </a:p>
          <a:p>
            <a:pPr lvl="1"/>
            <a:r>
              <a:rPr lang="en-US" sz="2000" b="1" i="1"/>
              <a:t>    </a:t>
            </a:r>
            <a:r>
              <a:rPr lang="en-US" sz="2000" b="1" i="1" err="1"/>
              <a:t>y</a:t>
            </a:r>
            <a:r>
              <a:rPr lang="en-US" sz="2000" b="1" i="1" baseline="-25000" err="1"/>
              <a:t>i</a:t>
            </a:r>
            <a:r>
              <a:rPr lang="en-US" sz="2000" b="1" i="1" baseline="-25000"/>
              <a:t> </a:t>
            </a:r>
            <a:r>
              <a:rPr lang="en-US" sz="2000" b="1" i="1"/>
              <a:t>= </a:t>
            </a:r>
            <a:r>
              <a:rPr lang="en-US" sz="2000" b="1" i="1" err="1"/>
              <a:t>H</a:t>
            </a:r>
            <a:r>
              <a:rPr lang="en-US" sz="2000" b="1" i="1" baseline="-25000" err="1"/>
              <a:t>i</a:t>
            </a:r>
            <a:r>
              <a:rPr lang="en-US" sz="2000" b="1" i="1" err="1"/>
              <a:t>x</a:t>
            </a:r>
            <a:r>
              <a:rPr lang="en-US" sz="2000" b="1" i="1" baseline="-25000" err="1"/>
              <a:t>i</a:t>
            </a:r>
            <a:r>
              <a:rPr lang="en-US" sz="2000" b="1" i="1"/>
              <a:t> + </a:t>
            </a:r>
            <a:r>
              <a:rPr lang="en-US" sz="2000" b="1" i="1" err="1"/>
              <a:t>n</a:t>
            </a:r>
            <a:r>
              <a:rPr lang="en-US" sz="2000" b="1" i="1" baseline="-25000" err="1"/>
              <a:t>i</a:t>
            </a:r>
            <a:r>
              <a:rPr lang="en-US" sz="2000" b="1" i="1"/>
              <a:t> </a:t>
            </a:r>
            <a:r>
              <a:rPr lang="en-US" sz="2000"/>
              <a:t>for </a:t>
            </a:r>
            <a:r>
              <a:rPr lang="en-US" sz="2000" err="1"/>
              <a:t>for</a:t>
            </a:r>
            <a:r>
              <a:rPr lang="en-US" sz="2000"/>
              <a:t> </a:t>
            </a:r>
            <a:r>
              <a:rPr lang="en-US" sz="2000" err="1"/>
              <a:t>i</a:t>
            </a:r>
            <a:r>
              <a:rPr lang="en-US" sz="2000"/>
              <a:t> ∈ {1, . . ., k}  where k is the number of OFDM subcarriers</a:t>
            </a:r>
          </a:p>
          <a:p>
            <a:pPr lvl="1"/>
            <a:r>
              <a:rPr lang="en-US" sz="2000"/>
              <a:t>	x</a:t>
            </a:r>
            <a:r>
              <a:rPr lang="en-US" sz="2000" baseline="-25000"/>
              <a:t>i</a:t>
            </a:r>
            <a:r>
              <a:rPr lang="en-US" sz="2000"/>
              <a:t> and </a:t>
            </a:r>
            <a:r>
              <a:rPr lang="en-US" sz="2000" err="1"/>
              <a:t>y</a:t>
            </a:r>
            <a:r>
              <a:rPr lang="en-US" sz="2000" baseline="-25000" err="1"/>
              <a:t>i</a:t>
            </a:r>
            <a:r>
              <a:rPr lang="en-US" sz="2000"/>
              <a:t> are transmitted and received signal vector for the </a:t>
            </a:r>
            <a:r>
              <a:rPr lang="en-US" sz="2000" err="1"/>
              <a:t>i-th</a:t>
            </a:r>
            <a:r>
              <a:rPr lang="en-US" sz="2000"/>
              <a:t> subcarrier</a:t>
            </a:r>
            <a:r>
              <a:rPr lang="en-US" sz="2000" baseline="-25000"/>
              <a:t>  </a:t>
            </a:r>
          </a:p>
          <a:p>
            <a:pPr lvl="1"/>
            <a:r>
              <a:rPr lang="en-US" sz="2000"/>
              <a:t>	H</a:t>
            </a:r>
            <a:r>
              <a:rPr lang="en-US" sz="2000" baseline="-25000"/>
              <a:t>i</a:t>
            </a:r>
            <a:r>
              <a:rPr lang="en-US" sz="2000"/>
              <a:t> is the channel matrix for i-</a:t>
            </a:r>
            <a:r>
              <a:rPr lang="en-US" sz="2000" err="1"/>
              <a:t>th</a:t>
            </a:r>
            <a:r>
              <a:rPr lang="en-US" sz="2000"/>
              <a:t> subcarrier</a:t>
            </a:r>
          </a:p>
          <a:p>
            <a:pPr marL="342900" indent="-342900">
              <a:buFont typeface="Wingdings" panose="05000000000000000000" pitchFamily="2" charset="2"/>
              <a:buChar char="q"/>
            </a:pPr>
            <a:r>
              <a:rPr lang="en-US" sz="2000"/>
              <a:t>CSI describes how a signal propagates from Tx to the Rx</a:t>
            </a:r>
          </a:p>
          <a:p>
            <a:endParaRPr lang="en-US" sz="2000"/>
          </a:p>
        </p:txBody>
      </p:sp>
      <p:sp>
        <p:nvSpPr>
          <p:cNvPr id="105" name="TextBox 104">
            <a:extLst>
              <a:ext uri="{FF2B5EF4-FFF2-40B4-BE49-F238E27FC236}">
                <a16:creationId xmlns:a16="http://schemas.microsoft.com/office/drawing/2014/main" id="{72DC2CC8-94A7-0C27-D9DD-DC2785B85C4A}"/>
              </a:ext>
            </a:extLst>
          </p:cNvPr>
          <p:cNvSpPr txBox="1"/>
          <p:nvPr/>
        </p:nvSpPr>
        <p:spPr>
          <a:xfrm>
            <a:off x="1087516" y="5654633"/>
            <a:ext cx="7022444" cy="646331"/>
          </a:xfrm>
          <a:prstGeom prst="rect">
            <a:avLst/>
          </a:prstGeom>
          <a:noFill/>
        </p:spPr>
        <p:txBody>
          <a:bodyPr wrap="square" rtlCol="0">
            <a:spAutoFit/>
          </a:bodyPr>
          <a:lstStyle/>
          <a:p>
            <a:r>
              <a:rPr lang="en-US" b="0" i="1">
                <a:solidFill>
                  <a:srgbClr val="222222"/>
                </a:solidFill>
                <a:effectLst/>
                <a:latin typeface="Arial" panose="020B0604020202020204" pitchFamily="34" charset="0"/>
              </a:rPr>
              <a:t>H = H1, H2, H3….</a:t>
            </a:r>
            <a:r>
              <a:rPr lang="en-US" b="0" i="0">
                <a:solidFill>
                  <a:srgbClr val="222222"/>
                </a:solidFill>
                <a:effectLst/>
                <a:latin typeface="Arial" panose="020B0604020202020204" pitchFamily="34" charset="0"/>
              </a:rPr>
              <a:t>appears in a complex form </a:t>
            </a:r>
            <a:r>
              <a:rPr lang="en-US" b="0" i="0" u="none" strike="noStrike" err="1">
                <a:solidFill>
                  <a:srgbClr val="222222"/>
                </a:solidFill>
                <a:effectLst/>
                <a:latin typeface="Arial" panose="020B0604020202020204" pitchFamily="34" charset="0"/>
              </a:rPr>
              <a:t>a+bi</a:t>
            </a:r>
            <a:r>
              <a:rPr lang="en-US" b="0" i="0">
                <a:solidFill>
                  <a:srgbClr val="222222"/>
                </a:solidFill>
                <a:effectLst/>
                <a:latin typeface="Arial" panose="020B0604020202020204" pitchFamily="34" charset="0"/>
              </a:rPr>
              <a:t>. </a:t>
            </a:r>
          </a:p>
          <a:p>
            <a:r>
              <a:rPr lang="en-US" b="0" i="0">
                <a:solidFill>
                  <a:srgbClr val="222222"/>
                </a:solidFill>
                <a:effectLst/>
                <a:latin typeface="Arial" panose="020B0604020202020204" pitchFamily="34" charset="0"/>
              </a:rPr>
              <a:t>                |</a:t>
            </a:r>
            <a:r>
              <a:rPr lang="en-US" b="0" i="0" u="none" strike="noStrike">
                <a:solidFill>
                  <a:srgbClr val="222222"/>
                </a:solidFill>
                <a:effectLst/>
                <a:latin typeface="GyrePagellaMathJax_Size2"/>
              </a:rPr>
              <a:t>√</a:t>
            </a:r>
            <a:r>
              <a:rPr lang="en-US" b="0" i="0" u="none" strike="noStrike">
                <a:solidFill>
                  <a:srgbClr val="222222"/>
                </a:solidFill>
                <a:effectLst/>
                <a:latin typeface="Arial" panose="020B0604020202020204" pitchFamily="34" charset="0"/>
              </a:rPr>
              <a:t>a2+b2|</a:t>
            </a:r>
            <a:r>
              <a:rPr lang="en-US" b="0" i="0">
                <a:solidFill>
                  <a:srgbClr val="222222"/>
                </a:solidFill>
                <a:effectLst/>
                <a:latin typeface="Arial" panose="020B0604020202020204" pitchFamily="34" charset="0"/>
              </a:rPr>
              <a:t> - </a:t>
            </a:r>
            <a:r>
              <a:rPr lang="en-US" b="1" i="0">
                <a:solidFill>
                  <a:srgbClr val="222222"/>
                </a:solidFill>
                <a:effectLst/>
                <a:latin typeface="Arial" panose="020B0604020202020204" pitchFamily="34" charset="0"/>
              </a:rPr>
              <a:t>Amplitude              </a:t>
            </a:r>
            <a:r>
              <a:rPr lang="en-US" b="0" i="0" u="none" strike="noStrike">
                <a:solidFill>
                  <a:srgbClr val="222222"/>
                </a:solidFill>
                <a:effectLst/>
                <a:latin typeface="GyrePagellaMathJax_Normal"/>
              </a:rPr>
              <a:t>𝜃</a:t>
            </a:r>
            <a:r>
              <a:rPr lang="en-US" b="0" i="0" u="none" strike="noStrike">
                <a:solidFill>
                  <a:srgbClr val="222222"/>
                </a:solidFill>
                <a:effectLst/>
                <a:latin typeface="GyrePagellaMathJax_Main"/>
              </a:rPr>
              <a:t>=</a:t>
            </a:r>
            <a:r>
              <a:rPr lang="en-US" b="0" i="0" u="none" strike="noStrike">
                <a:solidFill>
                  <a:srgbClr val="222222"/>
                </a:solidFill>
                <a:effectLst/>
                <a:latin typeface="GyrePagellaMathJax_Normal"/>
              </a:rPr>
              <a:t>𝑎𝑟𝑔𝑡𝑎𝑛(𝑏/𝑎)</a:t>
            </a:r>
            <a:r>
              <a:rPr lang="en-US" u="none" strike="noStrike">
                <a:solidFill>
                  <a:srgbClr val="222222"/>
                </a:solidFill>
                <a:latin typeface="Arial" panose="020B0604020202020204" pitchFamily="34" charset="0"/>
              </a:rPr>
              <a:t>-</a:t>
            </a:r>
            <a:r>
              <a:rPr lang="en-US" b="0" i="0">
                <a:solidFill>
                  <a:srgbClr val="222222"/>
                </a:solidFill>
                <a:effectLst/>
                <a:latin typeface="Arial" panose="020B0604020202020204" pitchFamily="34" charset="0"/>
              </a:rPr>
              <a:t> </a:t>
            </a:r>
            <a:r>
              <a:rPr lang="en-US" b="1">
                <a:solidFill>
                  <a:srgbClr val="222222"/>
                </a:solidFill>
                <a:latin typeface="Arial" panose="020B0604020202020204" pitchFamily="34" charset="0"/>
              </a:rPr>
              <a:t>P</a:t>
            </a:r>
            <a:r>
              <a:rPr lang="en-US" b="1" i="0">
                <a:solidFill>
                  <a:srgbClr val="222222"/>
                </a:solidFill>
                <a:effectLst/>
                <a:latin typeface="Arial" panose="020B0604020202020204" pitchFamily="34" charset="0"/>
              </a:rPr>
              <a:t>hase</a:t>
            </a:r>
            <a:endParaRPr lang="en-US" b="1"/>
          </a:p>
        </p:txBody>
      </p:sp>
      <p:pic>
        <p:nvPicPr>
          <p:cNvPr id="1026" name="Picture 2" descr="CSI complex">
            <a:extLst>
              <a:ext uri="{FF2B5EF4-FFF2-40B4-BE49-F238E27FC236}">
                <a16:creationId xmlns:a16="http://schemas.microsoft.com/office/drawing/2014/main" id="{8E860AE1-EFA0-1C1C-7C6C-82C8EDF437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337" y="4633837"/>
            <a:ext cx="2565147" cy="2171230"/>
          </a:xfrm>
          <a:prstGeom prst="rect">
            <a:avLst/>
          </a:prstGeom>
          <a:noFill/>
          <a:extLst>
            <a:ext uri="{909E8E84-426E-40DD-AFC4-6F175D3DCCD1}">
              <a14:hiddenFill xmlns:a14="http://schemas.microsoft.com/office/drawing/2010/main">
                <a:solidFill>
                  <a:srgbClr val="FFFFFF"/>
                </a:solidFill>
              </a14:hiddenFill>
            </a:ext>
          </a:extLst>
        </p:spPr>
      </p:pic>
      <p:sp>
        <p:nvSpPr>
          <p:cNvPr id="120" name="Isosceles Triangle 119">
            <a:extLst>
              <a:ext uri="{FF2B5EF4-FFF2-40B4-BE49-F238E27FC236}">
                <a16:creationId xmlns:a16="http://schemas.microsoft.com/office/drawing/2014/main" id="{1EBB375F-96A7-D6B7-98A6-5C917DC5D99C}"/>
              </a:ext>
            </a:extLst>
          </p:cNvPr>
          <p:cNvSpPr/>
          <p:nvPr/>
        </p:nvSpPr>
        <p:spPr>
          <a:xfrm rot="10800000">
            <a:off x="3360591" y="2292021"/>
            <a:ext cx="299102" cy="3247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Isosceles Triangle 120">
            <a:extLst>
              <a:ext uri="{FF2B5EF4-FFF2-40B4-BE49-F238E27FC236}">
                <a16:creationId xmlns:a16="http://schemas.microsoft.com/office/drawing/2014/main" id="{BD1C2486-5C09-276F-07CB-6780C8302111}"/>
              </a:ext>
            </a:extLst>
          </p:cNvPr>
          <p:cNvSpPr/>
          <p:nvPr/>
        </p:nvSpPr>
        <p:spPr>
          <a:xfrm rot="10800000">
            <a:off x="4820457" y="2313256"/>
            <a:ext cx="299102" cy="3247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 name="Straight Arrow Connector 122">
            <a:extLst>
              <a:ext uri="{FF2B5EF4-FFF2-40B4-BE49-F238E27FC236}">
                <a16:creationId xmlns:a16="http://schemas.microsoft.com/office/drawing/2014/main" id="{3BC15075-DFED-B5DA-8EF1-8101CBA0B378}"/>
              </a:ext>
            </a:extLst>
          </p:cNvPr>
          <p:cNvCxnSpPr>
            <a:cxnSpLocks/>
            <a:stCxn id="5" idx="3"/>
            <a:endCxn id="120" idx="0"/>
          </p:cNvCxnSpPr>
          <p:nvPr/>
        </p:nvCxnSpPr>
        <p:spPr>
          <a:xfrm flipV="1">
            <a:off x="2364756" y="2616761"/>
            <a:ext cx="1145386" cy="93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62D74B49-07BF-C516-856D-EA753C2A4273}"/>
              </a:ext>
            </a:extLst>
          </p:cNvPr>
          <p:cNvCxnSpPr>
            <a:cxnSpLocks/>
            <a:stCxn id="6" idx="1"/>
            <a:endCxn id="121" idx="0"/>
          </p:cNvCxnSpPr>
          <p:nvPr/>
        </p:nvCxnSpPr>
        <p:spPr>
          <a:xfrm flipH="1">
            <a:off x="4970008" y="2633853"/>
            <a:ext cx="1694086" cy="41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D37F33B8-CA5B-E582-F135-A36DFB247674}"/>
              </a:ext>
            </a:extLst>
          </p:cNvPr>
          <p:cNvCxnSpPr>
            <a:stCxn id="120" idx="0"/>
            <a:endCxn id="10" idx="0"/>
          </p:cNvCxnSpPr>
          <p:nvPr/>
        </p:nvCxnSpPr>
        <p:spPr>
          <a:xfrm flipV="1">
            <a:off x="3510142" y="2062094"/>
            <a:ext cx="1457559" cy="5546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4" name="Straight Arrow Connector 1033">
            <a:extLst>
              <a:ext uri="{FF2B5EF4-FFF2-40B4-BE49-F238E27FC236}">
                <a16:creationId xmlns:a16="http://schemas.microsoft.com/office/drawing/2014/main" id="{652974D0-F1F0-44C3-31BC-2CA308946B98}"/>
              </a:ext>
            </a:extLst>
          </p:cNvPr>
          <p:cNvCxnSpPr>
            <a:stCxn id="120" idx="0"/>
            <a:endCxn id="121" idx="0"/>
          </p:cNvCxnSpPr>
          <p:nvPr/>
        </p:nvCxnSpPr>
        <p:spPr>
          <a:xfrm>
            <a:off x="3510142" y="2616761"/>
            <a:ext cx="1459866" cy="212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6" name="Straight Arrow Connector 1035">
            <a:extLst>
              <a:ext uri="{FF2B5EF4-FFF2-40B4-BE49-F238E27FC236}">
                <a16:creationId xmlns:a16="http://schemas.microsoft.com/office/drawing/2014/main" id="{A45C88C3-ADED-561D-FCFD-B9BFBD9F1CF3}"/>
              </a:ext>
            </a:extLst>
          </p:cNvPr>
          <p:cNvCxnSpPr>
            <a:cxnSpLocks/>
            <a:endCxn id="121" idx="0"/>
          </p:cNvCxnSpPr>
          <p:nvPr/>
        </p:nvCxnSpPr>
        <p:spPr>
          <a:xfrm flipV="1">
            <a:off x="3521114" y="2637996"/>
            <a:ext cx="1448894" cy="526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12B8C714-0797-1893-BC4C-F0CA4623BFC7}"/>
              </a:ext>
            </a:extLst>
          </p:cNvPr>
          <p:cNvCxnSpPr>
            <a:cxnSpLocks/>
          </p:cNvCxnSpPr>
          <p:nvPr/>
        </p:nvCxnSpPr>
        <p:spPr>
          <a:xfrm>
            <a:off x="3466325" y="2601899"/>
            <a:ext cx="1452945" cy="5501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2" name="Straight Arrow Connector 1041">
            <a:extLst>
              <a:ext uri="{FF2B5EF4-FFF2-40B4-BE49-F238E27FC236}">
                <a16:creationId xmlns:a16="http://schemas.microsoft.com/office/drawing/2014/main" id="{B59871B0-EF68-D46E-55B0-ADBD7ED63FC7}"/>
              </a:ext>
            </a:extLst>
          </p:cNvPr>
          <p:cNvCxnSpPr>
            <a:stCxn id="7" idx="0"/>
            <a:endCxn id="121" idx="0"/>
          </p:cNvCxnSpPr>
          <p:nvPr/>
        </p:nvCxnSpPr>
        <p:spPr>
          <a:xfrm>
            <a:off x="3504845" y="2053546"/>
            <a:ext cx="1465163" cy="5844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4" name="TextBox 1043">
            <a:extLst>
              <a:ext uri="{FF2B5EF4-FFF2-40B4-BE49-F238E27FC236}">
                <a16:creationId xmlns:a16="http://schemas.microsoft.com/office/drawing/2014/main" id="{2FE80646-BE4A-1F9E-CE88-E39F4BA9AA70}"/>
              </a:ext>
            </a:extLst>
          </p:cNvPr>
          <p:cNvSpPr txBox="1"/>
          <p:nvPr/>
        </p:nvSpPr>
        <p:spPr>
          <a:xfrm>
            <a:off x="4270823" y="2883138"/>
            <a:ext cx="426359" cy="276999"/>
          </a:xfrm>
          <a:prstGeom prst="rect">
            <a:avLst/>
          </a:prstGeom>
          <a:noFill/>
        </p:spPr>
        <p:txBody>
          <a:bodyPr wrap="square" rtlCol="0">
            <a:spAutoFit/>
          </a:bodyPr>
          <a:lstStyle/>
          <a:p>
            <a:r>
              <a:rPr lang="en-US" sz="1200"/>
              <a:t>h</a:t>
            </a:r>
            <a:r>
              <a:rPr lang="en-US" sz="1200" baseline="-25000"/>
              <a:t>N2</a:t>
            </a:r>
            <a:endParaRPr lang="en-US" sz="1400" baseline="-25000"/>
          </a:p>
        </p:txBody>
      </p:sp>
      <p:sp>
        <p:nvSpPr>
          <p:cNvPr id="1045" name="TextBox 1044">
            <a:extLst>
              <a:ext uri="{FF2B5EF4-FFF2-40B4-BE49-F238E27FC236}">
                <a16:creationId xmlns:a16="http://schemas.microsoft.com/office/drawing/2014/main" id="{B340D205-451E-7C0E-0039-41DDE12C4E0C}"/>
              </a:ext>
            </a:extLst>
          </p:cNvPr>
          <p:cNvSpPr txBox="1"/>
          <p:nvPr/>
        </p:nvSpPr>
        <p:spPr>
          <a:xfrm>
            <a:off x="6324295" y="2762447"/>
            <a:ext cx="426359" cy="307777"/>
          </a:xfrm>
          <a:prstGeom prst="rect">
            <a:avLst/>
          </a:prstGeom>
          <a:noFill/>
        </p:spPr>
        <p:txBody>
          <a:bodyPr wrap="square" rtlCol="0">
            <a:spAutoFit/>
          </a:bodyPr>
          <a:lstStyle/>
          <a:p>
            <a:r>
              <a:rPr lang="en-US" sz="1400" err="1"/>
              <a:t>y</a:t>
            </a:r>
            <a:r>
              <a:rPr lang="en-US" sz="1400" baseline="-25000" err="1"/>
              <a:t>N</a:t>
            </a:r>
            <a:endParaRPr lang="en-US" sz="1400" baseline="-25000"/>
          </a:p>
        </p:txBody>
      </p:sp>
      <p:sp>
        <p:nvSpPr>
          <p:cNvPr id="1046" name="TextBox 1045">
            <a:extLst>
              <a:ext uri="{FF2B5EF4-FFF2-40B4-BE49-F238E27FC236}">
                <a16:creationId xmlns:a16="http://schemas.microsoft.com/office/drawing/2014/main" id="{51CECB68-4315-2C12-1C6A-D3340610545D}"/>
              </a:ext>
            </a:extLst>
          </p:cNvPr>
          <p:cNvSpPr txBox="1"/>
          <p:nvPr/>
        </p:nvSpPr>
        <p:spPr>
          <a:xfrm>
            <a:off x="2493645" y="2770348"/>
            <a:ext cx="465460" cy="307777"/>
          </a:xfrm>
          <a:prstGeom prst="rect">
            <a:avLst/>
          </a:prstGeom>
          <a:noFill/>
        </p:spPr>
        <p:txBody>
          <a:bodyPr wrap="square" rtlCol="0">
            <a:spAutoFit/>
          </a:bodyPr>
          <a:lstStyle/>
          <a:p>
            <a:r>
              <a:rPr lang="en-US" sz="1400" err="1"/>
              <a:t>x</a:t>
            </a:r>
            <a:r>
              <a:rPr lang="en-US" sz="1400" baseline="-25000" err="1"/>
              <a:t>M</a:t>
            </a:r>
            <a:endParaRPr lang="en-US" sz="1400" baseline="-25000"/>
          </a:p>
        </p:txBody>
      </p:sp>
      <p:sp>
        <p:nvSpPr>
          <p:cNvPr id="1047" name="TextBox 1046">
            <a:extLst>
              <a:ext uri="{FF2B5EF4-FFF2-40B4-BE49-F238E27FC236}">
                <a16:creationId xmlns:a16="http://schemas.microsoft.com/office/drawing/2014/main" id="{EB5605CF-93BB-EF69-ED9D-559BC90EF244}"/>
              </a:ext>
            </a:extLst>
          </p:cNvPr>
          <p:cNvSpPr txBox="1"/>
          <p:nvPr/>
        </p:nvSpPr>
        <p:spPr>
          <a:xfrm>
            <a:off x="3337047" y="2523108"/>
            <a:ext cx="508518" cy="369332"/>
          </a:xfrm>
          <a:prstGeom prst="rect">
            <a:avLst/>
          </a:prstGeom>
          <a:noFill/>
        </p:spPr>
        <p:txBody>
          <a:bodyPr wrap="square" rtlCol="0">
            <a:spAutoFit/>
          </a:bodyPr>
          <a:lstStyle/>
          <a:p>
            <a:r>
              <a:rPr lang="en-US"/>
              <a:t>..</a:t>
            </a:r>
          </a:p>
        </p:txBody>
      </p:sp>
      <p:sp>
        <p:nvSpPr>
          <p:cNvPr id="1048" name="TextBox 1047">
            <a:extLst>
              <a:ext uri="{FF2B5EF4-FFF2-40B4-BE49-F238E27FC236}">
                <a16:creationId xmlns:a16="http://schemas.microsoft.com/office/drawing/2014/main" id="{F854AA58-7561-03A3-5341-4DC18ECC9AFD}"/>
              </a:ext>
            </a:extLst>
          </p:cNvPr>
          <p:cNvSpPr txBox="1"/>
          <p:nvPr/>
        </p:nvSpPr>
        <p:spPr>
          <a:xfrm>
            <a:off x="4820495" y="2521063"/>
            <a:ext cx="508518" cy="369332"/>
          </a:xfrm>
          <a:prstGeom prst="rect">
            <a:avLst/>
          </a:prstGeom>
          <a:noFill/>
        </p:spPr>
        <p:txBody>
          <a:bodyPr wrap="square" rtlCol="0">
            <a:spAutoFit/>
          </a:bodyPr>
          <a:lstStyle/>
          <a:p>
            <a:r>
              <a:rPr lang="en-US"/>
              <a:t>..</a:t>
            </a:r>
          </a:p>
        </p:txBody>
      </p:sp>
      <p:sp>
        <p:nvSpPr>
          <p:cNvPr id="1049" name="TextBox 1048">
            <a:extLst>
              <a:ext uri="{FF2B5EF4-FFF2-40B4-BE49-F238E27FC236}">
                <a16:creationId xmlns:a16="http://schemas.microsoft.com/office/drawing/2014/main" id="{41A48E18-6C20-AA10-3EA3-E0EBF8EBADF3}"/>
              </a:ext>
            </a:extLst>
          </p:cNvPr>
          <p:cNvSpPr txBox="1"/>
          <p:nvPr/>
        </p:nvSpPr>
        <p:spPr>
          <a:xfrm>
            <a:off x="4540301" y="2226772"/>
            <a:ext cx="443492" cy="276999"/>
          </a:xfrm>
          <a:prstGeom prst="rect">
            <a:avLst/>
          </a:prstGeom>
          <a:noFill/>
        </p:spPr>
        <p:txBody>
          <a:bodyPr wrap="square" rtlCol="0">
            <a:spAutoFit/>
          </a:bodyPr>
          <a:lstStyle/>
          <a:p>
            <a:r>
              <a:rPr lang="en-US" sz="1200"/>
              <a:t>h</a:t>
            </a:r>
            <a:r>
              <a:rPr lang="en-US" sz="1200" baseline="-25000"/>
              <a:t>1N</a:t>
            </a:r>
            <a:endParaRPr lang="en-US" sz="1400" baseline="-25000"/>
          </a:p>
        </p:txBody>
      </p:sp>
      <p:sp>
        <p:nvSpPr>
          <p:cNvPr id="1050" name="TextBox 1049">
            <a:extLst>
              <a:ext uri="{FF2B5EF4-FFF2-40B4-BE49-F238E27FC236}">
                <a16:creationId xmlns:a16="http://schemas.microsoft.com/office/drawing/2014/main" id="{1936BFBA-DCD6-C179-FA71-1B8D6097B497}"/>
              </a:ext>
            </a:extLst>
          </p:cNvPr>
          <p:cNvSpPr txBox="1"/>
          <p:nvPr/>
        </p:nvSpPr>
        <p:spPr>
          <a:xfrm>
            <a:off x="4339764" y="2391363"/>
            <a:ext cx="401072" cy="307777"/>
          </a:xfrm>
          <a:prstGeom prst="rect">
            <a:avLst/>
          </a:prstGeom>
          <a:noFill/>
        </p:spPr>
        <p:txBody>
          <a:bodyPr wrap="square" rtlCol="0">
            <a:spAutoFit/>
          </a:bodyPr>
          <a:lstStyle/>
          <a:p>
            <a:r>
              <a:rPr lang="en-US" sz="1400"/>
              <a:t>h</a:t>
            </a:r>
            <a:r>
              <a:rPr lang="en-US" sz="1400" baseline="-25000"/>
              <a:t>22</a:t>
            </a:r>
          </a:p>
        </p:txBody>
      </p:sp>
      <p:sp>
        <p:nvSpPr>
          <p:cNvPr id="1051" name="TextBox 1050">
            <a:extLst>
              <a:ext uri="{FF2B5EF4-FFF2-40B4-BE49-F238E27FC236}">
                <a16:creationId xmlns:a16="http://schemas.microsoft.com/office/drawing/2014/main" id="{AF8B6D93-C284-058B-7306-85A308838153}"/>
              </a:ext>
            </a:extLst>
          </p:cNvPr>
          <p:cNvSpPr txBox="1"/>
          <p:nvPr/>
        </p:nvSpPr>
        <p:spPr>
          <a:xfrm>
            <a:off x="4108713" y="2617999"/>
            <a:ext cx="426359" cy="276999"/>
          </a:xfrm>
          <a:prstGeom prst="rect">
            <a:avLst/>
          </a:prstGeom>
          <a:noFill/>
        </p:spPr>
        <p:txBody>
          <a:bodyPr wrap="square" rtlCol="0">
            <a:spAutoFit/>
          </a:bodyPr>
          <a:lstStyle/>
          <a:p>
            <a:r>
              <a:rPr lang="en-US" sz="1200"/>
              <a:t>h</a:t>
            </a:r>
            <a:r>
              <a:rPr lang="en-US" sz="1200" baseline="-25000"/>
              <a:t>N1</a:t>
            </a:r>
          </a:p>
        </p:txBody>
      </p:sp>
      <p:pic>
        <p:nvPicPr>
          <p:cNvPr id="1053" name="Picture 1052">
            <a:extLst>
              <a:ext uri="{FF2B5EF4-FFF2-40B4-BE49-F238E27FC236}">
                <a16:creationId xmlns:a16="http://schemas.microsoft.com/office/drawing/2014/main" id="{AD772E89-D6C9-1142-B8E2-C01C21751A78}"/>
              </a:ext>
            </a:extLst>
          </p:cNvPr>
          <p:cNvPicPr>
            <a:picLocks noChangeAspect="1"/>
          </p:cNvPicPr>
          <p:nvPr/>
        </p:nvPicPr>
        <p:blipFill>
          <a:blip r:embed="rId4"/>
          <a:stretch>
            <a:fillRect/>
          </a:stretch>
        </p:blipFill>
        <p:spPr>
          <a:xfrm>
            <a:off x="8171547" y="1254903"/>
            <a:ext cx="3407082" cy="2485326"/>
          </a:xfrm>
          <a:prstGeom prst="rect">
            <a:avLst/>
          </a:prstGeom>
        </p:spPr>
      </p:pic>
    </p:spTree>
    <p:extLst>
      <p:ext uri="{BB962C8B-B14F-4D97-AF65-F5344CB8AC3E}">
        <p14:creationId xmlns:p14="http://schemas.microsoft.com/office/powerpoint/2010/main" val="306956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73C70-A03E-5E74-41FB-6C2FB8814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1FE43-3E60-231A-E9D0-B528C67CB76F}"/>
              </a:ext>
            </a:extLst>
          </p:cNvPr>
          <p:cNvSpPr>
            <a:spLocks noGrp="1"/>
          </p:cNvSpPr>
          <p:nvPr>
            <p:ph type="title"/>
          </p:nvPr>
        </p:nvSpPr>
        <p:spPr>
          <a:xfrm>
            <a:off x="426720" y="334958"/>
            <a:ext cx="10515600" cy="908578"/>
          </a:xfrm>
        </p:spPr>
        <p:txBody>
          <a:bodyPr/>
          <a:lstStyle/>
          <a:p>
            <a:r>
              <a:rPr lang="en-US"/>
              <a:t>Experiment Scenario</a:t>
            </a:r>
          </a:p>
        </p:txBody>
      </p:sp>
      <p:pic>
        <p:nvPicPr>
          <p:cNvPr id="14" name="Picture 13" descr="A diagram of a room&#10;&#10;Description automatically generated">
            <a:extLst>
              <a:ext uri="{FF2B5EF4-FFF2-40B4-BE49-F238E27FC236}">
                <a16:creationId xmlns:a16="http://schemas.microsoft.com/office/drawing/2014/main" id="{8EA2C194-19C9-02B6-C24D-FA04733E59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167298"/>
            <a:ext cx="5715000" cy="2290204"/>
          </a:xfrm>
          <a:prstGeom prst="rect">
            <a:avLst/>
          </a:prstGeom>
        </p:spPr>
      </p:pic>
      <p:sp>
        <p:nvSpPr>
          <p:cNvPr id="15" name="Content Placeholder 8">
            <a:extLst>
              <a:ext uri="{FF2B5EF4-FFF2-40B4-BE49-F238E27FC236}">
                <a16:creationId xmlns:a16="http://schemas.microsoft.com/office/drawing/2014/main" id="{9F445122-B9B7-B5D1-711B-0EDA4D52B757}"/>
              </a:ext>
            </a:extLst>
          </p:cNvPr>
          <p:cNvSpPr>
            <a:spLocks noGrp="1"/>
          </p:cNvSpPr>
          <p:nvPr>
            <p:ph idx="1"/>
          </p:nvPr>
        </p:nvSpPr>
        <p:spPr>
          <a:xfrm>
            <a:off x="228600" y="1464864"/>
            <a:ext cx="6172200" cy="5051549"/>
          </a:xfrm>
        </p:spPr>
        <p:txBody>
          <a:bodyPr>
            <a:normAutofit fontScale="77500" lnSpcReduction="20000"/>
          </a:bodyPr>
          <a:lstStyle/>
          <a:p>
            <a:pPr>
              <a:buFont typeface="Wingdings" panose="05000000000000000000" pitchFamily="2" charset="2"/>
              <a:buChar char="q"/>
            </a:pPr>
            <a:r>
              <a:rPr lang="en-US" sz="3300"/>
              <a:t>Three rooms A, B and C</a:t>
            </a:r>
          </a:p>
          <a:p>
            <a:pPr>
              <a:buFont typeface="Wingdings" panose="05000000000000000000" pitchFamily="2" charset="2"/>
              <a:buChar char="q"/>
            </a:pPr>
            <a:r>
              <a:rPr lang="en-US" sz="3300"/>
              <a:t>Sampling rate of 100 Hz </a:t>
            </a:r>
          </a:p>
          <a:p>
            <a:pPr>
              <a:buFont typeface="Wingdings" panose="05000000000000000000" pitchFamily="2" charset="2"/>
              <a:buChar char="q"/>
            </a:pPr>
            <a:endParaRPr lang="en-US" sz="3300" b="1"/>
          </a:p>
          <a:p>
            <a:pPr>
              <a:buFont typeface="Wingdings" panose="05000000000000000000" pitchFamily="2" charset="2"/>
              <a:buChar char="q"/>
            </a:pPr>
            <a:r>
              <a:rPr lang="en-US" sz="3300" b="1"/>
              <a:t>Empty Room </a:t>
            </a:r>
            <a:r>
              <a:rPr lang="en-US" sz="3300"/>
              <a:t>: Human Free</a:t>
            </a:r>
          </a:p>
          <a:p>
            <a:pPr>
              <a:buFont typeface="Wingdings" panose="05000000000000000000" pitchFamily="2" charset="2"/>
              <a:buChar char="q"/>
            </a:pPr>
            <a:r>
              <a:rPr lang="en-US" sz="3300" b="1"/>
              <a:t>Occupied Room: </a:t>
            </a:r>
            <a:r>
              <a:rPr lang="en-US" sz="3300"/>
              <a:t>Human was walking, standing, and sitting, where applicable, randomly inside the room</a:t>
            </a:r>
          </a:p>
          <a:p>
            <a:pPr>
              <a:buFont typeface="Wingdings" panose="05000000000000000000" pitchFamily="2" charset="2"/>
              <a:buChar char="q"/>
            </a:pPr>
            <a:endParaRPr lang="en-US" sz="3300"/>
          </a:p>
          <a:p>
            <a:pPr>
              <a:buFont typeface="Wingdings" panose="05000000000000000000" pitchFamily="2" charset="2"/>
              <a:buChar char="q"/>
            </a:pPr>
            <a:r>
              <a:rPr lang="en-US" sz="3300"/>
              <a:t>Channel BW- 40 MHz</a:t>
            </a:r>
          </a:p>
          <a:p>
            <a:pPr>
              <a:buFont typeface="Wingdings" panose="05000000000000000000" pitchFamily="2" charset="2"/>
              <a:buChar char="q"/>
            </a:pPr>
            <a:r>
              <a:rPr lang="en-US" sz="3300"/>
              <a:t>2.4GHz on channel 1 and 5 GHz on Channel 36</a:t>
            </a:r>
          </a:p>
          <a:p>
            <a:pPr>
              <a:buFont typeface="Wingdings" panose="05000000000000000000" pitchFamily="2" charset="2"/>
              <a:buChar char="q"/>
            </a:pPr>
            <a:endParaRPr lang="en-US" sz="3300"/>
          </a:p>
          <a:p>
            <a:pPr>
              <a:buFont typeface="Wingdings" panose="05000000000000000000" pitchFamily="2" charset="2"/>
              <a:buChar char="q"/>
            </a:pPr>
            <a:r>
              <a:rPr lang="en-US" sz="3300"/>
              <a:t>Intel 9260- IEEE 802.11ac</a:t>
            </a:r>
          </a:p>
          <a:p>
            <a:pPr>
              <a:buFont typeface="Wingdings" panose="05000000000000000000" pitchFamily="2" charset="2"/>
              <a:buChar char="q"/>
            </a:pPr>
            <a:r>
              <a:rPr lang="en-US" sz="3300"/>
              <a:t>2x2 MIMO</a:t>
            </a:r>
          </a:p>
          <a:p>
            <a:pPr>
              <a:buFont typeface="Wingdings" panose="05000000000000000000" pitchFamily="2" charset="2"/>
              <a:buChar char="q"/>
            </a:pPr>
            <a:endParaRPr lang="en-US"/>
          </a:p>
          <a:p>
            <a:pPr>
              <a:buFont typeface="Wingdings" panose="05000000000000000000" pitchFamily="2" charset="2"/>
              <a:buChar char="q"/>
            </a:pPr>
            <a:endParaRPr lang="en-US"/>
          </a:p>
          <a:p>
            <a:pPr>
              <a:buFont typeface="Wingdings" panose="05000000000000000000" pitchFamily="2" charset="2"/>
              <a:buChar char="q"/>
            </a:pPr>
            <a:endParaRPr lang="en-US"/>
          </a:p>
        </p:txBody>
      </p:sp>
      <p:pic>
        <p:nvPicPr>
          <p:cNvPr id="16" name="Picture 15">
            <a:extLst>
              <a:ext uri="{FF2B5EF4-FFF2-40B4-BE49-F238E27FC236}">
                <a16:creationId xmlns:a16="http://schemas.microsoft.com/office/drawing/2014/main" id="{22C58280-2836-8ED2-E4BA-5B3049316A0D}"/>
              </a:ext>
            </a:extLst>
          </p:cNvPr>
          <p:cNvPicPr>
            <a:picLocks noChangeAspect="1"/>
          </p:cNvPicPr>
          <p:nvPr/>
        </p:nvPicPr>
        <p:blipFill>
          <a:blip r:embed="rId4"/>
          <a:stretch>
            <a:fillRect/>
          </a:stretch>
        </p:blipFill>
        <p:spPr>
          <a:xfrm>
            <a:off x="6539948" y="2900159"/>
            <a:ext cx="5410200" cy="3483365"/>
          </a:xfrm>
          <a:prstGeom prst="rect">
            <a:avLst/>
          </a:prstGeom>
        </p:spPr>
      </p:pic>
    </p:spTree>
    <p:extLst>
      <p:ext uri="{BB962C8B-B14F-4D97-AF65-F5344CB8AC3E}">
        <p14:creationId xmlns:p14="http://schemas.microsoft.com/office/powerpoint/2010/main" val="389748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AE5-82B4-FF20-33A4-EBB0FF89A76B}"/>
              </a:ext>
            </a:extLst>
          </p:cNvPr>
          <p:cNvSpPr>
            <a:spLocks noGrp="1"/>
          </p:cNvSpPr>
          <p:nvPr>
            <p:ph type="title"/>
          </p:nvPr>
        </p:nvSpPr>
        <p:spPr/>
        <p:txBody>
          <a:bodyPr/>
          <a:lstStyle/>
          <a:p>
            <a:r>
              <a:rPr lang="en-US"/>
              <a:t>Wi-Fi CSI</a:t>
            </a:r>
          </a:p>
        </p:txBody>
      </p:sp>
      <p:sp>
        <p:nvSpPr>
          <p:cNvPr id="3" name="Content Placeholder 2">
            <a:extLst>
              <a:ext uri="{FF2B5EF4-FFF2-40B4-BE49-F238E27FC236}">
                <a16:creationId xmlns:a16="http://schemas.microsoft.com/office/drawing/2014/main" id="{2C8C67A7-1419-8E57-0D6E-D839A7A32F22}"/>
              </a:ext>
            </a:extLst>
          </p:cNvPr>
          <p:cNvSpPr>
            <a:spLocks noGrp="1"/>
          </p:cNvSpPr>
          <p:nvPr>
            <p:ph idx="1"/>
          </p:nvPr>
        </p:nvSpPr>
        <p:spPr/>
        <p:txBody>
          <a:bodyPr>
            <a:normAutofit/>
          </a:bodyPr>
          <a:lstStyle/>
          <a:p>
            <a:pPr>
              <a:lnSpc>
                <a:spcPct val="100000"/>
              </a:lnSpc>
            </a:pPr>
            <a:r>
              <a:rPr lang="en-US" sz="2300"/>
              <a:t>Distinct patterns due to unique propagation profile of each room.</a:t>
            </a:r>
            <a:endParaRPr lang="en-US" sz="1900"/>
          </a:p>
          <a:p>
            <a:pPr lvl="1"/>
            <a:endParaRPr lang="en-US" sz="1900"/>
          </a:p>
        </p:txBody>
      </p:sp>
      <p:pic>
        <p:nvPicPr>
          <p:cNvPr id="7" name="Picture 6" descr="A close-up of a graph&#10;&#10;AI-generated content may be incorrect.">
            <a:extLst>
              <a:ext uri="{FF2B5EF4-FFF2-40B4-BE49-F238E27FC236}">
                <a16:creationId xmlns:a16="http://schemas.microsoft.com/office/drawing/2014/main" id="{E34E83FB-C11B-EFA8-E0B2-CD05FB5061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553" y="2382314"/>
            <a:ext cx="4034342" cy="2420605"/>
          </a:xfrm>
          <a:prstGeom prst="rect">
            <a:avLst/>
          </a:prstGeom>
        </p:spPr>
      </p:pic>
      <p:pic>
        <p:nvPicPr>
          <p:cNvPr id="8" name="Picture 7" descr="A green and blue chart&#10;&#10;AI-generated content may be incorrect.">
            <a:extLst>
              <a:ext uri="{FF2B5EF4-FFF2-40B4-BE49-F238E27FC236}">
                <a16:creationId xmlns:a16="http://schemas.microsoft.com/office/drawing/2014/main" id="{E6A4347E-FEC2-3773-CBA3-B9BA35C7A3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1704" y="2390024"/>
            <a:ext cx="4069474" cy="2441684"/>
          </a:xfrm>
          <a:prstGeom prst="rect">
            <a:avLst/>
          </a:prstGeom>
        </p:spPr>
      </p:pic>
      <p:pic>
        <p:nvPicPr>
          <p:cNvPr id="9" name="Picture 8" descr="A green and blue lines&#10;&#10;AI-generated content may be incorrect.">
            <a:extLst>
              <a:ext uri="{FF2B5EF4-FFF2-40B4-BE49-F238E27FC236}">
                <a16:creationId xmlns:a16="http://schemas.microsoft.com/office/drawing/2014/main" id="{EFF363C5-F844-5315-FCB7-2A565766FB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96797" y="2397734"/>
            <a:ext cx="4069473" cy="2441684"/>
          </a:xfrm>
          <a:prstGeom prst="rect">
            <a:avLst/>
          </a:prstGeom>
        </p:spPr>
      </p:pic>
      <p:sp>
        <p:nvSpPr>
          <p:cNvPr id="10" name="TextBox 9">
            <a:extLst>
              <a:ext uri="{FF2B5EF4-FFF2-40B4-BE49-F238E27FC236}">
                <a16:creationId xmlns:a16="http://schemas.microsoft.com/office/drawing/2014/main" id="{A256D484-81A0-AAE4-A933-819D1547BB02}"/>
              </a:ext>
            </a:extLst>
          </p:cNvPr>
          <p:cNvSpPr txBox="1"/>
          <p:nvPr/>
        </p:nvSpPr>
        <p:spPr>
          <a:xfrm>
            <a:off x="1773466" y="5135003"/>
            <a:ext cx="1649338" cy="369332"/>
          </a:xfrm>
          <a:prstGeom prst="rect">
            <a:avLst/>
          </a:prstGeom>
          <a:noFill/>
        </p:spPr>
        <p:txBody>
          <a:bodyPr wrap="square" rtlCol="0">
            <a:spAutoFit/>
          </a:bodyPr>
          <a:lstStyle/>
          <a:p>
            <a:r>
              <a:rPr lang="en-US"/>
              <a:t>Empty Room A</a:t>
            </a:r>
          </a:p>
        </p:txBody>
      </p:sp>
      <p:sp>
        <p:nvSpPr>
          <p:cNvPr id="11" name="TextBox 10">
            <a:extLst>
              <a:ext uri="{FF2B5EF4-FFF2-40B4-BE49-F238E27FC236}">
                <a16:creationId xmlns:a16="http://schemas.microsoft.com/office/drawing/2014/main" id="{5747CE2B-6BD6-A035-DE08-7B3F0715F3DC}"/>
              </a:ext>
            </a:extLst>
          </p:cNvPr>
          <p:cNvSpPr txBox="1"/>
          <p:nvPr/>
        </p:nvSpPr>
        <p:spPr>
          <a:xfrm>
            <a:off x="5271331" y="5135003"/>
            <a:ext cx="1649338" cy="369332"/>
          </a:xfrm>
          <a:prstGeom prst="rect">
            <a:avLst/>
          </a:prstGeom>
          <a:noFill/>
        </p:spPr>
        <p:txBody>
          <a:bodyPr wrap="square" rtlCol="0">
            <a:spAutoFit/>
          </a:bodyPr>
          <a:lstStyle/>
          <a:p>
            <a:r>
              <a:rPr lang="en-US"/>
              <a:t>Empty Room B</a:t>
            </a:r>
          </a:p>
        </p:txBody>
      </p:sp>
      <p:sp>
        <p:nvSpPr>
          <p:cNvPr id="12" name="TextBox 11">
            <a:extLst>
              <a:ext uri="{FF2B5EF4-FFF2-40B4-BE49-F238E27FC236}">
                <a16:creationId xmlns:a16="http://schemas.microsoft.com/office/drawing/2014/main" id="{2EFE325A-1C77-8A14-3931-0B84D02B1487}"/>
              </a:ext>
            </a:extLst>
          </p:cNvPr>
          <p:cNvSpPr txBox="1"/>
          <p:nvPr/>
        </p:nvSpPr>
        <p:spPr>
          <a:xfrm>
            <a:off x="9236028" y="5135003"/>
            <a:ext cx="1649338" cy="369332"/>
          </a:xfrm>
          <a:prstGeom prst="rect">
            <a:avLst/>
          </a:prstGeom>
          <a:noFill/>
        </p:spPr>
        <p:txBody>
          <a:bodyPr wrap="square" rtlCol="0">
            <a:spAutoFit/>
          </a:bodyPr>
          <a:lstStyle/>
          <a:p>
            <a:r>
              <a:rPr lang="en-US"/>
              <a:t>Empty Room C</a:t>
            </a:r>
          </a:p>
        </p:txBody>
      </p:sp>
    </p:spTree>
    <p:extLst>
      <p:ext uri="{BB962C8B-B14F-4D97-AF65-F5344CB8AC3E}">
        <p14:creationId xmlns:p14="http://schemas.microsoft.com/office/powerpoint/2010/main" val="3646245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F944E-1058-4AD1-882D-AC00F7F0A32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225DBFA-D06B-1F50-0D10-96A1E2FAC8CD}"/>
              </a:ext>
            </a:extLst>
          </p:cNvPr>
          <p:cNvPicPr>
            <a:picLocks noChangeAspect="1"/>
          </p:cNvPicPr>
          <p:nvPr/>
        </p:nvPicPr>
        <p:blipFill>
          <a:blip r:embed="rId3"/>
          <a:stretch>
            <a:fillRect/>
          </a:stretch>
        </p:blipFill>
        <p:spPr>
          <a:xfrm>
            <a:off x="7841566" y="1541269"/>
            <a:ext cx="3001694" cy="2439235"/>
          </a:xfrm>
          <a:prstGeom prst="rect">
            <a:avLst/>
          </a:prstGeom>
        </p:spPr>
      </p:pic>
      <p:pic>
        <p:nvPicPr>
          <p:cNvPr id="5" name="Picture 4">
            <a:extLst>
              <a:ext uri="{FF2B5EF4-FFF2-40B4-BE49-F238E27FC236}">
                <a16:creationId xmlns:a16="http://schemas.microsoft.com/office/drawing/2014/main" id="{EC7FC590-E41F-412D-108B-37FAC27B1509}"/>
              </a:ext>
            </a:extLst>
          </p:cNvPr>
          <p:cNvPicPr>
            <a:picLocks noChangeAspect="1"/>
          </p:cNvPicPr>
          <p:nvPr/>
        </p:nvPicPr>
        <p:blipFill>
          <a:blip r:embed="rId4"/>
          <a:srcRect b="3129"/>
          <a:stretch/>
        </p:blipFill>
        <p:spPr>
          <a:xfrm>
            <a:off x="1390527" y="1577340"/>
            <a:ext cx="3164727" cy="2439236"/>
          </a:xfrm>
          <a:prstGeom prst="rect">
            <a:avLst/>
          </a:prstGeom>
        </p:spPr>
      </p:pic>
      <p:sp>
        <p:nvSpPr>
          <p:cNvPr id="6" name="Content Placeholder 9">
            <a:extLst>
              <a:ext uri="{FF2B5EF4-FFF2-40B4-BE49-F238E27FC236}">
                <a16:creationId xmlns:a16="http://schemas.microsoft.com/office/drawing/2014/main" id="{7DA7F35F-816F-6258-7E97-6A586B024CD3}"/>
              </a:ext>
            </a:extLst>
          </p:cNvPr>
          <p:cNvSpPr>
            <a:spLocks noGrp="1"/>
          </p:cNvSpPr>
          <p:nvPr>
            <p:ph idx="1"/>
          </p:nvPr>
        </p:nvSpPr>
        <p:spPr>
          <a:xfrm>
            <a:off x="6904013" y="4240530"/>
            <a:ext cx="4876800" cy="1984779"/>
          </a:xfrm>
        </p:spPr>
        <p:txBody>
          <a:bodyPr>
            <a:normAutofit/>
          </a:bodyPr>
          <a:lstStyle/>
          <a:p>
            <a:r>
              <a:rPr lang="en-US">
                <a:solidFill>
                  <a:srgbClr val="FF0000"/>
                </a:solidFill>
              </a:rPr>
              <a:t>Occupied :</a:t>
            </a:r>
            <a:r>
              <a:rPr lang="en-US"/>
              <a:t> More fluctuation in the color gradient, showing increased variation in subcarrier signal strength.</a:t>
            </a:r>
          </a:p>
          <a:p>
            <a:r>
              <a:rPr lang="en-US"/>
              <a:t>More variations across time remain but with a lower resolution than full frequency.</a:t>
            </a:r>
          </a:p>
          <a:p>
            <a:endParaRPr lang="en-US"/>
          </a:p>
        </p:txBody>
      </p:sp>
      <p:sp>
        <p:nvSpPr>
          <p:cNvPr id="9" name="Title 1">
            <a:extLst>
              <a:ext uri="{FF2B5EF4-FFF2-40B4-BE49-F238E27FC236}">
                <a16:creationId xmlns:a16="http://schemas.microsoft.com/office/drawing/2014/main" id="{437B9EEF-470B-15AA-7F91-FA9E9681ED5B}"/>
              </a:ext>
            </a:extLst>
          </p:cNvPr>
          <p:cNvSpPr>
            <a:spLocks noGrp="1"/>
          </p:cNvSpPr>
          <p:nvPr>
            <p:ph type="title"/>
          </p:nvPr>
        </p:nvSpPr>
        <p:spPr>
          <a:xfrm>
            <a:off x="838200" y="288126"/>
            <a:ext cx="10515600" cy="908578"/>
          </a:xfrm>
        </p:spPr>
        <p:txBody>
          <a:bodyPr/>
          <a:lstStyle/>
          <a:p>
            <a:r>
              <a:rPr lang="en-US"/>
              <a:t>Wi-Fi CSI</a:t>
            </a:r>
          </a:p>
        </p:txBody>
      </p:sp>
      <p:sp>
        <p:nvSpPr>
          <p:cNvPr id="11" name="Content Placeholder 9">
            <a:extLst>
              <a:ext uri="{FF2B5EF4-FFF2-40B4-BE49-F238E27FC236}">
                <a16:creationId xmlns:a16="http://schemas.microsoft.com/office/drawing/2014/main" id="{AF25E86A-1ED4-EB09-5C42-2A3C5EEBD7AB}"/>
              </a:ext>
            </a:extLst>
          </p:cNvPr>
          <p:cNvSpPr txBox="1">
            <a:spLocks/>
          </p:cNvSpPr>
          <p:nvPr/>
        </p:nvSpPr>
        <p:spPr>
          <a:xfrm>
            <a:off x="339676" y="4325069"/>
            <a:ext cx="5608320" cy="2065879"/>
          </a:xfrm>
          <a:prstGeom prst="rect">
            <a:avLst/>
          </a:prstGeom>
        </p:spPr>
        <p:txBody>
          <a:bodyPr vert="horz" lIns="91440" tIns="45720" rIns="91440" bIns="45720" rtlCol="0">
            <a:normAutofit/>
          </a:bodyPr>
          <a:lstStyle>
            <a:lvl1pPr marL="457200" indent="-45720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690563" indent="-233363"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914400" indent="-22860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47763" indent="-233363"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371600" indent="-223838"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solidFill>
                  <a:srgbClr val="FF0000"/>
                </a:solidFill>
              </a:rPr>
              <a:t>Empty :</a:t>
            </a:r>
            <a:r>
              <a:rPr lang="en-US"/>
              <a:t> Less variation across time, indicating minimal environmental interference</a:t>
            </a:r>
          </a:p>
          <a:p>
            <a:r>
              <a:rPr lang="en-US"/>
              <a:t>Fewer subcarriers are used, but a strong signal pattern is still visible</a:t>
            </a:r>
          </a:p>
        </p:txBody>
      </p:sp>
    </p:spTree>
    <p:extLst>
      <p:ext uri="{BB962C8B-B14F-4D97-AF65-F5344CB8AC3E}">
        <p14:creationId xmlns:p14="http://schemas.microsoft.com/office/powerpoint/2010/main" val="549482246"/>
      </p:ext>
    </p:extLst>
  </p:cSld>
  <p:clrMapOvr>
    <a:masterClrMapping/>
  </p:clrMapOvr>
</p:sld>
</file>

<file path=ppt/theme/theme1.xml><?xml version="1.0" encoding="utf-8"?>
<a:theme xmlns:a="http://schemas.openxmlformats.org/drawingml/2006/main" name="UTDJosiahResearch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UTDJosiahResearchTheme" id="{4567C3A1-8B75-4F87-B37A-A6DAF8B6D093}" vid="{240E8531-7B8D-400D-8EAE-C05824A02B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47768CD-60AA-4345-9D14-D6D845C476E1}">
  <we:reference id="4b785c87-866c-4bad-85d8-5d1ae467ac9a" version="3.3.0.0" store="EXCatalog" storeType="EXCatalog"/>
  <we:alternateReferences>
    <we:reference id="WA104381909" version="3.3.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AC6113C56D00E4AAA68870486ED3D6A" ma:contentTypeVersion="14" ma:contentTypeDescription="Create a new document." ma:contentTypeScope="" ma:versionID="86cd27a469473af69329b9d31d56008a">
  <xsd:schema xmlns:xsd="http://www.w3.org/2001/XMLSchema" xmlns:xs="http://www.w3.org/2001/XMLSchema" xmlns:p="http://schemas.microsoft.com/office/2006/metadata/properties" xmlns:ns3="24f6077a-f8dd-4438-9964-c6bd398eacf1" xmlns:ns4="2e1369fe-1cfd-4b60-ae4e-063d3e1f9c57" targetNamespace="http://schemas.microsoft.com/office/2006/metadata/properties" ma:root="true" ma:fieldsID="c8df1dce94b28ee380159e2cfd72aedf" ns3:_="" ns4:_="">
    <xsd:import namespace="24f6077a-f8dd-4438-9964-c6bd398eacf1"/>
    <xsd:import namespace="2e1369fe-1cfd-4b60-ae4e-063d3e1f9c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6077a-f8dd-4438-9964-c6bd398eac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1369fe-1cfd-4b60-ae4e-063d3e1f9c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B7E76E-ACC1-4DD2-97C9-45B0814028C8}">
  <ds:schemaRefs>
    <ds:schemaRef ds:uri="http://schemas.microsoft.com/sharepoint/v3/contenttype/forms"/>
  </ds:schemaRefs>
</ds:datastoreItem>
</file>

<file path=customXml/itemProps2.xml><?xml version="1.0" encoding="utf-8"?>
<ds:datastoreItem xmlns:ds="http://schemas.openxmlformats.org/officeDocument/2006/customXml" ds:itemID="{A5F192D7-0B2D-4F66-B935-09163803CDEF}">
  <ds:schemaRefs>
    <ds:schemaRef ds:uri="24f6077a-f8dd-4438-9964-c6bd398eacf1"/>
    <ds:schemaRef ds:uri="2e1369fe-1cfd-4b60-ae4e-063d3e1f9c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39D135-7E4C-4435-8F86-B289CD0AA132}">
  <ds:schemaRefs>
    <ds:schemaRef ds:uri="24f6077a-f8dd-4438-9964-c6bd398eacf1"/>
    <ds:schemaRef ds:uri="2e1369fe-1cfd-4b60-ae4e-063d3e1f9c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27</Slides>
  <Notes>10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UTDJosiahResearchTheme</vt:lpstr>
      <vt:lpstr>CSI-based WiFi Sensing Course Project</vt:lpstr>
      <vt:lpstr>Outline</vt:lpstr>
      <vt:lpstr>Introduction</vt:lpstr>
      <vt:lpstr>Wi-Fi Sensing</vt:lpstr>
      <vt:lpstr>RSSI vs CSI</vt:lpstr>
      <vt:lpstr>Wi-Fi CSI</vt:lpstr>
      <vt:lpstr>Experiment Scenario</vt:lpstr>
      <vt:lpstr>Wi-Fi CSI</vt:lpstr>
      <vt:lpstr>Wi-Fi CSI</vt:lpstr>
      <vt:lpstr>Methodology</vt:lpstr>
      <vt:lpstr>OC SVM</vt:lpstr>
      <vt:lpstr>OC SVM</vt:lpstr>
      <vt:lpstr>1D CNN</vt:lpstr>
      <vt:lpstr>Postprocessing</vt:lpstr>
      <vt:lpstr>Result</vt:lpstr>
      <vt:lpstr>Result</vt:lpstr>
      <vt:lpstr>Result</vt:lpstr>
      <vt:lpstr>Result</vt:lpstr>
      <vt:lpstr>Result</vt:lpstr>
      <vt:lpstr>Result</vt:lpstr>
      <vt:lpstr>Result</vt:lpstr>
      <vt:lpstr>Result</vt:lpstr>
      <vt:lpstr>Conclusion </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Smith</dc:creator>
  <cp:revision>1</cp:revision>
  <dcterms:created xsi:type="dcterms:W3CDTF">2020-09-24T22:43:38Z</dcterms:created>
  <dcterms:modified xsi:type="dcterms:W3CDTF">2025-05-02T14:50:02Z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0x0101000AC6113C56D00E4AAA68870486ED3D6A</vt:lpwstr>
  </property>
</Properties>
</file>