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mihir/big_data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-express/1/help-and-how-to/basic-statistics/inference/supporting-topics/data-concepts/identifying-outli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labdatamining.blogspot.com/2006/11/mahalanobis-distance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CD55-0508-4F5B-8A9B-DD4F892E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Discovering Nulls and Outliers</a:t>
            </a:r>
            <a:br>
              <a:rPr lang="en-US" dirty="0"/>
            </a:br>
            <a:r>
              <a:rPr lang="en-US" sz="3600" dirty="0"/>
              <a:t>DS-1004 Big Data</a:t>
            </a:r>
            <a:br>
              <a:rPr lang="en-US" sz="3600" dirty="0"/>
            </a:br>
            <a:r>
              <a:rPr lang="en-US" sz="3600" dirty="0"/>
              <a:t>Advisor: Prof. Juliana Freire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1D4D-A8C1-4F0F-8C2B-4B63FBF4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72789"/>
          </a:xfrm>
        </p:spPr>
        <p:txBody>
          <a:bodyPr>
            <a:normAutofit/>
          </a:bodyPr>
          <a:lstStyle/>
          <a:p>
            <a:r>
              <a:rPr lang="en-US" dirty="0"/>
              <a:t>								  </a:t>
            </a:r>
            <a:r>
              <a:rPr lang="en-US" sz="2400" dirty="0"/>
              <a:t>Minimizers</a:t>
            </a:r>
          </a:p>
          <a:p>
            <a:r>
              <a:rPr lang="en-US" sz="2400" cap="none" dirty="0" err="1"/>
              <a:t>Diogo</a:t>
            </a:r>
            <a:r>
              <a:rPr lang="en-US" sz="2400" cap="none" dirty="0"/>
              <a:t> Mesquita 			  Mihir Rana 		            </a:t>
            </a:r>
            <a:r>
              <a:rPr lang="en-US" sz="2400" cap="none" dirty="0" err="1"/>
              <a:t>Kenil</a:t>
            </a:r>
            <a:r>
              <a:rPr lang="en-US" sz="2400" cap="none" dirty="0"/>
              <a:t> </a:t>
            </a:r>
            <a:r>
              <a:rPr lang="en-US" sz="2400" cap="none" dirty="0" err="1"/>
              <a:t>Tanna</a:t>
            </a:r>
            <a:endParaRPr lang="en-US" sz="2400" cap="none" dirty="0"/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F40CE195-0718-4CBD-8B94-0ABE8C715C80}"/>
              </a:ext>
            </a:extLst>
          </p:cNvPr>
          <p:cNvSpPr/>
          <p:nvPr/>
        </p:nvSpPr>
        <p:spPr>
          <a:xfrm>
            <a:off x="3234104" y="5750168"/>
            <a:ext cx="572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https://github.com/ranamihir/big_data_project</a:t>
            </a:r>
          </a:p>
        </p:txBody>
      </p:sp>
    </p:spTree>
    <p:extLst>
      <p:ext uri="{BB962C8B-B14F-4D97-AF65-F5344CB8AC3E}">
        <p14:creationId xmlns:p14="http://schemas.microsoft.com/office/powerpoint/2010/main" val="39363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8946541" cy="4506143"/>
          </a:xfrm>
        </p:spPr>
        <p:txBody>
          <a:bodyPr>
            <a:noAutofit/>
          </a:bodyPr>
          <a:lstStyle/>
          <a:p>
            <a:r>
              <a:rPr lang="en-US" sz="2800" dirty="0"/>
              <a:t>Problem Statement: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Null Value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Outlier Detection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Univariate outliers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Multivariate outliers</a:t>
            </a:r>
          </a:p>
          <a:p>
            <a:r>
              <a:rPr lang="en-US" sz="2800" dirty="0"/>
              <a:t>Data Set Collection:</a:t>
            </a:r>
            <a:endParaRPr lang="en-US" sz="2600" dirty="0"/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NYC Open Data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50 data sets </a:t>
            </a:r>
          </a:p>
        </p:txBody>
      </p:sp>
    </p:spTree>
    <p:extLst>
      <p:ext uri="{BB962C8B-B14F-4D97-AF65-F5344CB8AC3E}">
        <p14:creationId xmlns:p14="http://schemas.microsoft.com/office/powerpoint/2010/main" val="13539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400" dirty="0"/>
              <a:t>"$1.99“ → 1.99,   "1,000“ → 1000,   10003 → “10003” (zip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Missing Value Treatment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600" dirty="0"/>
              <a:t>“None”, “N/A”, “ “, “-”, “-999”, “999”,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D21E-CDEA-42BE-8887-8CDCD096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3" y="4378569"/>
            <a:ext cx="2272786" cy="1512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212193-C9BA-4EB1-AB3C-0686E6E97BE8}"/>
              </a:ext>
            </a:extLst>
          </p:cNvPr>
          <p:cNvSpPr/>
          <p:nvPr/>
        </p:nvSpPr>
        <p:spPr>
          <a:xfrm>
            <a:off x="2149334" y="589084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53F94-A620-4FEA-992A-3E27B910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22" y="3912577"/>
            <a:ext cx="2162179" cy="19782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68252-573F-4E75-A46A-BB8CD79F2899}"/>
              </a:ext>
            </a:extLst>
          </p:cNvPr>
          <p:cNvSpPr/>
          <p:nvPr/>
        </p:nvSpPr>
        <p:spPr>
          <a:xfrm>
            <a:off x="5481769" y="588202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E6D5-82AF-4192-9B47-F6EF96B68355}"/>
              </a:ext>
            </a:extLst>
          </p:cNvPr>
          <p:cNvGrpSpPr/>
          <p:nvPr/>
        </p:nvGrpSpPr>
        <p:grpSpPr>
          <a:xfrm>
            <a:off x="646111" y="2008309"/>
            <a:ext cx="2167437" cy="1197222"/>
            <a:chOff x="7322081" y="2585417"/>
            <a:chExt cx="1222330" cy="7333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CAAF58-CA15-4335-B01A-227BA8A9EB02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43F61-2BBB-421D-91B7-6F0EB347C51E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Clean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36A8E4-567C-4F79-A936-CF47BF855EEE}"/>
              </a:ext>
            </a:extLst>
          </p:cNvPr>
          <p:cNvGrpSpPr/>
          <p:nvPr/>
        </p:nvGrpSpPr>
        <p:grpSpPr>
          <a:xfrm>
            <a:off x="3389050" y="2008309"/>
            <a:ext cx="2167437" cy="1197222"/>
            <a:chOff x="7322081" y="2585417"/>
            <a:chExt cx="1222330" cy="7333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BD0B2-DEE6-44A8-A81E-8487F622F4AA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EC822C-3F60-48F3-ABE8-3DC655866A1C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Identify Data Type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CEDD9-EAD3-47E1-B5D1-6A076EAEEAEE}"/>
              </a:ext>
            </a:extLst>
          </p:cNvPr>
          <p:cNvGrpSpPr/>
          <p:nvPr/>
        </p:nvGrpSpPr>
        <p:grpSpPr>
          <a:xfrm>
            <a:off x="8875704" y="2013440"/>
            <a:ext cx="2167434" cy="1197222"/>
            <a:chOff x="7322081" y="2585417"/>
            <a:chExt cx="1222330" cy="7333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76ECD6-9283-4086-9AC4-2735C2F7E35B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A0B351-8D6A-44D1-B6AF-0077A3B68A1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Univariate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06E5F3-55F7-432B-8AB5-9A84D878D88D}"/>
              </a:ext>
            </a:extLst>
          </p:cNvPr>
          <p:cNvGrpSpPr/>
          <p:nvPr/>
        </p:nvGrpSpPr>
        <p:grpSpPr>
          <a:xfrm>
            <a:off x="6132378" y="2008309"/>
            <a:ext cx="2167437" cy="1197222"/>
            <a:chOff x="7322081" y="2585417"/>
            <a:chExt cx="1222332" cy="7333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68A245-5113-416F-B0D4-DDA7E555B8DF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71460F-97CD-42EE-B501-C8AE9F465ED6}"/>
                </a:ext>
              </a:extLst>
            </p:cNvPr>
            <p:cNvSpPr txBox="1"/>
            <p:nvPr/>
          </p:nvSpPr>
          <p:spPr>
            <a:xfrm>
              <a:off x="7322083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and Remove Nulls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8EFBA-F293-42BB-84E3-8A2281198BF6}"/>
              </a:ext>
            </a:extLst>
          </p:cNvPr>
          <p:cNvGrpSpPr/>
          <p:nvPr/>
        </p:nvGrpSpPr>
        <p:grpSpPr>
          <a:xfrm>
            <a:off x="8875703" y="4360601"/>
            <a:ext cx="2167435" cy="1197222"/>
            <a:chOff x="7322081" y="2585417"/>
            <a:chExt cx="1222330" cy="7333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548ACD-32A2-4014-9893-9B4AA23A5A55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EE01EB-CDA8-49F1-9375-DEB193703AE1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B7338-5BC1-4D2F-B609-8F0A5BCF5C4C}"/>
              </a:ext>
            </a:extLst>
          </p:cNvPr>
          <p:cNvGrpSpPr/>
          <p:nvPr/>
        </p:nvGrpSpPr>
        <p:grpSpPr>
          <a:xfrm>
            <a:off x="6132377" y="4360601"/>
            <a:ext cx="2167435" cy="1197222"/>
            <a:chOff x="7322081" y="2585417"/>
            <a:chExt cx="1222330" cy="7333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BF130B-6E3F-473A-9EE8-DE4328BAA601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8C9E8-0486-4BAA-8FE9-746C16CB8E38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Multivariate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8E44A1-BB1D-4309-9669-5E1CAE5D472C}"/>
              </a:ext>
            </a:extLst>
          </p:cNvPr>
          <p:cNvGrpSpPr/>
          <p:nvPr/>
        </p:nvGrpSpPr>
        <p:grpSpPr>
          <a:xfrm>
            <a:off x="3383261" y="4360601"/>
            <a:ext cx="2167437" cy="1197222"/>
            <a:chOff x="7322081" y="2585417"/>
            <a:chExt cx="1222330" cy="7333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86A374-CE41-469A-9278-5F90C4E80DBE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666CC1-51AA-41F7-953C-F23C5D8D10D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B3A6-073E-47E9-8503-F5A7CCF322B0}"/>
              </a:ext>
            </a:extLst>
          </p:cNvPr>
          <p:cNvCxnSpPr>
            <a:cxnSpLocks/>
            <a:stCxn id="27" idx="3"/>
            <a:endCxn id="27" idx="3"/>
          </p:cNvCxnSpPr>
          <p:nvPr/>
        </p:nvCxnSpPr>
        <p:spPr>
          <a:xfrm>
            <a:off x="2813548" y="26069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272BB-7D67-4ED8-984A-A0FB8ECB9FC4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5556487" y="2606920"/>
            <a:ext cx="57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8DDA80-C85B-486C-91F3-562CFA648B70}"/>
              </a:ext>
            </a:extLst>
          </p:cNvPr>
          <p:cNvCxnSpPr>
            <a:stCxn id="39" idx="3"/>
            <a:endCxn id="33" idx="1"/>
          </p:cNvCxnSpPr>
          <p:nvPr/>
        </p:nvCxnSpPr>
        <p:spPr>
          <a:xfrm>
            <a:off x="8299815" y="2606920"/>
            <a:ext cx="575889" cy="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AF9A1A-35E3-4153-97FA-BF2603D4B136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>
            <a:off x="9959421" y="3210662"/>
            <a:ext cx="0" cy="114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642B8-0440-4992-9293-DDD5052EF073}"/>
              </a:ext>
            </a:extLst>
          </p:cNvPr>
          <p:cNvCxnSpPr>
            <a:stCxn id="42" idx="1"/>
            <a:endCxn id="44" idx="3"/>
          </p:cNvCxnSpPr>
          <p:nvPr/>
        </p:nvCxnSpPr>
        <p:spPr>
          <a:xfrm flipH="1">
            <a:off x="8299812" y="4959212"/>
            <a:ext cx="575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2D268A-828E-4936-9296-A35D1F0ABCB2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flipH="1">
            <a:off x="5550698" y="4959212"/>
            <a:ext cx="58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5A4ECF-AD48-4F68-B1A3-4B19A6B3C28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2813548" y="2606920"/>
            <a:ext cx="57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Nearest Neighbor based</a:t>
            </a:r>
          </a:p>
          <a:p>
            <a:pPr lvl="1"/>
            <a:r>
              <a:rPr lang="en-US" sz="2600" dirty="0"/>
              <a:t>DBSCAN</a:t>
            </a:r>
          </a:p>
          <a:p>
            <a:r>
              <a:rPr lang="en-US" sz="2800" dirty="0"/>
              <a:t>Clustering based</a:t>
            </a:r>
          </a:p>
          <a:p>
            <a:pPr lvl="1"/>
            <a:r>
              <a:rPr lang="en-US" sz="2600" dirty="0"/>
              <a:t>k-Means</a:t>
            </a:r>
          </a:p>
          <a:p>
            <a:r>
              <a:rPr lang="en-US" sz="2800" dirty="0"/>
              <a:t>Mixture of Parametric Distributions</a:t>
            </a:r>
          </a:p>
          <a:p>
            <a:pPr lvl="1"/>
            <a:r>
              <a:rPr lang="en-US" sz="2600" dirty="0"/>
              <a:t>Gaussian Mixture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30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Non-Parametric</a:t>
            </a:r>
          </a:p>
          <a:p>
            <a:pPr lvl="1"/>
            <a:r>
              <a:rPr lang="en-US" sz="2600" dirty="0"/>
              <a:t>Histogram / frequency – based</a:t>
            </a:r>
            <a:endParaRPr lang="en-US" sz="2800" dirty="0"/>
          </a:p>
          <a:p>
            <a:r>
              <a:rPr lang="en-US" sz="2800" dirty="0"/>
              <a:t>Statistical Anomaly based</a:t>
            </a:r>
          </a:p>
          <a:p>
            <a:pPr lvl="1"/>
            <a:r>
              <a:rPr lang="en-US" sz="2600" dirty="0"/>
              <a:t>Box plot Rule</a:t>
            </a:r>
          </a:p>
          <a:p>
            <a:pPr lvl="1"/>
            <a:r>
              <a:rPr lang="en-US" sz="2600" dirty="0"/>
              <a:t>Gaussian model based (z-score)</a:t>
            </a:r>
          </a:p>
          <a:p>
            <a:pPr lvl="1"/>
            <a:r>
              <a:rPr lang="en-US" sz="2600" dirty="0"/>
              <a:t>Other Probabilistic models (Beta, Gamma, etc.)</a:t>
            </a:r>
          </a:p>
        </p:txBody>
      </p:sp>
    </p:spTree>
    <p:extLst>
      <p:ext uri="{BB962C8B-B14F-4D97-AF65-F5344CB8AC3E}">
        <p14:creationId xmlns:p14="http://schemas.microsoft.com/office/powerpoint/2010/main" val="17469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STRENGTHS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7A4B5B-314A-430D-AFBE-38AAD503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End-to-end automated framework</a:t>
            </a:r>
          </a:p>
          <a:p>
            <a:r>
              <a:rPr lang="en-US" sz="2800" dirty="0"/>
              <a:t>Box plot Rule at core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No input specific to particular data set / column required</a:t>
            </a:r>
          </a:p>
          <a:p>
            <a:r>
              <a:rPr lang="en-US" sz="2800" dirty="0"/>
              <a:t>Robust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Multiple techniques optimizing different metrics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Voting / Intersection of multiple similar techniques</a:t>
            </a:r>
          </a:p>
          <a:p>
            <a:r>
              <a:rPr lang="en-US" sz="2800" dirty="0"/>
              <a:t>Efficient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Remove univariate outliers before finding multivariate ones</a:t>
            </a:r>
          </a:p>
        </p:txBody>
      </p:sp>
    </p:spTree>
    <p:extLst>
      <p:ext uri="{BB962C8B-B14F-4D97-AF65-F5344CB8AC3E}">
        <p14:creationId xmlns:p14="http://schemas.microsoft.com/office/powerpoint/2010/main" val="32953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990"/>
            <a:ext cx="9404723" cy="140053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592B19-350D-4366-85DF-B290B13CE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25266"/>
              </p:ext>
            </p:extLst>
          </p:nvPr>
        </p:nvGraphicFramePr>
        <p:xfrm>
          <a:off x="1330221" y="4797753"/>
          <a:ext cx="2819747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24">
                  <a:extLst>
                    <a:ext uri="{9D8B030D-6E8A-4147-A177-3AD203B41FA5}">
                      <a16:colId xmlns:a16="http://schemas.microsoft.com/office/drawing/2014/main" val="4023821767"/>
                    </a:ext>
                  </a:extLst>
                </a:gridCol>
                <a:gridCol w="1295823">
                  <a:extLst>
                    <a:ext uri="{9D8B030D-6E8A-4147-A177-3AD203B41FA5}">
                      <a16:colId xmlns:a16="http://schemas.microsoft.com/office/drawing/2014/main" val="761501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brooklyn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condominiums_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comparable_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properties_</a:t>
                      </a:r>
                    </a:p>
                    <a:p>
                      <a:pPr algn="ctr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“5 UNKNOWN”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88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A1FE984-42DB-4FF5-9210-B079583A0E8A}"/>
              </a:ext>
            </a:extLst>
          </p:cNvPr>
          <p:cNvSpPr/>
          <p:nvPr/>
        </p:nvSpPr>
        <p:spPr>
          <a:xfrm>
            <a:off x="1619625" y="6169048"/>
            <a:ext cx="2281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Data: bss9-579f.tsv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6A10DB-8690-4376-BF0D-26F85E9F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40544"/>
              </p:ext>
            </p:extLst>
          </p:nvPr>
        </p:nvGraphicFramePr>
        <p:xfrm>
          <a:off x="5613421" y="4272223"/>
          <a:ext cx="2064384" cy="171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7">
                  <a:extLst>
                    <a:ext uri="{9D8B030D-6E8A-4147-A177-3AD203B41FA5}">
                      <a16:colId xmlns:a16="http://schemas.microsoft.com/office/drawing/2014/main" val="2065281545"/>
                    </a:ext>
                  </a:extLst>
                </a:gridCol>
                <a:gridCol w="1143317">
                  <a:extLst>
                    <a:ext uri="{9D8B030D-6E8A-4147-A177-3AD203B41FA5}">
                      <a16:colId xmlns:a16="http://schemas.microsoft.com/office/drawing/2014/main" val="1981118575"/>
                    </a:ext>
                  </a:extLst>
                </a:gridCol>
              </a:tblGrid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num_level_3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0476"/>
                  </a:ext>
                </a:extLst>
              </a:tr>
              <a:tr h="2806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58252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239.776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1915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stddev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267.144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0277"/>
                  </a:ext>
                </a:extLst>
              </a:tr>
              <a:tr h="2426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15149"/>
                  </a:ext>
                </a:extLst>
              </a:tr>
              <a:tr h="267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536BCE-D1A3-476A-8906-9C396BCE7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22602"/>
              </p:ext>
            </p:extLst>
          </p:nvPr>
        </p:nvGraphicFramePr>
        <p:xfrm>
          <a:off x="7755613" y="4266948"/>
          <a:ext cx="1705610" cy="1713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93">
                  <a:extLst>
                    <a:ext uri="{9D8B030D-6E8A-4147-A177-3AD203B41FA5}">
                      <a16:colId xmlns:a16="http://schemas.microsoft.com/office/drawing/2014/main" val="2065281545"/>
                    </a:ext>
                  </a:extLst>
                </a:gridCol>
                <a:gridCol w="1143317">
                  <a:extLst>
                    <a:ext uri="{9D8B030D-6E8A-4147-A177-3AD203B41FA5}">
                      <a16:colId xmlns:a16="http://schemas.microsoft.com/office/drawing/2014/main" val="1981118575"/>
                    </a:ext>
                  </a:extLst>
                </a:gridCol>
              </a:tblGrid>
              <a:tr h="338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num_level_3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0476"/>
                  </a:ext>
                </a:extLst>
              </a:tr>
              <a:tr h="2278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1386.0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58252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01915"/>
                  </a:ext>
                </a:extLst>
              </a:tr>
              <a:tr h="277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00277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1344.0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15149"/>
                  </a:ext>
                </a:extLst>
              </a:tr>
              <a:tr h="244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1522.0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0761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EE0E143-4CCF-40C6-9253-420769596743}"/>
              </a:ext>
            </a:extLst>
          </p:cNvPr>
          <p:cNvSpPr/>
          <p:nvPr/>
        </p:nvSpPr>
        <p:spPr>
          <a:xfrm>
            <a:off x="6376691" y="5969931"/>
            <a:ext cx="2516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Data: usap-qc7e.tsv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2765B-F7FF-48F1-8746-6A37B6F7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9273"/>
            <a:ext cx="4426634" cy="3319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35B9CF-C03D-4D7B-B7CB-44C072C0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310" y="1329273"/>
            <a:ext cx="4127988" cy="27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72E-B9D7-4705-B7F2-654C1EA5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6637-F6AE-4D05-AC8F-2363E2B9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563"/>
            <a:ext cx="9404723" cy="484456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Jason Brownlee. 2016. How To Handle Missing Values In Machine Learning Data With Weka. (Jun 2016). https://machinelearningmastery.com/ how-to-handle-missing-values-in-machine-learning-data-with-</a:t>
            </a:r>
            <a:r>
              <a:rPr lang="en-US" sz="1600" dirty="0" err="1"/>
              <a:t>weka</a:t>
            </a:r>
            <a:r>
              <a:rPr lang="en-US" sz="1600" dirty="0"/>
              <a:t>/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Varun </a:t>
            </a:r>
            <a:r>
              <a:rPr lang="en-US" sz="1600" dirty="0" err="1"/>
              <a:t>Chandola</a:t>
            </a:r>
            <a:r>
              <a:rPr lang="en-US" sz="1600" dirty="0"/>
              <a:t>, Arindam Banerjee, and Vipin Kumar. 2007. Anomaly Detection: A Survey. (2007).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Google. 2018. Locate Outliers, Google Cloud </a:t>
            </a:r>
            <a:r>
              <a:rPr lang="en-US" sz="1600" dirty="0" err="1"/>
              <a:t>Dataprep</a:t>
            </a:r>
            <a:r>
              <a:rPr lang="en-US" sz="1600" dirty="0"/>
              <a:t> Documentation, Google Cloud. (2018). https://cloud.google.com/dataprep/docs/html/Locate-Outliers_ 57344572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2007. Cleaning Disguised Missing Data: A Heuristic Approach. In Proceedings of the 13th ACM SIGKDD International Conference on Knowledge Discovery and Data Mining (KDD ’07). ACM, New York, NY, USA, 950–958. https://doi.org/10.1145/1281192.1281294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2008. </a:t>
            </a:r>
            <a:r>
              <a:rPr lang="en-US" sz="1600" dirty="0" err="1"/>
              <a:t>DiMaC</a:t>
            </a:r>
            <a:r>
              <a:rPr lang="en-US" sz="1600" dirty="0"/>
              <a:t>: a disguised missing data cleaning tool. In KDD.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Sridhar Ramaswamy, Rajeev Rastogi, and </a:t>
            </a:r>
            <a:r>
              <a:rPr lang="en-US" sz="1600" dirty="0" err="1"/>
              <a:t>Kyuseok</a:t>
            </a:r>
            <a:r>
              <a:rPr lang="en-US" sz="1600" dirty="0"/>
              <a:t> Shim. 2000. Efficient Algorithms for Mining Outliers from Large Data Sets. SIGMOD Rec. 29, 2 (May 2000), 427–438. https://doi.org/10.1145/335191.335437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96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</TotalTime>
  <Words>464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Discovering Nulls and Outliers DS-1004 Big Data Advisor: Prof. Juliana Freire</vt:lpstr>
      <vt:lpstr>INTRODUCTION</vt:lpstr>
      <vt:lpstr>PROBLEM FORMULATION</vt:lpstr>
      <vt:lpstr>METHODOLOGY</vt:lpstr>
      <vt:lpstr>OUTLIER DETECTION</vt:lpstr>
      <vt:lpstr>OUTLIER DETECTION</vt:lpstr>
      <vt:lpstr>KEY STRENGTHS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Rana</dc:creator>
  <cp:lastModifiedBy>Mihir Rana</cp:lastModifiedBy>
  <cp:revision>106</cp:revision>
  <dcterms:created xsi:type="dcterms:W3CDTF">2018-05-05T16:49:41Z</dcterms:created>
  <dcterms:modified xsi:type="dcterms:W3CDTF">2018-05-14T18:59:20Z</dcterms:modified>
</cp:coreProperties>
</file>