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71" r:id="rId6"/>
    <p:sldId id="272" r:id="rId7"/>
    <p:sldId id="269" r:id="rId8"/>
    <p:sldId id="267" r:id="rId9"/>
    <p:sldId id="261"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5/7/2018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5/7/2018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anamihir/big_data_projec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upport.minitab.com/en-us/minitab-express/1/help-and-how-to/basic-statistics/inference/supporting-topics/data-concepts/identifying-outliers/"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matlabdatamining.blogspot.com/2006/11/mahalanobis-distance.html"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62000"/>
                <a:hueMod val="108000"/>
                <a:satMod val="164000"/>
                <a:lumMod val="69000"/>
              </a:schemeClr>
              <a:schemeClr val="bg2">
                <a:tint val="96000"/>
                <a:hueMod val="90000"/>
                <a:satMod val="130000"/>
                <a:lumMod val="134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CD55-0508-4F5B-8A9B-DD4F892E6D7A}"/>
              </a:ext>
            </a:extLst>
          </p:cNvPr>
          <p:cNvSpPr>
            <a:spLocks noGrp="1"/>
          </p:cNvSpPr>
          <p:nvPr>
            <p:ph type="ctrTitle"/>
          </p:nvPr>
        </p:nvSpPr>
        <p:spPr>
          <a:xfrm>
            <a:off x="1154955" y="1219200"/>
            <a:ext cx="8825658" cy="3329581"/>
          </a:xfrm>
        </p:spPr>
        <p:txBody>
          <a:bodyPr/>
          <a:lstStyle/>
          <a:p>
            <a:pPr algn="ctr"/>
            <a:r>
              <a:rPr lang="en-US" dirty="0"/>
              <a:t>Discovering Nulls and Outliers</a:t>
            </a:r>
            <a:br>
              <a:rPr lang="en-US" dirty="0"/>
            </a:br>
            <a:r>
              <a:rPr lang="en-US" sz="3600" dirty="0"/>
              <a:t>DS-1004 Big Data</a:t>
            </a:r>
            <a:br>
              <a:rPr lang="en-US" sz="3600" dirty="0"/>
            </a:br>
            <a:r>
              <a:rPr lang="en-US" sz="3600" dirty="0"/>
              <a:t>Advisor: Prof. Juliana Freire</a:t>
            </a:r>
          </a:p>
        </p:txBody>
      </p:sp>
      <p:sp>
        <p:nvSpPr>
          <p:cNvPr id="3" name="Subtitle 2">
            <a:extLst>
              <a:ext uri="{FF2B5EF4-FFF2-40B4-BE49-F238E27FC236}">
                <a16:creationId xmlns:a16="http://schemas.microsoft.com/office/drawing/2014/main" id="{6CB21D4D-A8C1-4F0F-8C2B-4B63FBF43D23}"/>
              </a:ext>
            </a:extLst>
          </p:cNvPr>
          <p:cNvSpPr>
            <a:spLocks noGrp="1"/>
          </p:cNvSpPr>
          <p:nvPr>
            <p:ph type="subTitle" idx="1"/>
          </p:nvPr>
        </p:nvSpPr>
        <p:spPr>
          <a:xfrm>
            <a:off x="1154955" y="4777379"/>
            <a:ext cx="8825658" cy="972789"/>
          </a:xfrm>
        </p:spPr>
        <p:txBody>
          <a:bodyPr>
            <a:normAutofit/>
          </a:bodyPr>
          <a:lstStyle/>
          <a:p>
            <a:r>
              <a:rPr lang="en-US" dirty="0"/>
              <a:t>								  </a:t>
            </a:r>
            <a:r>
              <a:rPr lang="en-US" sz="2400" dirty="0"/>
              <a:t>Minimizers</a:t>
            </a:r>
          </a:p>
          <a:p>
            <a:r>
              <a:rPr lang="en-US" sz="2400" cap="none" dirty="0" err="1"/>
              <a:t>Diogo</a:t>
            </a:r>
            <a:r>
              <a:rPr lang="en-US" sz="2400" cap="none" dirty="0"/>
              <a:t> Mesquita 			  Mihir Rana 		            </a:t>
            </a:r>
            <a:r>
              <a:rPr lang="en-US" sz="2400" cap="none" dirty="0" err="1"/>
              <a:t>Kenil</a:t>
            </a:r>
            <a:r>
              <a:rPr lang="en-US" sz="2400" cap="none" dirty="0"/>
              <a:t> </a:t>
            </a:r>
            <a:r>
              <a:rPr lang="en-US" sz="2400" cap="none" dirty="0" err="1"/>
              <a:t>Tanna</a:t>
            </a:r>
            <a:endParaRPr lang="en-US" sz="2400" cap="none" dirty="0"/>
          </a:p>
        </p:txBody>
      </p:sp>
      <p:sp>
        <p:nvSpPr>
          <p:cNvPr id="7" name="Rectangle 6">
            <a:hlinkClick r:id="rId3"/>
            <a:extLst>
              <a:ext uri="{FF2B5EF4-FFF2-40B4-BE49-F238E27FC236}">
                <a16:creationId xmlns:a16="http://schemas.microsoft.com/office/drawing/2014/main" id="{F40CE195-0718-4CBD-8B94-0ABE8C715C80}"/>
              </a:ext>
            </a:extLst>
          </p:cNvPr>
          <p:cNvSpPr/>
          <p:nvPr/>
        </p:nvSpPr>
        <p:spPr>
          <a:xfrm>
            <a:off x="3234104" y="5750168"/>
            <a:ext cx="5723792" cy="369332"/>
          </a:xfrm>
          <a:prstGeom prst="rect">
            <a:avLst/>
          </a:prstGeom>
        </p:spPr>
        <p:txBody>
          <a:bodyPr wrap="square">
            <a:spAutoFit/>
          </a:bodyPr>
          <a:lstStyle/>
          <a:p>
            <a:pPr algn="ctr"/>
            <a:r>
              <a:rPr lang="en-US" dirty="0"/>
              <a:t>https://github.com/ranamihir/big_data_project</a:t>
            </a:r>
          </a:p>
        </p:txBody>
      </p:sp>
    </p:spTree>
    <p:extLst>
      <p:ext uri="{BB962C8B-B14F-4D97-AF65-F5344CB8AC3E}">
        <p14:creationId xmlns:p14="http://schemas.microsoft.com/office/powerpoint/2010/main" val="3936327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D422-F6A6-4E3B-8ED7-A6D91DEFAD4B}"/>
              </a:ext>
            </a:extLst>
          </p:cNvPr>
          <p:cNvSpPr>
            <a:spLocks noGrp="1"/>
          </p:cNvSpPr>
          <p:nvPr>
            <p:ph type="title"/>
          </p:nvPr>
        </p:nvSpPr>
        <p:spPr/>
        <p:txBody>
          <a:bodyPr/>
          <a:lstStyle/>
          <a:p>
            <a:r>
              <a:rPr lang="en-US" dirty="0"/>
              <a:t>REFERENCES</a:t>
            </a:r>
          </a:p>
        </p:txBody>
      </p:sp>
      <p:sp>
        <p:nvSpPr>
          <p:cNvPr id="7" name="Content Placeholder 2">
            <a:extLst>
              <a:ext uri="{FF2B5EF4-FFF2-40B4-BE49-F238E27FC236}">
                <a16:creationId xmlns:a16="http://schemas.microsoft.com/office/drawing/2014/main" id="{B7DA99BA-35F6-40AF-A7A4-57944018335D}"/>
              </a:ext>
            </a:extLst>
          </p:cNvPr>
          <p:cNvSpPr>
            <a:spLocks noGrp="1"/>
          </p:cNvSpPr>
          <p:nvPr>
            <p:ph idx="1"/>
          </p:nvPr>
        </p:nvSpPr>
        <p:spPr>
          <a:xfrm>
            <a:off x="1103312" y="1415563"/>
            <a:ext cx="9404723" cy="4844560"/>
          </a:xfrm>
        </p:spPr>
        <p:txBody>
          <a:bodyPr>
            <a:noAutofit/>
          </a:bodyPr>
          <a:lstStyle/>
          <a:p>
            <a:pPr marL="457200" indent="-457200">
              <a:buFont typeface="+mj-lt"/>
              <a:buAutoNum type="arabicPeriod" startAt="7"/>
            </a:pPr>
            <a:r>
              <a:rPr lang="en-US" sz="1600" dirty="0"/>
              <a:t>Sheng Li, Ming Shao, and Yun Fu. 2015. Multi-view low-rank analysis for outlier detection. In Proceedings of the 2015 SIAM International Conference on Data Mining. SIAM, 748–756.</a:t>
            </a:r>
          </a:p>
          <a:p>
            <a:pPr marL="457200" indent="-457200">
              <a:buFont typeface="+mj-lt"/>
              <a:buAutoNum type="arabicPeriod" startAt="7"/>
            </a:pPr>
            <a:r>
              <a:rPr lang="en-US" sz="1600" dirty="0"/>
              <a:t>Sridhar Ramaswamy, Rajeev Rastogi, and </a:t>
            </a:r>
            <a:r>
              <a:rPr lang="en-US" sz="1600" dirty="0" err="1"/>
              <a:t>Kyuseok</a:t>
            </a:r>
            <a:r>
              <a:rPr lang="en-US" sz="1600" dirty="0"/>
              <a:t> Shim. 2000. Efficient Algorithms for Mining Outliers from Large Data Sets. In Proceedings of the 2000 ACM SIGMOD International Conference on Management of Data (SIGMOD ’00). ACM, New York, NY, USA, 427–438. https://doi.org/10.1145/342009.335437</a:t>
            </a:r>
          </a:p>
          <a:p>
            <a:pPr marL="457200" indent="-457200">
              <a:buFont typeface="+mj-lt"/>
              <a:buAutoNum type="arabicPeriod" startAt="7"/>
            </a:pPr>
            <a:r>
              <a:rPr lang="en-US" sz="1600" dirty="0"/>
              <a:t>Erich Schubert, Arthur </a:t>
            </a:r>
            <a:r>
              <a:rPr lang="en-US" sz="1600" dirty="0" err="1"/>
              <a:t>Zimek</a:t>
            </a:r>
            <a:r>
              <a:rPr lang="en-US" sz="1600" dirty="0"/>
              <a:t>, and Hans-Peter </a:t>
            </a:r>
            <a:r>
              <a:rPr lang="en-US" sz="1600" dirty="0" err="1"/>
              <a:t>Kriegel</a:t>
            </a:r>
            <a:r>
              <a:rPr lang="en-US" sz="1600" dirty="0"/>
              <a:t>. 2014. Local outlier detection reconsidered: a generalized view on locality with applications to spatial, video, and network outlier detection. Data Mining and Knowledge Discovery 28, 1 (01 Jan 2014), 190–237. https://doi.org/10.1007/s10618-012-0300-z</a:t>
            </a:r>
          </a:p>
          <a:p>
            <a:pPr marL="457200" indent="-457200">
              <a:buFont typeface="+mj-lt"/>
              <a:buAutoNum type="arabicPeriod" startAt="7"/>
            </a:pPr>
            <a:r>
              <a:rPr lang="en-US" sz="1600" dirty="0"/>
              <a:t>Arthur </a:t>
            </a:r>
            <a:r>
              <a:rPr lang="en-US" sz="1600" dirty="0" err="1"/>
              <a:t>Zimek</a:t>
            </a:r>
            <a:r>
              <a:rPr lang="en-US" sz="1600" dirty="0"/>
              <a:t>, Matthew </a:t>
            </a:r>
            <a:r>
              <a:rPr lang="en-US" sz="1600" dirty="0" err="1"/>
              <a:t>Gaudet</a:t>
            </a:r>
            <a:r>
              <a:rPr lang="en-US" sz="1600" dirty="0"/>
              <a:t>, Ricardo J.G.B. </a:t>
            </a:r>
            <a:r>
              <a:rPr lang="en-US" sz="1600" dirty="0" err="1"/>
              <a:t>Campello</a:t>
            </a:r>
            <a:r>
              <a:rPr lang="en-US" sz="1600" dirty="0"/>
              <a:t>, and </a:t>
            </a:r>
            <a:r>
              <a:rPr lang="en-US" sz="1600" dirty="0" err="1"/>
              <a:t>Jörg</a:t>
            </a:r>
            <a:r>
              <a:rPr lang="en-US" sz="1600" dirty="0"/>
              <a:t> Sander. 2013. Subsampling for Efficient and Effective Unsupervised Outlier Detection Ensembles. In Proceedings of the 19th ACM SIGKDD International Conference on Knowledge Discovery and Data Mining (KDD ’13). ACM, New York, NY, USA, 428–436. https://doi.org/10.1145/2487575.2487676</a:t>
            </a:r>
          </a:p>
        </p:txBody>
      </p:sp>
    </p:spTree>
    <p:extLst>
      <p:ext uri="{BB962C8B-B14F-4D97-AF65-F5344CB8AC3E}">
        <p14:creationId xmlns:p14="http://schemas.microsoft.com/office/powerpoint/2010/main" val="3588952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CD55-0508-4F5B-8A9B-DD4F892E6D7A}"/>
              </a:ext>
            </a:extLst>
          </p:cNvPr>
          <p:cNvSpPr>
            <a:spLocks noGrp="1"/>
          </p:cNvSpPr>
          <p:nvPr>
            <p:ph type="ctrTitle"/>
          </p:nvPr>
        </p:nvSpPr>
        <p:spPr>
          <a:xfrm>
            <a:off x="1154955" y="858716"/>
            <a:ext cx="8825658" cy="3329581"/>
          </a:xfrm>
        </p:spPr>
        <p:txBody>
          <a:bodyPr/>
          <a:lstStyle/>
          <a:p>
            <a:pPr algn="ctr"/>
            <a:r>
              <a:rPr lang="en-US" dirty="0"/>
              <a:t>THANK YOU!</a:t>
            </a:r>
            <a:br>
              <a:rPr lang="en-US" dirty="0"/>
            </a:br>
            <a:endParaRPr lang="en-US" sz="3600" dirty="0"/>
          </a:p>
        </p:txBody>
      </p:sp>
      <p:sp>
        <p:nvSpPr>
          <p:cNvPr id="3" name="Subtitle 2">
            <a:extLst>
              <a:ext uri="{FF2B5EF4-FFF2-40B4-BE49-F238E27FC236}">
                <a16:creationId xmlns:a16="http://schemas.microsoft.com/office/drawing/2014/main" id="{6CB21D4D-A8C1-4F0F-8C2B-4B63FBF43D23}"/>
              </a:ext>
            </a:extLst>
          </p:cNvPr>
          <p:cNvSpPr>
            <a:spLocks noGrp="1"/>
          </p:cNvSpPr>
          <p:nvPr>
            <p:ph type="subTitle" idx="1"/>
          </p:nvPr>
        </p:nvSpPr>
        <p:spPr>
          <a:xfrm>
            <a:off x="1154955" y="4777379"/>
            <a:ext cx="8825658" cy="972789"/>
          </a:xfrm>
        </p:spPr>
        <p:txBody>
          <a:bodyPr>
            <a:normAutofit/>
          </a:bodyPr>
          <a:lstStyle/>
          <a:p>
            <a:r>
              <a:rPr lang="en-US" dirty="0"/>
              <a:t>								  </a:t>
            </a:r>
            <a:r>
              <a:rPr lang="en-US" sz="2400" dirty="0"/>
              <a:t>Minimizers</a:t>
            </a:r>
          </a:p>
          <a:p>
            <a:r>
              <a:rPr lang="en-US" sz="2400" cap="none" dirty="0" err="1"/>
              <a:t>Diogo</a:t>
            </a:r>
            <a:r>
              <a:rPr lang="en-US" sz="2400" cap="none" dirty="0"/>
              <a:t> Mesquita 			  Mihir Rana 		            </a:t>
            </a:r>
            <a:r>
              <a:rPr lang="en-US" sz="2400" cap="none" dirty="0" err="1"/>
              <a:t>Kenil</a:t>
            </a:r>
            <a:r>
              <a:rPr lang="en-US" sz="2400" cap="none" dirty="0"/>
              <a:t> </a:t>
            </a:r>
            <a:r>
              <a:rPr lang="en-US" sz="2400" cap="none" dirty="0" err="1"/>
              <a:t>Tanna</a:t>
            </a:r>
            <a:endParaRPr lang="en-US" sz="2400" cap="none" dirty="0"/>
          </a:p>
        </p:txBody>
      </p:sp>
    </p:spTree>
    <p:extLst>
      <p:ext uri="{BB962C8B-B14F-4D97-AF65-F5344CB8AC3E}">
        <p14:creationId xmlns:p14="http://schemas.microsoft.com/office/powerpoint/2010/main" val="29962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E3DB-2436-4B6B-8105-9EB965FB370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38A3E36-23D4-45BF-9994-A40BA4BA7F42}"/>
              </a:ext>
            </a:extLst>
          </p:cNvPr>
          <p:cNvSpPr>
            <a:spLocks noGrp="1"/>
          </p:cNvSpPr>
          <p:nvPr>
            <p:ph idx="1"/>
          </p:nvPr>
        </p:nvSpPr>
        <p:spPr>
          <a:xfrm>
            <a:off x="1104293" y="1560549"/>
            <a:ext cx="8946541" cy="4506143"/>
          </a:xfrm>
        </p:spPr>
        <p:txBody>
          <a:bodyPr>
            <a:noAutofit/>
          </a:bodyPr>
          <a:lstStyle/>
          <a:p>
            <a:r>
              <a:rPr lang="en-US" sz="2800" dirty="0"/>
              <a:t>Problem Statement:</a:t>
            </a:r>
          </a:p>
          <a:p>
            <a:pPr marL="971550" lvl="1" indent="-514350">
              <a:buFont typeface="+mj-lt"/>
              <a:buAutoNum type="arabicPeriod"/>
            </a:pPr>
            <a:r>
              <a:rPr lang="en-US" sz="2800" dirty="0"/>
              <a:t>Null Value Detection</a:t>
            </a:r>
          </a:p>
          <a:p>
            <a:pPr marL="971550" lvl="1" indent="-514350">
              <a:buFont typeface="+mj-lt"/>
              <a:buAutoNum type="arabicPeriod"/>
            </a:pPr>
            <a:r>
              <a:rPr lang="en-US" sz="2800" dirty="0"/>
              <a:t>Outlier Detection</a:t>
            </a:r>
          </a:p>
          <a:p>
            <a:pPr lvl="2">
              <a:buFont typeface="Century Gothic" panose="020B0502020202090204" pitchFamily="34" charset="0"/>
              <a:buChar char="―"/>
            </a:pPr>
            <a:r>
              <a:rPr lang="en-US" sz="2800" dirty="0"/>
              <a:t> Univariate outliers</a:t>
            </a:r>
          </a:p>
          <a:p>
            <a:pPr lvl="2">
              <a:buFont typeface="Century Gothic" panose="020B0502020202090204" pitchFamily="34" charset="0"/>
              <a:buChar char="―"/>
            </a:pPr>
            <a:r>
              <a:rPr lang="en-US" sz="2800" dirty="0"/>
              <a:t> Multivariate outliers</a:t>
            </a:r>
          </a:p>
          <a:p>
            <a:r>
              <a:rPr lang="en-US" sz="2800" dirty="0"/>
              <a:t>Data Set Collection:</a:t>
            </a:r>
            <a:endParaRPr lang="en-US" sz="2600" dirty="0"/>
          </a:p>
          <a:p>
            <a:pPr lvl="1">
              <a:buFont typeface="Century Gothic" panose="020B0502020202090204" pitchFamily="34" charset="0"/>
              <a:buChar char="―"/>
            </a:pPr>
            <a:r>
              <a:rPr lang="en-US" sz="2800" dirty="0"/>
              <a:t>NYC Open Data</a:t>
            </a:r>
          </a:p>
          <a:p>
            <a:pPr lvl="1">
              <a:buFont typeface="Century Gothic" panose="020B0502020202090204" pitchFamily="34" charset="0"/>
              <a:buChar char="―"/>
            </a:pPr>
            <a:r>
              <a:rPr lang="en-US" sz="2800" dirty="0"/>
              <a:t>50 data sets </a:t>
            </a:r>
          </a:p>
        </p:txBody>
      </p:sp>
    </p:spTree>
    <p:extLst>
      <p:ext uri="{BB962C8B-B14F-4D97-AF65-F5344CB8AC3E}">
        <p14:creationId xmlns:p14="http://schemas.microsoft.com/office/powerpoint/2010/main" val="1353928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E3DB-2436-4B6B-8105-9EB965FB3704}"/>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B38A3E36-23D4-45BF-9994-A40BA4BA7F42}"/>
              </a:ext>
            </a:extLst>
          </p:cNvPr>
          <p:cNvSpPr>
            <a:spLocks noGrp="1"/>
          </p:cNvSpPr>
          <p:nvPr>
            <p:ph idx="1"/>
          </p:nvPr>
        </p:nvSpPr>
        <p:spPr>
          <a:xfrm>
            <a:off x="1104293" y="1560549"/>
            <a:ext cx="10009184" cy="4506143"/>
          </a:xfrm>
        </p:spPr>
        <p:txBody>
          <a:bodyPr>
            <a:noAutofit/>
          </a:bodyPr>
          <a:lstStyle/>
          <a:p>
            <a:pPr marL="514350" indent="-514350">
              <a:buFont typeface="+mj-lt"/>
              <a:buAutoNum type="arabicPeriod"/>
            </a:pPr>
            <a:r>
              <a:rPr lang="en-US" sz="2800" dirty="0"/>
              <a:t>Data Cleaning</a:t>
            </a:r>
          </a:p>
          <a:p>
            <a:pPr lvl="1">
              <a:buFont typeface="Century Gothic" panose="020B0502020202090204" pitchFamily="34" charset="0"/>
              <a:buChar char="―"/>
            </a:pPr>
            <a:r>
              <a:rPr lang="en-US" sz="2400" dirty="0"/>
              <a:t>"$1.99“ → 1.99,   "1,000“ → 1000,   10003 → “10003” (zip code)</a:t>
            </a:r>
          </a:p>
          <a:p>
            <a:pPr marL="514350" indent="-514350">
              <a:buFont typeface="+mj-lt"/>
              <a:buAutoNum type="arabicPeriod"/>
            </a:pPr>
            <a:r>
              <a:rPr lang="en-US" sz="2800" dirty="0"/>
              <a:t>Missing Value Treatment</a:t>
            </a:r>
          </a:p>
          <a:p>
            <a:pPr lvl="1">
              <a:buFont typeface="Century Gothic" panose="020B0502020202090204" pitchFamily="34" charset="0"/>
              <a:buChar char="―"/>
            </a:pPr>
            <a:r>
              <a:rPr lang="en-US" sz="2600" dirty="0"/>
              <a:t>“None”, “N/A”, “ “, “-”, “-999”, “999”, etc.</a:t>
            </a:r>
          </a:p>
          <a:p>
            <a:pPr marL="514350" indent="-514350">
              <a:buFont typeface="+mj-lt"/>
              <a:buAutoNum type="arabicPeriod"/>
            </a:pPr>
            <a:r>
              <a:rPr lang="en-US" sz="2800" dirty="0"/>
              <a:t>Outliers</a:t>
            </a:r>
          </a:p>
        </p:txBody>
      </p:sp>
      <p:pic>
        <p:nvPicPr>
          <p:cNvPr id="5" name="Picture 4">
            <a:extLst>
              <a:ext uri="{FF2B5EF4-FFF2-40B4-BE49-F238E27FC236}">
                <a16:creationId xmlns:a16="http://schemas.microsoft.com/office/drawing/2014/main" id="{84C1D21E-CDEA-42BE-8887-8CDCD0968DCB}"/>
              </a:ext>
            </a:extLst>
          </p:cNvPr>
          <p:cNvPicPr>
            <a:picLocks noChangeAspect="1"/>
          </p:cNvPicPr>
          <p:nvPr/>
        </p:nvPicPr>
        <p:blipFill>
          <a:blip r:embed="rId2"/>
          <a:stretch>
            <a:fillRect/>
          </a:stretch>
        </p:blipFill>
        <p:spPr>
          <a:xfrm>
            <a:off x="1728383" y="4378569"/>
            <a:ext cx="2272786" cy="1512277"/>
          </a:xfrm>
          <a:prstGeom prst="rect">
            <a:avLst/>
          </a:prstGeom>
        </p:spPr>
      </p:pic>
      <p:sp>
        <p:nvSpPr>
          <p:cNvPr id="6" name="Rectangle 5">
            <a:extLst>
              <a:ext uri="{FF2B5EF4-FFF2-40B4-BE49-F238E27FC236}">
                <a16:creationId xmlns:a16="http://schemas.microsoft.com/office/drawing/2014/main" id="{84212193-C9BA-4EB1-AB3C-0686E6E97BE8}"/>
              </a:ext>
            </a:extLst>
          </p:cNvPr>
          <p:cNvSpPr/>
          <p:nvPr/>
        </p:nvSpPr>
        <p:spPr>
          <a:xfrm>
            <a:off x="2149334" y="5890846"/>
            <a:ext cx="1430883" cy="369332"/>
          </a:xfrm>
          <a:prstGeom prst="rect">
            <a:avLst/>
          </a:prstGeom>
        </p:spPr>
        <p:txBody>
          <a:bodyPr wrap="square">
            <a:spAutoFit/>
          </a:bodyPr>
          <a:lstStyle/>
          <a:p>
            <a:pPr algn="ctr"/>
            <a:r>
              <a:rPr lang="en-US" dirty="0"/>
              <a:t>Source: </a:t>
            </a:r>
            <a:r>
              <a:rPr lang="en-US" dirty="0">
                <a:hlinkClick r:id="rId3"/>
              </a:rPr>
              <a:t>link</a:t>
            </a:r>
            <a:endParaRPr lang="en-US" dirty="0"/>
          </a:p>
        </p:txBody>
      </p:sp>
      <p:pic>
        <p:nvPicPr>
          <p:cNvPr id="8" name="Picture 7">
            <a:extLst>
              <a:ext uri="{FF2B5EF4-FFF2-40B4-BE49-F238E27FC236}">
                <a16:creationId xmlns:a16="http://schemas.microsoft.com/office/drawing/2014/main" id="{CF753F94-A620-4FEA-992A-3E27B9106B48}"/>
              </a:ext>
            </a:extLst>
          </p:cNvPr>
          <p:cNvPicPr>
            <a:picLocks noChangeAspect="1"/>
          </p:cNvPicPr>
          <p:nvPr/>
        </p:nvPicPr>
        <p:blipFill>
          <a:blip r:embed="rId4"/>
          <a:stretch>
            <a:fillRect/>
          </a:stretch>
        </p:blipFill>
        <p:spPr>
          <a:xfrm>
            <a:off x="5116122" y="3912577"/>
            <a:ext cx="2162179" cy="1978268"/>
          </a:xfrm>
          <a:prstGeom prst="rect">
            <a:avLst/>
          </a:prstGeom>
        </p:spPr>
      </p:pic>
      <p:sp>
        <p:nvSpPr>
          <p:cNvPr id="9" name="Rectangle 8">
            <a:extLst>
              <a:ext uri="{FF2B5EF4-FFF2-40B4-BE49-F238E27FC236}">
                <a16:creationId xmlns:a16="http://schemas.microsoft.com/office/drawing/2014/main" id="{1C468252-573F-4E75-A46A-BB8CD79F2899}"/>
              </a:ext>
            </a:extLst>
          </p:cNvPr>
          <p:cNvSpPr/>
          <p:nvPr/>
        </p:nvSpPr>
        <p:spPr>
          <a:xfrm>
            <a:off x="5481769" y="5882026"/>
            <a:ext cx="1430883" cy="369332"/>
          </a:xfrm>
          <a:prstGeom prst="rect">
            <a:avLst/>
          </a:prstGeom>
        </p:spPr>
        <p:txBody>
          <a:bodyPr wrap="square">
            <a:spAutoFit/>
          </a:bodyPr>
          <a:lstStyle/>
          <a:p>
            <a:pPr algn="ctr"/>
            <a:r>
              <a:rPr lang="en-US" dirty="0"/>
              <a:t>Source: </a:t>
            </a:r>
            <a:r>
              <a:rPr lang="en-US" dirty="0">
                <a:hlinkClick r:id="rId5"/>
              </a:rPr>
              <a:t>link</a:t>
            </a:r>
            <a:endParaRPr lang="en-US" dirty="0"/>
          </a:p>
        </p:txBody>
      </p:sp>
    </p:spTree>
    <p:extLst>
      <p:ext uri="{BB962C8B-B14F-4D97-AF65-F5344CB8AC3E}">
        <p14:creationId xmlns:p14="http://schemas.microsoft.com/office/powerpoint/2010/main" val="365689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E3DB-2436-4B6B-8105-9EB965FB3704}"/>
              </a:ext>
            </a:extLst>
          </p:cNvPr>
          <p:cNvSpPr>
            <a:spLocks noGrp="1"/>
          </p:cNvSpPr>
          <p:nvPr>
            <p:ph type="title"/>
          </p:nvPr>
        </p:nvSpPr>
        <p:spPr>
          <a:xfrm>
            <a:off x="646111" y="435133"/>
            <a:ext cx="9404723" cy="1400530"/>
          </a:xfrm>
        </p:spPr>
        <p:txBody>
          <a:bodyPr/>
          <a:lstStyle/>
          <a:p>
            <a:r>
              <a:rPr lang="en-US" dirty="0"/>
              <a:t>METHODOLOGY</a:t>
            </a:r>
          </a:p>
        </p:txBody>
      </p:sp>
      <p:grpSp>
        <p:nvGrpSpPr>
          <p:cNvPr id="25" name="Group 24">
            <a:extLst>
              <a:ext uri="{FF2B5EF4-FFF2-40B4-BE49-F238E27FC236}">
                <a16:creationId xmlns:a16="http://schemas.microsoft.com/office/drawing/2014/main" id="{C085E6D5-82AF-4192-9B47-F6EF96B68355}"/>
              </a:ext>
            </a:extLst>
          </p:cNvPr>
          <p:cNvGrpSpPr/>
          <p:nvPr/>
        </p:nvGrpSpPr>
        <p:grpSpPr>
          <a:xfrm>
            <a:off x="646111" y="2008309"/>
            <a:ext cx="2167437" cy="1197222"/>
            <a:chOff x="7322081" y="2585417"/>
            <a:chExt cx="1222330" cy="733398"/>
          </a:xfrm>
        </p:grpSpPr>
        <p:sp>
          <p:nvSpPr>
            <p:cNvPr id="26" name="Rectangle 25">
              <a:extLst>
                <a:ext uri="{FF2B5EF4-FFF2-40B4-BE49-F238E27FC236}">
                  <a16:creationId xmlns:a16="http://schemas.microsoft.com/office/drawing/2014/main" id="{83CAAF58-CA15-4335-B01A-227BA8A9EB02}"/>
                </a:ext>
              </a:extLst>
            </p:cNvPr>
            <p:cNvSpPr/>
            <p:nvPr/>
          </p:nvSpPr>
          <p:spPr>
            <a:xfrm>
              <a:off x="7322081" y="2585417"/>
              <a:ext cx="1222330" cy="73339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TextBox 26">
              <a:extLst>
                <a:ext uri="{FF2B5EF4-FFF2-40B4-BE49-F238E27FC236}">
                  <a16:creationId xmlns:a16="http://schemas.microsoft.com/office/drawing/2014/main" id="{8D843F61-2BBB-421D-91B7-6F0EB347C51E}"/>
                </a:ext>
              </a:extLst>
            </p:cNvPr>
            <p:cNvSpPr txBox="1"/>
            <p:nvPr/>
          </p:nvSpPr>
          <p:spPr>
            <a:xfrm>
              <a:off x="7322081" y="2585417"/>
              <a:ext cx="1222330" cy="733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Clean Data</a:t>
              </a:r>
            </a:p>
          </p:txBody>
        </p:sp>
      </p:grpSp>
      <p:grpSp>
        <p:nvGrpSpPr>
          <p:cNvPr id="28" name="Group 27">
            <a:extLst>
              <a:ext uri="{FF2B5EF4-FFF2-40B4-BE49-F238E27FC236}">
                <a16:creationId xmlns:a16="http://schemas.microsoft.com/office/drawing/2014/main" id="{3F36A8E4-567C-4F79-A936-CF47BF855EEE}"/>
              </a:ext>
            </a:extLst>
          </p:cNvPr>
          <p:cNvGrpSpPr/>
          <p:nvPr/>
        </p:nvGrpSpPr>
        <p:grpSpPr>
          <a:xfrm>
            <a:off x="3389050" y="2008309"/>
            <a:ext cx="2167437" cy="1197222"/>
            <a:chOff x="7322081" y="2585417"/>
            <a:chExt cx="1222330" cy="733398"/>
          </a:xfrm>
        </p:grpSpPr>
        <p:sp>
          <p:nvSpPr>
            <p:cNvPr id="29" name="Rectangle 28">
              <a:extLst>
                <a:ext uri="{FF2B5EF4-FFF2-40B4-BE49-F238E27FC236}">
                  <a16:creationId xmlns:a16="http://schemas.microsoft.com/office/drawing/2014/main" id="{0CABD0B2-DEE6-44A8-A81E-8487F622F4AA}"/>
                </a:ext>
              </a:extLst>
            </p:cNvPr>
            <p:cNvSpPr/>
            <p:nvPr/>
          </p:nvSpPr>
          <p:spPr>
            <a:xfrm>
              <a:off x="7322081" y="2585417"/>
              <a:ext cx="1222330" cy="73339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TextBox 29">
              <a:extLst>
                <a:ext uri="{FF2B5EF4-FFF2-40B4-BE49-F238E27FC236}">
                  <a16:creationId xmlns:a16="http://schemas.microsoft.com/office/drawing/2014/main" id="{CAEC822C-3F60-48F3-ABE8-3DC655866A1C}"/>
                </a:ext>
              </a:extLst>
            </p:cNvPr>
            <p:cNvSpPr txBox="1"/>
            <p:nvPr/>
          </p:nvSpPr>
          <p:spPr>
            <a:xfrm>
              <a:off x="7322081" y="2585417"/>
              <a:ext cx="1222330" cy="733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Identify Data Type</a:t>
              </a:r>
            </a:p>
          </p:txBody>
        </p:sp>
      </p:grpSp>
      <p:grpSp>
        <p:nvGrpSpPr>
          <p:cNvPr id="31" name="Group 30">
            <a:extLst>
              <a:ext uri="{FF2B5EF4-FFF2-40B4-BE49-F238E27FC236}">
                <a16:creationId xmlns:a16="http://schemas.microsoft.com/office/drawing/2014/main" id="{974CEDD9-EAD3-47E1-B5D1-6A076EAEEAEE}"/>
              </a:ext>
            </a:extLst>
          </p:cNvPr>
          <p:cNvGrpSpPr/>
          <p:nvPr/>
        </p:nvGrpSpPr>
        <p:grpSpPr>
          <a:xfrm>
            <a:off x="8875704" y="2013440"/>
            <a:ext cx="2167434" cy="1197222"/>
            <a:chOff x="7322081" y="2585417"/>
            <a:chExt cx="1222330" cy="733398"/>
          </a:xfrm>
        </p:grpSpPr>
        <p:sp>
          <p:nvSpPr>
            <p:cNvPr id="32" name="Rectangle 31">
              <a:extLst>
                <a:ext uri="{FF2B5EF4-FFF2-40B4-BE49-F238E27FC236}">
                  <a16:creationId xmlns:a16="http://schemas.microsoft.com/office/drawing/2014/main" id="{9176ECD6-9283-4086-9AC4-2735C2F7E35B}"/>
                </a:ext>
              </a:extLst>
            </p:cNvPr>
            <p:cNvSpPr/>
            <p:nvPr/>
          </p:nvSpPr>
          <p:spPr>
            <a:xfrm>
              <a:off x="7322081" y="2585417"/>
              <a:ext cx="1222330" cy="73339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TextBox 32">
              <a:extLst>
                <a:ext uri="{FF2B5EF4-FFF2-40B4-BE49-F238E27FC236}">
                  <a16:creationId xmlns:a16="http://schemas.microsoft.com/office/drawing/2014/main" id="{4FA0B351-8D6A-44D1-B6AF-0077A3B68A14}"/>
                </a:ext>
              </a:extLst>
            </p:cNvPr>
            <p:cNvSpPr txBox="1"/>
            <p:nvPr/>
          </p:nvSpPr>
          <p:spPr>
            <a:xfrm>
              <a:off x="7322081" y="2585417"/>
              <a:ext cx="1222330" cy="733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Find Univariate </a:t>
              </a:r>
              <a:r>
                <a:rPr lang="en-US" sz="2500" dirty="0"/>
                <a:t>Outliers</a:t>
              </a:r>
              <a:endParaRPr lang="en-US" sz="2500" kern="1200" dirty="0"/>
            </a:p>
          </p:txBody>
        </p:sp>
      </p:grpSp>
      <p:grpSp>
        <p:nvGrpSpPr>
          <p:cNvPr id="37" name="Group 36">
            <a:extLst>
              <a:ext uri="{FF2B5EF4-FFF2-40B4-BE49-F238E27FC236}">
                <a16:creationId xmlns:a16="http://schemas.microsoft.com/office/drawing/2014/main" id="{B606E5F3-55F7-432B-8AB5-9A84D878D88D}"/>
              </a:ext>
            </a:extLst>
          </p:cNvPr>
          <p:cNvGrpSpPr/>
          <p:nvPr/>
        </p:nvGrpSpPr>
        <p:grpSpPr>
          <a:xfrm>
            <a:off x="6132378" y="2008309"/>
            <a:ext cx="2167437" cy="1197222"/>
            <a:chOff x="7322081" y="2585417"/>
            <a:chExt cx="1222332" cy="733398"/>
          </a:xfrm>
        </p:grpSpPr>
        <p:sp>
          <p:nvSpPr>
            <p:cNvPr id="38" name="Rectangle 37">
              <a:extLst>
                <a:ext uri="{FF2B5EF4-FFF2-40B4-BE49-F238E27FC236}">
                  <a16:creationId xmlns:a16="http://schemas.microsoft.com/office/drawing/2014/main" id="{6F68A245-5113-416F-B0D4-DDA7E555B8DF}"/>
                </a:ext>
              </a:extLst>
            </p:cNvPr>
            <p:cNvSpPr/>
            <p:nvPr/>
          </p:nvSpPr>
          <p:spPr>
            <a:xfrm>
              <a:off x="7322081" y="2585417"/>
              <a:ext cx="1222330" cy="73339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TextBox 38">
              <a:extLst>
                <a:ext uri="{FF2B5EF4-FFF2-40B4-BE49-F238E27FC236}">
                  <a16:creationId xmlns:a16="http://schemas.microsoft.com/office/drawing/2014/main" id="{EB71460F-97CD-42EE-B501-C8AE9F465ED6}"/>
                </a:ext>
              </a:extLst>
            </p:cNvPr>
            <p:cNvSpPr txBox="1"/>
            <p:nvPr/>
          </p:nvSpPr>
          <p:spPr>
            <a:xfrm>
              <a:off x="7322083" y="2585417"/>
              <a:ext cx="1222330" cy="733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Find and Remove Nulls</a:t>
              </a:r>
            </a:p>
          </p:txBody>
        </p:sp>
      </p:grpSp>
      <p:grpSp>
        <p:nvGrpSpPr>
          <p:cNvPr id="40" name="Group 39">
            <a:extLst>
              <a:ext uri="{FF2B5EF4-FFF2-40B4-BE49-F238E27FC236}">
                <a16:creationId xmlns:a16="http://schemas.microsoft.com/office/drawing/2014/main" id="{5EA8EFBA-F293-42BB-84E3-8A2281198BF6}"/>
              </a:ext>
            </a:extLst>
          </p:cNvPr>
          <p:cNvGrpSpPr/>
          <p:nvPr/>
        </p:nvGrpSpPr>
        <p:grpSpPr>
          <a:xfrm>
            <a:off x="8875703" y="4360601"/>
            <a:ext cx="2167435" cy="1197222"/>
            <a:chOff x="7322081" y="2585417"/>
            <a:chExt cx="1222330" cy="733398"/>
          </a:xfrm>
        </p:grpSpPr>
        <p:sp>
          <p:nvSpPr>
            <p:cNvPr id="41" name="Rectangle 40">
              <a:extLst>
                <a:ext uri="{FF2B5EF4-FFF2-40B4-BE49-F238E27FC236}">
                  <a16:creationId xmlns:a16="http://schemas.microsoft.com/office/drawing/2014/main" id="{76548ACD-32A2-4014-9893-9B4AA23A5A55}"/>
                </a:ext>
              </a:extLst>
            </p:cNvPr>
            <p:cNvSpPr/>
            <p:nvPr/>
          </p:nvSpPr>
          <p:spPr>
            <a:xfrm>
              <a:off x="7322081" y="2585417"/>
              <a:ext cx="1222330" cy="73339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TextBox 41">
              <a:extLst>
                <a:ext uri="{FF2B5EF4-FFF2-40B4-BE49-F238E27FC236}">
                  <a16:creationId xmlns:a16="http://schemas.microsoft.com/office/drawing/2014/main" id="{A9EE01EB-CDA8-49F1-9375-DEB193703AE1}"/>
                </a:ext>
              </a:extLst>
            </p:cNvPr>
            <p:cNvSpPr txBox="1"/>
            <p:nvPr/>
          </p:nvSpPr>
          <p:spPr>
            <a:xfrm>
              <a:off x="7322081" y="2585417"/>
              <a:ext cx="1222330" cy="733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Remove by Voting</a:t>
              </a:r>
            </a:p>
          </p:txBody>
        </p:sp>
      </p:grpSp>
      <p:grpSp>
        <p:nvGrpSpPr>
          <p:cNvPr id="43" name="Group 42">
            <a:extLst>
              <a:ext uri="{FF2B5EF4-FFF2-40B4-BE49-F238E27FC236}">
                <a16:creationId xmlns:a16="http://schemas.microsoft.com/office/drawing/2014/main" id="{349B7338-5BC1-4D2F-B609-8F0A5BCF5C4C}"/>
              </a:ext>
            </a:extLst>
          </p:cNvPr>
          <p:cNvGrpSpPr/>
          <p:nvPr/>
        </p:nvGrpSpPr>
        <p:grpSpPr>
          <a:xfrm>
            <a:off x="6132377" y="4360601"/>
            <a:ext cx="2167435" cy="1197222"/>
            <a:chOff x="7322081" y="2585417"/>
            <a:chExt cx="1222330" cy="733398"/>
          </a:xfrm>
        </p:grpSpPr>
        <p:sp>
          <p:nvSpPr>
            <p:cNvPr id="44" name="Rectangle 43">
              <a:extLst>
                <a:ext uri="{FF2B5EF4-FFF2-40B4-BE49-F238E27FC236}">
                  <a16:creationId xmlns:a16="http://schemas.microsoft.com/office/drawing/2014/main" id="{1CBF130B-6E3F-473A-9EE8-DE4328BAA601}"/>
                </a:ext>
              </a:extLst>
            </p:cNvPr>
            <p:cNvSpPr/>
            <p:nvPr/>
          </p:nvSpPr>
          <p:spPr>
            <a:xfrm>
              <a:off x="7322081" y="2585417"/>
              <a:ext cx="1222330" cy="73339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TextBox 44">
              <a:extLst>
                <a:ext uri="{FF2B5EF4-FFF2-40B4-BE49-F238E27FC236}">
                  <a16:creationId xmlns:a16="http://schemas.microsoft.com/office/drawing/2014/main" id="{8A18C9E8-0486-4BAA-8FE9-746C16CB8E38}"/>
                </a:ext>
              </a:extLst>
            </p:cNvPr>
            <p:cNvSpPr txBox="1"/>
            <p:nvPr/>
          </p:nvSpPr>
          <p:spPr>
            <a:xfrm>
              <a:off x="7322081" y="2585417"/>
              <a:ext cx="1222330" cy="733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Find Multivariate </a:t>
              </a:r>
              <a:r>
                <a:rPr lang="en-US" sz="2500" dirty="0"/>
                <a:t>Outliers</a:t>
              </a:r>
              <a:endParaRPr lang="en-US" sz="2500" kern="1200" dirty="0"/>
            </a:p>
          </p:txBody>
        </p:sp>
      </p:grpSp>
      <p:grpSp>
        <p:nvGrpSpPr>
          <p:cNvPr id="46" name="Group 45">
            <a:extLst>
              <a:ext uri="{FF2B5EF4-FFF2-40B4-BE49-F238E27FC236}">
                <a16:creationId xmlns:a16="http://schemas.microsoft.com/office/drawing/2014/main" id="{0D8E44A1-BB1D-4309-9669-5E1CAE5D472C}"/>
              </a:ext>
            </a:extLst>
          </p:cNvPr>
          <p:cNvGrpSpPr/>
          <p:nvPr/>
        </p:nvGrpSpPr>
        <p:grpSpPr>
          <a:xfrm>
            <a:off x="3383261" y="4360601"/>
            <a:ext cx="2167437" cy="1197222"/>
            <a:chOff x="7322081" y="2585417"/>
            <a:chExt cx="1222330" cy="733398"/>
          </a:xfrm>
        </p:grpSpPr>
        <p:sp>
          <p:nvSpPr>
            <p:cNvPr id="47" name="Rectangle 46">
              <a:extLst>
                <a:ext uri="{FF2B5EF4-FFF2-40B4-BE49-F238E27FC236}">
                  <a16:creationId xmlns:a16="http://schemas.microsoft.com/office/drawing/2014/main" id="{F886A374-CE41-469A-9278-5F90C4E80DBE}"/>
                </a:ext>
              </a:extLst>
            </p:cNvPr>
            <p:cNvSpPr/>
            <p:nvPr/>
          </p:nvSpPr>
          <p:spPr>
            <a:xfrm>
              <a:off x="7322081" y="2585417"/>
              <a:ext cx="1222330" cy="73339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TextBox 47">
              <a:extLst>
                <a:ext uri="{FF2B5EF4-FFF2-40B4-BE49-F238E27FC236}">
                  <a16:creationId xmlns:a16="http://schemas.microsoft.com/office/drawing/2014/main" id="{CA666CC1-51AA-41F7-953C-F23C5D8D10D4}"/>
                </a:ext>
              </a:extLst>
            </p:cNvPr>
            <p:cNvSpPr txBox="1"/>
            <p:nvPr/>
          </p:nvSpPr>
          <p:spPr>
            <a:xfrm>
              <a:off x="7322081" y="2585417"/>
              <a:ext cx="1222330" cy="733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Remove by Voting</a:t>
              </a:r>
            </a:p>
          </p:txBody>
        </p:sp>
      </p:grpSp>
      <p:cxnSp>
        <p:nvCxnSpPr>
          <p:cNvPr id="53" name="Straight Arrow Connector 52">
            <a:extLst>
              <a:ext uri="{FF2B5EF4-FFF2-40B4-BE49-F238E27FC236}">
                <a16:creationId xmlns:a16="http://schemas.microsoft.com/office/drawing/2014/main" id="{BB6AB3A6-073E-47E9-8503-F5A7CCF322B0}"/>
              </a:ext>
            </a:extLst>
          </p:cNvPr>
          <p:cNvCxnSpPr>
            <a:cxnSpLocks/>
            <a:stCxn id="27" idx="3"/>
            <a:endCxn id="27" idx="3"/>
          </p:cNvCxnSpPr>
          <p:nvPr/>
        </p:nvCxnSpPr>
        <p:spPr>
          <a:xfrm>
            <a:off x="2813548" y="260692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35272BB-7D67-4ED8-984A-A0FB8ECB9FC4}"/>
              </a:ext>
            </a:extLst>
          </p:cNvPr>
          <p:cNvCxnSpPr>
            <a:stCxn id="30" idx="3"/>
            <a:endCxn id="39" idx="1"/>
          </p:cNvCxnSpPr>
          <p:nvPr/>
        </p:nvCxnSpPr>
        <p:spPr>
          <a:xfrm>
            <a:off x="5556487" y="2606920"/>
            <a:ext cx="575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F8DDA80-C85B-486C-91F3-562CFA648B70}"/>
              </a:ext>
            </a:extLst>
          </p:cNvPr>
          <p:cNvCxnSpPr>
            <a:stCxn id="39" idx="3"/>
            <a:endCxn id="33" idx="1"/>
          </p:cNvCxnSpPr>
          <p:nvPr/>
        </p:nvCxnSpPr>
        <p:spPr>
          <a:xfrm>
            <a:off x="8299815" y="2606920"/>
            <a:ext cx="575889" cy="5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4AF9A1A-35E3-4153-97FA-BF2603D4B136}"/>
              </a:ext>
            </a:extLst>
          </p:cNvPr>
          <p:cNvCxnSpPr>
            <a:stCxn id="33" idx="2"/>
            <a:endCxn id="42" idx="0"/>
          </p:cNvCxnSpPr>
          <p:nvPr/>
        </p:nvCxnSpPr>
        <p:spPr>
          <a:xfrm>
            <a:off x="9959421" y="3210662"/>
            <a:ext cx="0" cy="1149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BF642B8-0440-4992-9293-DDD5052EF073}"/>
              </a:ext>
            </a:extLst>
          </p:cNvPr>
          <p:cNvCxnSpPr>
            <a:stCxn id="42" idx="1"/>
            <a:endCxn id="44" idx="3"/>
          </p:cNvCxnSpPr>
          <p:nvPr/>
        </p:nvCxnSpPr>
        <p:spPr>
          <a:xfrm flipH="1">
            <a:off x="8299812" y="4959212"/>
            <a:ext cx="575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B2D268A-828E-4936-9296-A35D1F0ABCB2}"/>
              </a:ext>
            </a:extLst>
          </p:cNvPr>
          <p:cNvCxnSpPr>
            <a:stCxn id="45" idx="1"/>
            <a:endCxn id="47" idx="3"/>
          </p:cNvCxnSpPr>
          <p:nvPr/>
        </p:nvCxnSpPr>
        <p:spPr>
          <a:xfrm flipH="1">
            <a:off x="5550698" y="4959212"/>
            <a:ext cx="581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A5A4ECF-AD48-4F68-B1A3-4B19A6B3C28F}"/>
              </a:ext>
            </a:extLst>
          </p:cNvPr>
          <p:cNvCxnSpPr>
            <a:stCxn id="27" idx="3"/>
            <a:endCxn id="30" idx="1"/>
          </p:cNvCxnSpPr>
          <p:nvPr/>
        </p:nvCxnSpPr>
        <p:spPr>
          <a:xfrm>
            <a:off x="2813548" y="2606920"/>
            <a:ext cx="5755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39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CB0-CC03-42A5-AED8-4BF596C83B21}"/>
              </a:ext>
            </a:extLst>
          </p:cNvPr>
          <p:cNvSpPr>
            <a:spLocks noGrp="1"/>
          </p:cNvSpPr>
          <p:nvPr>
            <p:ph type="title"/>
          </p:nvPr>
        </p:nvSpPr>
        <p:spPr/>
        <p:txBody>
          <a:bodyPr/>
          <a:lstStyle/>
          <a:p>
            <a:r>
              <a:rPr lang="en-US" dirty="0"/>
              <a:t>OUTLIER DETECTION</a:t>
            </a:r>
          </a:p>
        </p:txBody>
      </p:sp>
      <p:sp>
        <p:nvSpPr>
          <p:cNvPr id="4" name="Content Placeholder 2">
            <a:extLst>
              <a:ext uri="{FF2B5EF4-FFF2-40B4-BE49-F238E27FC236}">
                <a16:creationId xmlns:a16="http://schemas.microsoft.com/office/drawing/2014/main" id="{B6586A76-6A6B-4CA4-9DE3-35447CA74966}"/>
              </a:ext>
            </a:extLst>
          </p:cNvPr>
          <p:cNvSpPr>
            <a:spLocks noGrp="1"/>
          </p:cNvSpPr>
          <p:nvPr>
            <p:ph idx="1"/>
          </p:nvPr>
        </p:nvSpPr>
        <p:spPr>
          <a:xfrm>
            <a:off x="1104293" y="1560549"/>
            <a:ext cx="10009184" cy="4506143"/>
          </a:xfrm>
        </p:spPr>
        <p:txBody>
          <a:bodyPr>
            <a:noAutofit/>
          </a:bodyPr>
          <a:lstStyle/>
          <a:p>
            <a:r>
              <a:rPr lang="en-US" sz="2800" dirty="0"/>
              <a:t>Nearest Neighbor based</a:t>
            </a:r>
          </a:p>
          <a:p>
            <a:pPr lvl="1"/>
            <a:r>
              <a:rPr lang="en-US" sz="2600" dirty="0"/>
              <a:t>DBSCAN</a:t>
            </a:r>
          </a:p>
          <a:p>
            <a:r>
              <a:rPr lang="en-US" sz="2800" dirty="0"/>
              <a:t>Clustering based</a:t>
            </a:r>
          </a:p>
          <a:p>
            <a:pPr lvl="1"/>
            <a:r>
              <a:rPr lang="en-US" sz="2600" dirty="0"/>
              <a:t>k-Means</a:t>
            </a:r>
          </a:p>
          <a:p>
            <a:r>
              <a:rPr lang="en-US" sz="2800" dirty="0"/>
              <a:t>Mixture of Parametric Distributions</a:t>
            </a:r>
          </a:p>
          <a:p>
            <a:pPr lvl="1"/>
            <a:r>
              <a:rPr lang="en-US" sz="2600" dirty="0"/>
              <a:t>Gaussian Mixture Models</a:t>
            </a:r>
            <a:endParaRPr lang="en-US" sz="2800" dirty="0"/>
          </a:p>
        </p:txBody>
      </p:sp>
    </p:spTree>
    <p:extLst>
      <p:ext uri="{BB962C8B-B14F-4D97-AF65-F5344CB8AC3E}">
        <p14:creationId xmlns:p14="http://schemas.microsoft.com/office/powerpoint/2010/main" val="3383007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CB0-CC03-42A5-AED8-4BF596C83B21}"/>
              </a:ext>
            </a:extLst>
          </p:cNvPr>
          <p:cNvSpPr>
            <a:spLocks noGrp="1"/>
          </p:cNvSpPr>
          <p:nvPr>
            <p:ph type="title"/>
          </p:nvPr>
        </p:nvSpPr>
        <p:spPr/>
        <p:txBody>
          <a:bodyPr/>
          <a:lstStyle/>
          <a:p>
            <a:r>
              <a:rPr lang="en-US" dirty="0"/>
              <a:t>OUTLIER DETECTION</a:t>
            </a:r>
          </a:p>
        </p:txBody>
      </p:sp>
      <p:sp>
        <p:nvSpPr>
          <p:cNvPr id="4" name="Content Placeholder 2">
            <a:extLst>
              <a:ext uri="{FF2B5EF4-FFF2-40B4-BE49-F238E27FC236}">
                <a16:creationId xmlns:a16="http://schemas.microsoft.com/office/drawing/2014/main" id="{B6586A76-6A6B-4CA4-9DE3-35447CA74966}"/>
              </a:ext>
            </a:extLst>
          </p:cNvPr>
          <p:cNvSpPr>
            <a:spLocks noGrp="1"/>
          </p:cNvSpPr>
          <p:nvPr>
            <p:ph idx="1"/>
          </p:nvPr>
        </p:nvSpPr>
        <p:spPr>
          <a:xfrm>
            <a:off x="1104293" y="1560549"/>
            <a:ext cx="10009184" cy="4506143"/>
          </a:xfrm>
        </p:spPr>
        <p:txBody>
          <a:bodyPr>
            <a:noAutofit/>
          </a:bodyPr>
          <a:lstStyle/>
          <a:p>
            <a:r>
              <a:rPr lang="en-US" sz="2800" dirty="0"/>
              <a:t>Non-Parametric</a:t>
            </a:r>
          </a:p>
          <a:p>
            <a:pPr lvl="1"/>
            <a:r>
              <a:rPr lang="en-US" sz="2600" dirty="0"/>
              <a:t>Histogram / frequency – based</a:t>
            </a:r>
            <a:endParaRPr lang="en-US" sz="2800" dirty="0"/>
          </a:p>
          <a:p>
            <a:r>
              <a:rPr lang="en-US" sz="2800" dirty="0"/>
              <a:t>Statistical Anomy based</a:t>
            </a:r>
          </a:p>
          <a:p>
            <a:pPr lvl="1"/>
            <a:r>
              <a:rPr lang="en-US" sz="2600" dirty="0"/>
              <a:t>Box plot Rule</a:t>
            </a:r>
          </a:p>
          <a:p>
            <a:pPr lvl="1"/>
            <a:r>
              <a:rPr lang="en-US" sz="2600" dirty="0"/>
              <a:t>Gaussian model based (z-score)</a:t>
            </a:r>
          </a:p>
          <a:p>
            <a:pPr lvl="1"/>
            <a:r>
              <a:rPr lang="en-US" sz="2600" dirty="0"/>
              <a:t>Probabilistic models</a:t>
            </a:r>
          </a:p>
        </p:txBody>
      </p:sp>
    </p:spTree>
    <p:extLst>
      <p:ext uri="{BB962C8B-B14F-4D97-AF65-F5344CB8AC3E}">
        <p14:creationId xmlns:p14="http://schemas.microsoft.com/office/powerpoint/2010/main" val="1746973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E3DB-2436-4B6B-8105-9EB965FB3704}"/>
              </a:ext>
            </a:extLst>
          </p:cNvPr>
          <p:cNvSpPr>
            <a:spLocks noGrp="1"/>
          </p:cNvSpPr>
          <p:nvPr>
            <p:ph type="title"/>
          </p:nvPr>
        </p:nvSpPr>
        <p:spPr/>
        <p:txBody>
          <a:bodyPr/>
          <a:lstStyle/>
          <a:p>
            <a:r>
              <a:rPr lang="en-US" dirty="0"/>
              <a:t>KEY STRENGTHS</a:t>
            </a:r>
          </a:p>
        </p:txBody>
      </p:sp>
      <p:sp>
        <p:nvSpPr>
          <p:cNvPr id="6" name="Content Placeholder 2">
            <a:extLst>
              <a:ext uri="{FF2B5EF4-FFF2-40B4-BE49-F238E27FC236}">
                <a16:creationId xmlns:a16="http://schemas.microsoft.com/office/drawing/2014/main" id="{507A4B5B-314A-430D-AFBE-38AAD5033C80}"/>
              </a:ext>
            </a:extLst>
          </p:cNvPr>
          <p:cNvSpPr>
            <a:spLocks noGrp="1"/>
          </p:cNvSpPr>
          <p:nvPr>
            <p:ph idx="1"/>
          </p:nvPr>
        </p:nvSpPr>
        <p:spPr>
          <a:xfrm>
            <a:off x="1104293" y="1560549"/>
            <a:ext cx="10009184" cy="4506143"/>
          </a:xfrm>
        </p:spPr>
        <p:txBody>
          <a:bodyPr>
            <a:noAutofit/>
          </a:bodyPr>
          <a:lstStyle/>
          <a:p>
            <a:r>
              <a:rPr lang="en-US" sz="2800" dirty="0"/>
              <a:t>End-to-end automated framework</a:t>
            </a:r>
          </a:p>
          <a:p>
            <a:r>
              <a:rPr lang="en-US" sz="2800" dirty="0"/>
              <a:t>Box plot Rule at core</a:t>
            </a:r>
          </a:p>
          <a:p>
            <a:pPr lvl="1">
              <a:buFont typeface="Century Gothic" panose="020B0502020202090204" pitchFamily="34" charset="0"/>
              <a:buChar char="―"/>
            </a:pPr>
            <a:r>
              <a:rPr lang="en-US" sz="2500" dirty="0"/>
              <a:t>No input specific to particular data set / column required</a:t>
            </a:r>
          </a:p>
          <a:p>
            <a:r>
              <a:rPr lang="en-US" sz="2800" dirty="0"/>
              <a:t>Robust</a:t>
            </a:r>
          </a:p>
          <a:p>
            <a:pPr lvl="1">
              <a:buFont typeface="Century Gothic" panose="020B0502020202090204" pitchFamily="34" charset="0"/>
              <a:buChar char="―"/>
            </a:pPr>
            <a:r>
              <a:rPr lang="en-US" sz="2500" dirty="0"/>
              <a:t>Multiple techniques optimizing different metrics</a:t>
            </a:r>
          </a:p>
          <a:p>
            <a:pPr lvl="1">
              <a:buFont typeface="Century Gothic" panose="020B0502020202090204" pitchFamily="34" charset="0"/>
              <a:buChar char="―"/>
            </a:pPr>
            <a:r>
              <a:rPr lang="en-US" sz="2500" dirty="0"/>
              <a:t>Voting / Intersection of multiple similar techniques</a:t>
            </a:r>
          </a:p>
          <a:p>
            <a:r>
              <a:rPr lang="en-US" sz="2800" dirty="0"/>
              <a:t>Efficient</a:t>
            </a:r>
          </a:p>
          <a:p>
            <a:pPr lvl="1">
              <a:buFont typeface="Century Gothic" panose="020B0502020202090204" pitchFamily="34" charset="0"/>
              <a:buChar char="―"/>
            </a:pPr>
            <a:r>
              <a:rPr lang="en-US" sz="2500" dirty="0"/>
              <a:t>Remove univariate outliers before finding multivariate ones</a:t>
            </a:r>
          </a:p>
        </p:txBody>
      </p:sp>
    </p:spTree>
    <p:extLst>
      <p:ext uri="{BB962C8B-B14F-4D97-AF65-F5344CB8AC3E}">
        <p14:creationId xmlns:p14="http://schemas.microsoft.com/office/powerpoint/2010/main" val="329538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E3DB-2436-4B6B-8105-9EB965FB3704}"/>
              </a:ext>
            </a:extLst>
          </p:cNvPr>
          <p:cNvSpPr>
            <a:spLocks noGrp="1"/>
          </p:cNvSpPr>
          <p:nvPr>
            <p:ph type="title"/>
          </p:nvPr>
        </p:nvSpPr>
        <p:spPr/>
        <p:txBody>
          <a:bodyPr/>
          <a:lstStyle/>
          <a:p>
            <a:r>
              <a:rPr lang="en-US" dirty="0"/>
              <a:t>RESULTS</a:t>
            </a:r>
          </a:p>
        </p:txBody>
      </p:sp>
      <p:sp>
        <p:nvSpPr>
          <p:cNvPr id="6" name="Content Placeholder 2">
            <a:extLst>
              <a:ext uri="{FF2B5EF4-FFF2-40B4-BE49-F238E27FC236}">
                <a16:creationId xmlns:a16="http://schemas.microsoft.com/office/drawing/2014/main" id="{D5515560-D3D8-4030-9882-7A2E166AF512}"/>
              </a:ext>
            </a:extLst>
          </p:cNvPr>
          <p:cNvSpPr>
            <a:spLocks noGrp="1"/>
          </p:cNvSpPr>
          <p:nvPr>
            <p:ph idx="1"/>
          </p:nvPr>
        </p:nvSpPr>
        <p:spPr>
          <a:xfrm>
            <a:off x="1104293" y="1560549"/>
            <a:ext cx="10009184" cy="4506143"/>
          </a:xfrm>
        </p:spPr>
        <p:txBody>
          <a:bodyPr>
            <a:noAutofit/>
          </a:bodyPr>
          <a:lstStyle/>
          <a:p>
            <a:r>
              <a:rPr lang="en-US" sz="2800" dirty="0"/>
              <a:t>Data Cleaning</a:t>
            </a:r>
          </a:p>
          <a:p>
            <a:pPr lvl="1"/>
            <a:r>
              <a:rPr lang="en-US" sz="2400" dirty="0"/>
              <a:t>"$1.99“ → 1.99,  "1,000“ → 1000,  10003 → “10003” (</a:t>
            </a:r>
            <a:r>
              <a:rPr lang="en-US" sz="2400" dirty="0" err="1"/>
              <a:t>zipcode</a:t>
            </a:r>
            <a:r>
              <a:rPr lang="en-US" sz="2400" dirty="0"/>
              <a:t>)</a:t>
            </a:r>
          </a:p>
          <a:p>
            <a:r>
              <a:rPr lang="en-US" sz="2800" dirty="0"/>
              <a:t>Missing Value Treatment</a:t>
            </a:r>
          </a:p>
          <a:p>
            <a:r>
              <a:rPr lang="en-US" sz="2800" dirty="0"/>
              <a:t>Outliers</a:t>
            </a:r>
          </a:p>
        </p:txBody>
      </p:sp>
    </p:spTree>
    <p:extLst>
      <p:ext uri="{BB962C8B-B14F-4D97-AF65-F5344CB8AC3E}">
        <p14:creationId xmlns:p14="http://schemas.microsoft.com/office/powerpoint/2010/main" val="361034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272E-B9D7-4705-B7F2-654C1EA51CF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BE96637-F6AE-4D05-AC8F-2363E2B97CA8}"/>
              </a:ext>
            </a:extLst>
          </p:cNvPr>
          <p:cNvSpPr>
            <a:spLocks noGrp="1"/>
          </p:cNvSpPr>
          <p:nvPr>
            <p:ph idx="1"/>
          </p:nvPr>
        </p:nvSpPr>
        <p:spPr>
          <a:xfrm>
            <a:off x="1103312" y="1415563"/>
            <a:ext cx="9404723" cy="4844560"/>
          </a:xfrm>
        </p:spPr>
        <p:txBody>
          <a:bodyPr>
            <a:normAutofit lnSpcReduction="10000"/>
          </a:bodyPr>
          <a:lstStyle/>
          <a:p>
            <a:pPr marL="457200" indent="-457200">
              <a:lnSpc>
                <a:spcPct val="120000"/>
              </a:lnSpc>
              <a:buFont typeface="+mj-lt"/>
              <a:buAutoNum type="arabicPeriod"/>
            </a:pPr>
            <a:r>
              <a:rPr lang="en-US" sz="1600" dirty="0"/>
              <a:t>Jason Brownlee. 2016. How To Handle Missing Values In Machine Learning Data With Weka. (Jun 2016). https://machinelearningmastery.com/ how-to-handle-missing-values-in-machine-learning-data-with-</a:t>
            </a:r>
            <a:r>
              <a:rPr lang="en-US" sz="1600" dirty="0" err="1"/>
              <a:t>weka</a:t>
            </a:r>
            <a:r>
              <a:rPr lang="en-US" sz="1600" dirty="0"/>
              <a:t>/</a:t>
            </a:r>
          </a:p>
          <a:p>
            <a:pPr marL="457200" indent="-457200">
              <a:lnSpc>
                <a:spcPct val="120000"/>
              </a:lnSpc>
              <a:buFont typeface="+mj-lt"/>
              <a:buAutoNum type="arabicPeriod"/>
            </a:pPr>
            <a:r>
              <a:rPr lang="en-US" sz="1600" dirty="0"/>
              <a:t>Varun </a:t>
            </a:r>
            <a:r>
              <a:rPr lang="en-US" sz="1600" dirty="0" err="1"/>
              <a:t>Chandola</a:t>
            </a:r>
            <a:r>
              <a:rPr lang="en-US" sz="1600" dirty="0"/>
              <a:t>, Arindam Banerjee, and Vipin Kumar. 2007. Anomaly Detection: A Survey. (2007).</a:t>
            </a:r>
          </a:p>
          <a:p>
            <a:pPr marL="457200" indent="-457200">
              <a:lnSpc>
                <a:spcPct val="120000"/>
              </a:lnSpc>
              <a:buFont typeface="+mj-lt"/>
              <a:buAutoNum type="arabicPeriod"/>
            </a:pPr>
            <a:r>
              <a:rPr lang="en-US" sz="1600" dirty="0"/>
              <a:t>Google. 2018. Locate Outliers, Google Cloud </a:t>
            </a:r>
            <a:r>
              <a:rPr lang="en-US" sz="1600" dirty="0" err="1"/>
              <a:t>Dataprep</a:t>
            </a:r>
            <a:r>
              <a:rPr lang="en-US" sz="1600" dirty="0"/>
              <a:t> Documentation, Google Cloud. (2018). https://cloud.google.com/dataprep/docs/html/Locate-Outliers_ 57344572</a:t>
            </a:r>
          </a:p>
          <a:p>
            <a:pPr marL="457200" indent="-457200">
              <a:lnSpc>
                <a:spcPct val="120000"/>
              </a:lnSpc>
              <a:buFont typeface="+mj-lt"/>
              <a:buAutoNum type="arabicPeriod"/>
            </a:pPr>
            <a:r>
              <a:rPr lang="en-US" sz="1600" dirty="0"/>
              <a:t>Ming Hua and Jian Pei. 2007. Cleaning Disguised Missing Data: A Heuristic Approach. In Proceedings of the 13th ACM SIGKDD International Conference on Knowledge Discovery and Data Mining (KDD ’07). ACM, New York, NY, USA, 950–958. https://doi.org/10.1145/1281192.1281294</a:t>
            </a:r>
          </a:p>
          <a:p>
            <a:pPr marL="457200" indent="-457200">
              <a:lnSpc>
                <a:spcPct val="120000"/>
              </a:lnSpc>
              <a:buFont typeface="+mj-lt"/>
              <a:buAutoNum type="arabicPeriod"/>
            </a:pPr>
            <a:r>
              <a:rPr lang="en-US" sz="1600" dirty="0"/>
              <a:t>Ming Hua and Jian Pei. 2008. </a:t>
            </a:r>
            <a:r>
              <a:rPr lang="en-US" sz="1600" dirty="0" err="1"/>
              <a:t>DiMaC</a:t>
            </a:r>
            <a:r>
              <a:rPr lang="en-US" sz="1600" dirty="0"/>
              <a:t>: a disguised missing data cleaning tool. In KDD.</a:t>
            </a:r>
          </a:p>
          <a:p>
            <a:pPr marL="457200" indent="-457200">
              <a:lnSpc>
                <a:spcPct val="120000"/>
              </a:lnSpc>
              <a:buFont typeface="+mj-lt"/>
              <a:buAutoNum type="arabicPeriod"/>
            </a:pPr>
            <a:r>
              <a:rPr lang="en-US" sz="1600" dirty="0"/>
              <a:t>Sridhar Ramaswamy, Rajeev Rastogi, and </a:t>
            </a:r>
            <a:r>
              <a:rPr lang="en-US" sz="1600" dirty="0" err="1"/>
              <a:t>Kyuseok</a:t>
            </a:r>
            <a:r>
              <a:rPr lang="en-US" sz="1600" dirty="0"/>
              <a:t> Shim. 2000. Efficient Algorithms for Mining Outliers from Large Data Sets. SIGMOD Rec. 29, 2 (May 2000), 427–438. https://doi.org/10.1145/335191.335437</a:t>
            </a:r>
          </a:p>
          <a:p>
            <a:pPr marL="457200" indent="-457200">
              <a:lnSpc>
                <a:spcPct val="120000"/>
              </a:lnSpc>
              <a:buFont typeface="+mj-lt"/>
              <a:buAutoNum type="arabicPeriod"/>
            </a:pPr>
            <a:endParaRPr lang="en-US" sz="1600" dirty="0"/>
          </a:p>
        </p:txBody>
      </p:sp>
    </p:spTree>
    <p:extLst>
      <p:ext uri="{BB962C8B-B14F-4D97-AF65-F5344CB8AC3E}">
        <p14:creationId xmlns:p14="http://schemas.microsoft.com/office/powerpoint/2010/main" val="3108961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272</TotalTime>
  <Words>647</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Discovering Nulls and Outliers DS-1004 Big Data Advisor: Prof. Juliana Freire</vt:lpstr>
      <vt:lpstr>INTRODUCTION</vt:lpstr>
      <vt:lpstr>PROBLEM FORMULATION</vt:lpstr>
      <vt:lpstr>METHODOLOGY</vt:lpstr>
      <vt:lpstr>OUTLIER DETECTION</vt:lpstr>
      <vt:lpstr>OUTLIER DETECTION</vt:lpstr>
      <vt:lpstr>KEY STRENGTHS</vt:lpstr>
      <vt:lpstr>RESULTS</vt:lpstr>
      <vt:lpstr>REFERENCES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Mihir Rana</dc:creator>
  <cp:lastModifiedBy>Mihir Rana</cp:lastModifiedBy>
  <cp:revision>77</cp:revision>
  <dcterms:created xsi:type="dcterms:W3CDTF">2018-05-05T16:49:41Z</dcterms:created>
  <dcterms:modified xsi:type="dcterms:W3CDTF">2018-05-07T17:08:48Z</dcterms:modified>
</cp:coreProperties>
</file>