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0" y="1109675"/>
            <a:ext cx="7801500" cy="954300"/>
          </a:xfrm>
          <a:prstGeom prst="rect">
            <a:avLst/>
          </a:prstGeom>
        </p:spPr>
        <p:txBody>
          <a:bodyPr anchorCtr="0" anchor="b" bIns="91425" lIns="91425" rIns="91425" tIns="91425">
            <a:noAutofit/>
          </a:bodyPr>
          <a:lstStyle/>
          <a:p>
            <a:pPr lvl="0" rtl="0">
              <a:spcBef>
                <a:spcPts val="0"/>
              </a:spcBef>
              <a:buNone/>
            </a:pPr>
            <a:r>
              <a:rPr lang="en"/>
              <a:t>Data &amp; Beyond</a:t>
            </a:r>
          </a:p>
        </p:txBody>
      </p:sp>
      <p:sp>
        <p:nvSpPr>
          <p:cNvPr id="60" name="Shape 60"/>
          <p:cNvSpPr txBox="1"/>
          <p:nvPr>
            <p:ph idx="1" type="subTitle"/>
          </p:nvPr>
        </p:nvSpPr>
        <p:spPr>
          <a:xfrm>
            <a:off x="671250" y="3247050"/>
            <a:ext cx="7801500" cy="792600"/>
          </a:xfrm>
          <a:prstGeom prst="rect">
            <a:avLst/>
          </a:prstGeom>
        </p:spPr>
        <p:txBody>
          <a:bodyPr anchorCtr="0" anchor="t" bIns="91425" lIns="91425" rIns="91425" tIns="91425">
            <a:noAutofit/>
          </a:bodyPr>
          <a:lstStyle/>
          <a:p>
            <a:pPr lvl="0" rtl="0" algn="l">
              <a:spcBef>
                <a:spcPts val="0"/>
              </a:spcBef>
              <a:buNone/>
            </a:pPr>
            <a:r>
              <a:rPr lang="en"/>
              <a:t>Solution Approach : Random Forest Classifier using Over Sampling.</a:t>
            </a:r>
          </a:p>
          <a:p>
            <a:pPr lvl="0" rtl="0" algn="l">
              <a:spcBef>
                <a:spcPts val="0"/>
              </a:spcBef>
              <a:buNone/>
            </a:pPr>
            <a:r>
              <a:rPr lang="en"/>
              <a:t>Language Used : Python</a:t>
            </a:r>
          </a:p>
        </p:txBody>
      </p:sp>
      <p:sp>
        <p:nvSpPr>
          <p:cNvPr id="61" name="Shape 61"/>
          <p:cNvSpPr txBox="1"/>
          <p:nvPr/>
        </p:nvSpPr>
        <p:spPr>
          <a:xfrm>
            <a:off x="5975700" y="4407000"/>
            <a:ext cx="3015900" cy="507900"/>
          </a:xfrm>
          <a:prstGeom prst="rect">
            <a:avLst/>
          </a:prstGeom>
          <a:noFill/>
          <a:ln>
            <a:noFill/>
          </a:ln>
        </p:spPr>
        <p:txBody>
          <a:bodyPr anchorCtr="0" anchor="t" bIns="91425" lIns="91425" rIns="91425" tIns="91425">
            <a:noAutofit/>
          </a:bodyPr>
          <a:lstStyle/>
          <a:p>
            <a:pPr lvl="0" algn="r">
              <a:spcBef>
                <a:spcPts val="0"/>
              </a:spcBef>
              <a:buNone/>
            </a:pPr>
            <a:r>
              <a:rPr lang="en" sz="1500">
                <a:solidFill>
                  <a:srgbClr val="D9D9D9"/>
                </a:solidFill>
              </a:rPr>
              <a:t>Mihir Rana (B.Tech IIT-R)</a:t>
            </a:r>
          </a:p>
          <a:p>
            <a:pPr lvl="0" algn="r">
              <a:spcBef>
                <a:spcPts val="0"/>
              </a:spcBef>
              <a:buNone/>
            </a:pPr>
            <a:r>
              <a:rPr lang="en" sz="1500">
                <a:solidFill>
                  <a:srgbClr val="D9D9D9"/>
                </a:solidFill>
              </a:rPr>
              <a:t>Aman Shrivastava (B.Tech IIT-R)</a:t>
            </a:r>
          </a:p>
        </p:txBody>
      </p:sp>
      <p:sp>
        <p:nvSpPr>
          <p:cNvPr id="62" name="Shape 62"/>
          <p:cNvSpPr txBox="1"/>
          <p:nvPr/>
        </p:nvSpPr>
        <p:spPr>
          <a:xfrm>
            <a:off x="671250" y="4407000"/>
            <a:ext cx="3015900" cy="507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D9D9D9"/>
                </a:solidFill>
              </a:rPr>
              <a:t>Team ID: 9689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Understanding the Data</a:t>
            </a:r>
          </a:p>
        </p:txBody>
      </p:sp>
      <p:sp>
        <p:nvSpPr>
          <p:cNvPr id="68" name="Shape 68"/>
          <p:cNvSpPr txBox="1"/>
          <p:nvPr>
            <p:ph idx="1" type="body"/>
          </p:nvPr>
        </p:nvSpPr>
        <p:spPr>
          <a:xfrm>
            <a:off x="311700" y="1119150"/>
            <a:ext cx="8520600" cy="3416400"/>
          </a:xfrm>
          <a:prstGeom prst="rect">
            <a:avLst/>
          </a:prstGeom>
        </p:spPr>
        <p:txBody>
          <a:bodyPr anchorCtr="0" anchor="t" bIns="91425" lIns="91425" rIns="91425" tIns="91425">
            <a:noAutofit/>
          </a:bodyPr>
          <a:lstStyle/>
          <a:p>
            <a:pPr indent="-228600" lvl="0" marL="457200" rtl="0">
              <a:spcBef>
                <a:spcPts val="0"/>
              </a:spcBef>
            </a:pPr>
            <a:r>
              <a:rPr lang="en"/>
              <a:t>The size of the dataset is observed to be relatively small posing considerable threat of over fitting traditional classification models.</a:t>
            </a:r>
          </a:p>
          <a:p>
            <a:pPr indent="-228600" lvl="0" marL="457200" rtl="0">
              <a:spcBef>
                <a:spcPts val="0"/>
              </a:spcBef>
            </a:pPr>
            <a:r>
              <a:rPr lang="en"/>
              <a:t>Since this is a classification problem where the classes are not represented equally, the data appears to be highly imbalanced. This prompted us to go in for various techniques of oversampling.</a:t>
            </a:r>
          </a:p>
          <a:p>
            <a:pPr indent="-228600" lvl="0" marL="457200" rtl="0">
              <a:spcBef>
                <a:spcPts val="0"/>
              </a:spcBef>
            </a:pPr>
            <a:r>
              <a:rPr lang="en"/>
              <a:t>Following steps have been taken to counter the effects of small size and imbalance in the dataset - </a:t>
            </a:r>
          </a:p>
          <a:p>
            <a:pPr indent="-228600" lvl="1" marL="914400" rtl="0">
              <a:lnSpc>
                <a:spcPct val="100000"/>
              </a:lnSpc>
              <a:spcBef>
                <a:spcPts val="0"/>
              </a:spcBef>
            </a:pPr>
            <a:r>
              <a:rPr lang="en"/>
              <a:t>Random Over Sampling</a:t>
            </a:r>
          </a:p>
          <a:p>
            <a:pPr indent="-228600" lvl="1" marL="914400" rtl="0">
              <a:lnSpc>
                <a:spcPct val="100000"/>
              </a:lnSpc>
              <a:spcBef>
                <a:spcPts val="0"/>
              </a:spcBef>
            </a:pPr>
            <a:r>
              <a:rPr lang="en"/>
              <a:t>SMOTE</a:t>
            </a:r>
          </a:p>
          <a:p>
            <a:pPr indent="-228600" lvl="1" marL="914400" rtl="0">
              <a:lnSpc>
                <a:spcPct val="100000"/>
              </a:lnSpc>
              <a:spcBef>
                <a:spcPts val="0"/>
              </a:spcBef>
            </a:pPr>
            <a:r>
              <a:rPr lang="en"/>
              <a:t>SMOTE SVN</a:t>
            </a:r>
          </a:p>
          <a:p>
            <a:pPr indent="-228600" lvl="1" marL="914400" rtl="0">
              <a:lnSpc>
                <a:spcPct val="100000"/>
              </a:lnSpc>
              <a:spcBef>
                <a:spcPts val="0"/>
              </a:spcBef>
            </a:pPr>
            <a:r>
              <a:rPr lang="en"/>
              <a:t>SMOTE Tomek Links</a:t>
            </a:r>
          </a:p>
          <a:p>
            <a:pPr indent="-228600" lvl="1" marL="914400" rtl="0">
              <a:lnSpc>
                <a:spcPct val="100000"/>
              </a:lnSpc>
              <a:spcBef>
                <a:spcPts val="0"/>
              </a:spcBef>
            </a:pPr>
            <a:r>
              <a:rPr lang="en"/>
              <a:t>SMOTE ENN</a:t>
            </a:r>
          </a:p>
          <a:p>
            <a:pPr indent="0" lvl="0" marL="457200" rtl="0">
              <a:spcBef>
                <a:spcPts val="0"/>
              </a:spcBef>
              <a:buNone/>
            </a:pPr>
            <a:r>
              <a:rPr lang="en" sz="1400"/>
              <a:t>With Random Over Sampling providing best results.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Preprocessing the Data</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number of fields in the data set were categorical in nature.</a:t>
            </a:r>
          </a:p>
          <a:p>
            <a:pPr indent="-228600" lvl="0" marL="457200" rtl="0">
              <a:spcBef>
                <a:spcPts val="0"/>
              </a:spcBef>
            </a:pPr>
            <a:r>
              <a:rPr lang="en"/>
              <a:t>To deal with this, categorical fields such as </a:t>
            </a:r>
          </a:p>
          <a:p>
            <a:pPr indent="-228600" lvl="1" marL="914400" rtl="0">
              <a:spcBef>
                <a:spcPts val="0"/>
              </a:spcBef>
            </a:pPr>
            <a:r>
              <a:rPr lang="en"/>
              <a:t>Board_HSC</a:t>
            </a:r>
          </a:p>
          <a:p>
            <a:pPr indent="-228600" lvl="1" marL="914400" rtl="0">
              <a:spcBef>
                <a:spcPts val="0"/>
              </a:spcBef>
            </a:pPr>
            <a:r>
              <a:rPr lang="en"/>
              <a:t>Stream_HSC </a:t>
            </a:r>
          </a:p>
          <a:p>
            <a:pPr indent="-228600" lvl="1" marL="914400" rtl="0">
              <a:spcBef>
                <a:spcPts val="0"/>
              </a:spcBef>
            </a:pPr>
            <a:r>
              <a:rPr lang="en"/>
              <a:t>Course_Degree </a:t>
            </a:r>
          </a:p>
          <a:p>
            <a:pPr indent="-228600" lvl="1" marL="914400" rtl="0">
              <a:spcBef>
                <a:spcPts val="0"/>
              </a:spcBef>
            </a:pPr>
            <a:r>
              <a:rPr lang="en"/>
              <a:t>Enterance_Test </a:t>
            </a:r>
          </a:p>
          <a:p>
            <a:pPr indent="-228600" lvl="1" marL="914400" rtl="0">
              <a:spcBef>
                <a:spcPts val="0"/>
              </a:spcBef>
            </a:pPr>
            <a:r>
              <a:rPr lang="en"/>
              <a:t>Specialisation_MBA </a:t>
            </a:r>
          </a:p>
          <a:p>
            <a:pPr indent="457200" lvl="0" rtl="0">
              <a:spcBef>
                <a:spcPts val="0"/>
              </a:spcBef>
              <a:buNone/>
            </a:pPr>
            <a:r>
              <a:rPr lang="en"/>
              <a:t>were converted to numerical variables.</a:t>
            </a:r>
          </a:p>
          <a:p>
            <a:pPr indent="-228600" lvl="0" marL="457200" rtl="0">
              <a:spcBef>
                <a:spcPts val="0"/>
              </a:spcBef>
            </a:pPr>
            <a:r>
              <a:rPr lang="en"/>
              <a:t>A new categorical feature called ‘Not_Given’ was made to accommodate all the people who did not give any entrance test.</a:t>
            </a:r>
          </a:p>
          <a:p>
            <a:pPr indent="-228600" lvl="0" marL="457200" rtl="0">
              <a:spcBef>
                <a:spcPts val="0"/>
              </a:spcBef>
            </a:pPr>
            <a:r>
              <a:rPr lang="en"/>
              <a:t>Mismatching columns in the train and test data sets were dropped.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Choosing a model</a:t>
            </a:r>
          </a:p>
        </p:txBody>
      </p:sp>
      <p:sp>
        <p:nvSpPr>
          <p:cNvPr id="80" name="Shape 80"/>
          <p:cNvSpPr txBox="1"/>
          <p:nvPr>
            <p:ph idx="1" type="body"/>
          </p:nvPr>
        </p:nvSpPr>
        <p:spPr>
          <a:xfrm>
            <a:off x="311700" y="1152475"/>
            <a:ext cx="8520600" cy="3591000"/>
          </a:xfrm>
          <a:prstGeom prst="rect">
            <a:avLst/>
          </a:prstGeom>
        </p:spPr>
        <p:txBody>
          <a:bodyPr anchorCtr="0" anchor="t" bIns="91425" lIns="91425" rIns="91425" tIns="91425">
            <a:noAutofit/>
          </a:bodyPr>
          <a:lstStyle/>
          <a:p>
            <a:pPr indent="-228600" lvl="0" marL="457200" rtl="0">
              <a:spcBef>
                <a:spcPts val="0"/>
              </a:spcBef>
            </a:pPr>
            <a:r>
              <a:rPr lang="en"/>
              <a:t>A 2-class classification model was required to make predictions.</a:t>
            </a:r>
          </a:p>
          <a:p>
            <a:pPr indent="-228600" lvl="0" marL="457200" rtl="0">
              <a:spcBef>
                <a:spcPts val="0"/>
              </a:spcBef>
            </a:pPr>
            <a:r>
              <a:rPr lang="en"/>
              <a:t>After taking into consideration models like:</a:t>
            </a:r>
          </a:p>
          <a:p>
            <a:pPr indent="-228600" lvl="1" marL="914400" rtl="0">
              <a:spcBef>
                <a:spcPts val="0"/>
              </a:spcBef>
            </a:pPr>
            <a:r>
              <a:rPr lang="en"/>
              <a:t>Random Forest Classifier (with and without stratification)</a:t>
            </a:r>
          </a:p>
          <a:p>
            <a:pPr indent="-228600" lvl="1" marL="914400" rtl="0">
              <a:spcBef>
                <a:spcPts val="0"/>
              </a:spcBef>
            </a:pPr>
            <a:r>
              <a:rPr lang="en"/>
              <a:t>Support Vector Machine Classifier</a:t>
            </a:r>
          </a:p>
          <a:p>
            <a:pPr indent="-228600" lvl="1" marL="914400" rtl="0">
              <a:spcBef>
                <a:spcPts val="0"/>
              </a:spcBef>
            </a:pPr>
            <a:r>
              <a:rPr lang="en"/>
              <a:t>XGBoost</a:t>
            </a:r>
          </a:p>
          <a:p>
            <a:pPr indent="0" lvl="0" marL="457200" rtl="0">
              <a:spcBef>
                <a:spcPts val="0"/>
              </a:spcBef>
              <a:buNone/>
            </a:pPr>
            <a:r>
              <a:rPr lang="en"/>
              <a:t>The best accuracy score on the cross-validated data set was obtained for Random Forest with optimised number of estimators (trees).</a:t>
            </a:r>
          </a:p>
          <a:p>
            <a:pPr indent="-228600" lvl="0" marL="457200" rtl="0">
              <a:spcBef>
                <a:spcPts val="0"/>
              </a:spcBef>
            </a:pPr>
            <a:r>
              <a:rPr lang="en"/>
              <a:t>Random forest classifier is an ensemble based meta estimator that fits a number of decision tree classifiers on various sub-samples of the dataset and uses averaging to improve the predictive accuracy and control over-fitting.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Ending Notes and Results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cumulative score of each candidate based on respective correlation with salary was generated with features like course percentage, CAT score, etc. This score was then used to predict the placement statistics, but the approach did not fructify, most likely due to the small amount of data.</a:t>
            </a:r>
          </a:p>
          <a:p>
            <a:pPr indent="-228600" lvl="0" marL="457200" rtl="0">
              <a:spcBef>
                <a:spcPts val="0"/>
              </a:spcBef>
            </a:pPr>
            <a:r>
              <a:rPr lang="en"/>
              <a:t>Several other such features using business insights were developed, but later discarded due to trivial information gain.</a:t>
            </a:r>
          </a:p>
          <a:p>
            <a:pPr indent="-228600" lvl="0" marL="457200" rtl="0">
              <a:spcBef>
                <a:spcPts val="0"/>
              </a:spcBef>
            </a:pPr>
            <a:r>
              <a:rPr lang="en"/>
              <a:t>Using the model we were able to predict the placement statistics for the public dataset up to the accuracy of	 79.65%.</a:t>
            </a:r>
          </a:p>
          <a:p>
            <a:pPr indent="-228600" lvl="0" marL="457200" rtl="0">
              <a:spcBef>
                <a:spcPts val="0"/>
              </a:spcBef>
            </a:pPr>
            <a:r>
              <a:rPr lang="en"/>
              <a:t>The model gave the final predictions on the private dataset with an accuracy of 81.72%.</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