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96" r:id="rId3"/>
    <p:sldId id="264" r:id="rId4"/>
    <p:sldId id="313" r:id="rId5"/>
    <p:sldId id="311" r:id="rId6"/>
    <p:sldId id="312" r:id="rId7"/>
    <p:sldId id="310" r:id="rId8"/>
    <p:sldId id="307" r:id="rId9"/>
    <p:sldId id="314" r:id="rId10"/>
    <p:sldId id="315" r:id="rId11"/>
    <p:sldId id="316" r:id="rId12"/>
    <p:sldId id="317" r:id="rId13"/>
    <p:sldId id="318" r:id="rId14"/>
    <p:sldId id="319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9FEC"/>
    <a:srgbClr val="CEC9B5"/>
    <a:srgbClr val="69685B"/>
    <a:srgbClr val="FE12ED"/>
    <a:srgbClr val="66A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0" autoAdjust="0"/>
    <p:restoredTop sz="77561" autoAdjust="0"/>
  </p:normalViewPr>
  <p:slideViewPr>
    <p:cSldViewPr snapToGrid="0" snapToObjects="1">
      <p:cViewPr varScale="1">
        <p:scale>
          <a:sx n="69" d="100"/>
          <a:sy n="69" d="100"/>
        </p:scale>
        <p:origin x="408" y="192"/>
      </p:cViewPr>
      <p:guideLst/>
    </p:cSldViewPr>
  </p:slideViewPr>
  <p:outlineViewPr>
    <p:cViewPr>
      <p:scale>
        <a:sx n="33" d="100"/>
        <a:sy n="33" d="100"/>
      </p:scale>
      <p:origin x="0" y="-6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3216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9EDB-3FDD-4915-A3CE-62FA29C01A32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42649-1860-4D03-9360-22C2D883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61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499FB-0CC7-453D-9493-CBDCD6D233E2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6A24B-926E-40EB-9E1B-5321DC377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9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lnSpc>
        <a:spcPct val="110000"/>
      </a:lnSpc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-11112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6075" indent="-11747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57200" indent="-11112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457200" indent="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A24B-926E-40EB-9E1B-5321DC3775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09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A24B-926E-40EB-9E1B-5321DC3775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21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A24B-926E-40EB-9E1B-5321DC3775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48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A24B-926E-40EB-9E1B-5321DC3775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28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A24B-926E-40EB-9E1B-5321DC3775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50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A24B-926E-40EB-9E1B-5321DC3775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41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A24B-926E-40EB-9E1B-5321DC3775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12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A24B-926E-40EB-9E1B-5321DC3775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1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chemeClr val="accent4">
                <a:lumMod val="63000"/>
                <a:lumOff val="37000"/>
              </a:schemeClr>
            </a:gs>
            <a:gs pos="76000">
              <a:schemeClr val="accent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A1FD6F9-D212-2E42-B64E-F33E6A95F5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673" y="1905001"/>
            <a:ext cx="10375675" cy="2225262"/>
          </a:xfrm>
        </p:spPr>
        <p:txBody>
          <a:bodyPr anchor="ctr"/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99605" y="4620890"/>
            <a:ext cx="10377927" cy="1415772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200" b="0" i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904048" y="1732950"/>
            <a:ext cx="10373553" cy="2672550"/>
            <a:chOff x="914400" y="1732950"/>
            <a:chExt cx="7316788" cy="267255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1489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Main Idea">
    <p:bg>
      <p:bgPr>
        <a:gradFill>
          <a:gsLst>
            <a:gs pos="0">
              <a:schemeClr val="accent4">
                <a:lumMod val="63000"/>
                <a:lumOff val="37000"/>
              </a:schemeClr>
            </a:gs>
            <a:gs pos="76000">
              <a:schemeClr val="accent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A1FD6F9-D212-2E42-B64E-F33E6A95F5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673" y="1905001"/>
            <a:ext cx="10375675" cy="2225262"/>
          </a:xfrm>
        </p:spPr>
        <p:txBody>
          <a:bodyPr anchor="ctr"/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99605" y="4620890"/>
            <a:ext cx="10377927" cy="1415772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100" b="0" i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904048" y="1732950"/>
            <a:ext cx="10373553" cy="2672550"/>
            <a:chOff x="914400" y="1732950"/>
            <a:chExt cx="7316788" cy="2672550"/>
          </a:xfrm>
        </p:grpSpPr>
        <p:cxnSp>
          <p:nvCxnSpPr>
            <p:cNvPr id="11" name="Straight Connector 10"/>
            <p:cNvCxnSpPr>
              <a:cxnSpLocks/>
            </p:cNvCxnSpPr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507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Main Idea-2">
    <p:bg>
      <p:bgPr>
        <a:gradFill>
          <a:gsLst>
            <a:gs pos="0">
              <a:schemeClr val="accent4">
                <a:lumMod val="63000"/>
                <a:lumOff val="37000"/>
              </a:schemeClr>
            </a:gs>
            <a:gs pos="76000">
              <a:schemeClr val="accent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A1FD6F9-D212-2E42-B64E-F33E6A95F5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673" y="1127050"/>
            <a:ext cx="5192783" cy="3555295"/>
          </a:xfrm>
        </p:spPr>
        <p:txBody>
          <a:bodyPr anchor="ctr"/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99605" y="5024927"/>
            <a:ext cx="5192851" cy="1415772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100" b="0" i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904048" y="1009936"/>
            <a:ext cx="51884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6"/>
          <p:cNvSpPr>
            <a:spLocks/>
          </p:cNvSpPr>
          <p:nvPr userDrawn="1"/>
        </p:nvSpPr>
        <p:spPr bwMode="auto">
          <a:xfrm>
            <a:off x="906298" y="4802043"/>
            <a:ext cx="5161797" cy="103187"/>
          </a:xfrm>
          <a:custGeom>
            <a:avLst/>
            <a:gdLst>
              <a:gd name="T0" fmla="*/ 0 w 4608"/>
              <a:gd name="T1" fmla="*/ 0 h 65"/>
              <a:gd name="T2" fmla="*/ 224 w 4608"/>
              <a:gd name="T3" fmla="*/ 0 h 65"/>
              <a:gd name="T4" fmla="*/ 286 w 4608"/>
              <a:gd name="T5" fmla="*/ 65 h 65"/>
              <a:gd name="T6" fmla="*/ 349 w 4608"/>
              <a:gd name="T7" fmla="*/ 0 h 65"/>
              <a:gd name="T8" fmla="*/ 4608 w 4608"/>
              <a:gd name="T9" fmla="*/ 0 h 65"/>
              <a:gd name="connsiteX0" fmla="*/ 0 w 4977"/>
              <a:gd name="connsiteY0" fmla="*/ 0 h 10000"/>
              <a:gd name="connsiteX1" fmla="*/ 486 w 4977"/>
              <a:gd name="connsiteY1" fmla="*/ 0 h 10000"/>
              <a:gd name="connsiteX2" fmla="*/ 621 w 4977"/>
              <a:gd name="connsiteY2" fmla="*/ 10000 h 10000"/>
              <a:gd name="connsiteX3" fmla="*/ 757 w 4977"/>
              <a:gd name="connsiteY3" fmla="*/ 0 h 10000"/>
              <a:gd name="connsiteX4" fmla="*/ 4977 w 497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" h="10000">
                <a:moveTo>
                  <a:pt x="0" y="0"/>
                </a:moveTo>
                <a:lnTo>
                  <a:pt x="486" y="0"/>
                </a:lnTo>
                <a:lnTo>
                  <a:pt x="621" y="10000"/>
                </a:lnTo>
                <a:cubicBezTo>
                  <a:pt x="666" y="6667"/>
                  <a:pt x="712" y="3333"/>
                  <a:pt x="757" y="0"/>
                </a:cubicBezTo>
                <a:lnTo>
                  <a:pt x="4977" y="0"/>
                </a:lnTo>
              </a:path>
            </a:pathLst>
          </a:custGeom>
          <a:noFill/>
          <a:ln w="9525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76393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Main Idea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508" y="1905001"/>
            <a:ext cx="10366800" cy="2225262"/>
          </a:xfrm>
        </p:spPr>
        <p:txBody>
          <a:bodyPr anchor="ctr"/>
          <a:lstStyle>
            <a:lvl1pPr>
              <a:lnSpc>
                <a:spcPct val="95000"/>
              </a:lnSpc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11441" y="4620890"/>
            <a:ext cx="10369051" cy="1415772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100" i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911508" y="1732950"/>
            <a:ext cx="10369051" cy="2672550"/>
            <a:chOff x="914400" y="1732950"/>
            <a:chExt cx="7316788" cy="267255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399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-1270000" y="2959100"/>
            <a:ext cx="65" cy="3023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8223684" y="2904236"/>
            <a:ext cx="3068713" cy="274675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defRPr lang="en-US" sz="1700" i="0" dirty="0" smtClean="0">
                <a:solidFill>
                  <a:schemeClr val="tx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02208" y="2940813"/>
            <a:ext cx="6117069" cy="2946231"/>
          </a:xfrm>
        </p:spPr>
        <p:txBody>
          <a:bodyPr/>
          <a:lstStyle>
            <a:lvl1pPr marL="0" algn="r" defTabSz="914400" rtl="0" eaLnBrk="1" latinLnBrk="0" hangingPunct="1">
              <a:lnSpc>
                <a:spcPct val="70000"/>
              </a:lnSpc>
              <a:buNone/>
              <a:defRPr lang="en-US" sz="7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640431" y="2769834"/>
            <a:ext cx="0" cy="2881159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9E3085-A0AF-2F49-90EE-52FB15584E6C}"/>
              </a:ext>
            </a:extLst>
          </p:cNvPr>
          <p:cNvCxnSpPr/>
          <p:nvPr userDrawn="1"/>
        </p:nvCxnSpPr>
        <p:spPr>
          <a:xfrm>
            <a:off x="7684952" y="2769834"/>
            <a:ext cx="0" cy="288115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853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 userDrawn="1"/>
        </p:nvSpPr>
        <p:spPr>
          <a:xfrm>
            <a:off x="10886832" y="6589188"/>
            <a:ext cx="390769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‹#›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577967"/>
            <a:ext cx="6705600" cy="134332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1"/>
            <a:ext cx="12192000" cy="6908105"/>
            <a:chOff x="0" y="0"/>
            <a:chExt cx="9144000" cy="6908105"/>
          </a:xfrm>
        </p:grpSpPr>
        <p:grpSp>
          <p:nvGrpSpPr>
            <p:cNvPr id="30" name="Group 29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solidFill>
              <a:schemeClr val="bg1">
                <a:lumMod val="95000"/>
              </a:schemeClr>
            </a:solidFill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0" y="0"/>
                <a:ext cx="6858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26531"/>
                  </a:solidFill>
                </a:endParaRPr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8458200" y="0"/>
                <a:ext cx="6858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2653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0" y="0"/>
                <a:ext cx="8458200" cy="685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26531"/>
                  </a:solidFill>
                </a:endParaRPr>
              </a:p>
            </p:txBody>
          </p:sp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>
                <a:off x="0" y="6172200"/>
                <a:ext cx="9144000" cy="685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26531"/>
                  </a:solidFill>
                </a:endParaRPr>
              </a:p>
            </p:txBody>
          </p:sp>
        </p:grpSp>
        <p:cxnSp>
          <p:nvCxnSpPr>
            <p:cNvPr id="31" name="Straight Connector 30"/>
            <p:cNvCxnSpPr/>
            <p:nvPr userDrawn="1"/>
          </p:nvCxnSpPr>
          <p:spPr>
            <a:xfrm flipV="1">
              <a:off x="685800" y="0"/>
              <a:ext cx="0" cy="6858001"/>
            </a:xfrm>
            <a:prstGeom prst="line">
              <a:avLst/>
            </a:prstGeom>
            <a:ln w="3175">
              <a:solidFill>
                <a:srgbClr val="FF006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flipV="1">
              <a:off x="8458200" y="0"/>
              <a:ext cx="0" cy="6858001"/>
            </a:xfrm>
            <a:prstGeom prst="line">
              <a:avLst/>
            </a:prstGeom>
            <a:ln w="3175">
              <a:solidFill>
                <a:srgbClr val="FF006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 userDrawn="1"/>
          </p:nvGrpSpPr>
          <p:grpSpPr>
            <a:xfrm>
              <a:off x="5715000" y="0"/>
              <a:ext cx="457200" cy="6908105"/>
              <a:chOff x="2956470" y="50104"/>
              <a:chExt cx="457200" cy="6858001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V="1">
                <a:off x="2956470" y="50104"/>
                <a:ext cx="0" cy="6858001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3413670" y="50104"/>
                <a:ext cx="0" cy="6858001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/>
            <p:nvPr userDrawn="1"/>
          </p:nvCxnSpPr>
          <p:spPr>
            <a:xfrm rot="5400000" flipV="1">
              <a:off x="4572000" y="-3886200"/>
              <a:ext cx="0" cy="9144000"/>
            </a:xfrm>
            <a:prstGeom prst="line">
              <a:avLst/>
            </a:prstGeom>
            <a:ln w="3175">
              <a:solidFill>
                <a:srgbClr val="FF006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 userDrawn="1"/>
          </p:nvGrpSpPr>
          <p:grpSpPr>
            <a:xfrm>
              <a:off x="0" y="1143000"/>
              <a:ext cx="9144000" cy="914400"/>
              <a:chOff x="0" y="1143000"/>
              <a:chExt cx="9144000" cy="914400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rot="5400000" flipV="1">
                <a:off x="4572000" y="-25146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V="1">
                <a:off x="4572000" y="-34290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0" y="2971800"/>
              <a:ext cx="9144000" cy="914400"/>
              <a:chOff x="0" y="1143000"/>
              <a:chExt cx="9144000" cy="9144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rot="5400000" flipV="1">
                <a:off x="4572000" y="-25146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400000" flipV="1">
                <a:off x="4572000" y="-34290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0" y="4800602"/>
              <a:ext cx="9144000" cy="914400"/>
              <a:chOff x="0" y="1143000"/>
              <a:chExt cx="9144000" cy="914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rot="5400000" flipV="1">
                <a:off x="4572000" y="-25146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 flipV="1">
                <a:off x="4572000" y="-34290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2971800" y="0"/>
              <a:ext cx="457200" cy="6908105"/>
              <a:chOff x="2956470" y="50104"/>
              <a:chExt cx="457200" cy="6858001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flipV="1">
                <a:off x="2956470" y="50104"/>
                <a:ext cx="0" cy="6858001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3413670" y="50104"/>
                <a:ext cx="0" cy="6858001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8886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or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157507" y="2589836"/>
            <a:ext cx="3633693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2566389"/>
            <a:ext cx="1243107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i="0">
                <a:solidFill>
                  <a:schemeClr val="tx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2157507" y="3504241"/>
            <a:ext cx="3633693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95" name="Text Placeholder 29"/>
          <p:cNvSpPr>
            <a:spLocks noGrp="1"/>
          </p:cNvSpPr>
          <p:nvPr>
            <p:ph type="body" sz="quarter" idx="30" hasCustomPrompt="1"/>
          </p:nvPr>
        </p:nvSpPr>
        <p:spPr>
          <a:xfrm>
            <a:off x="914400" y="3480794"/>
            <a:ext cx="1243107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i="0">
                <a:solidFill>
                  <a:schemeClr val="tx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2157507" y="4418646"/>
            <a:ext cx="3633693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97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914400" y="4395199"/>
            <a:ext cx="1243107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i="0">
                <a:solidFill>
                  <a:schemeClr val="tx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7643907" y="2589836"/>
            <a:ext cx="3633693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99" name="Text Placeholder 29"/>
          <p:cNvSpPr>
            <a:spLocks noGrp="1"/>
          </p:cNvSpPr>
          <p:nvPr>
            <p:ph type="body" sz="quarter" idx="34" hasCustomPrompt="1"/>
          </p:nvPr>
        </p:nvSpPr>
        <p:spPr>
          <a:xfrm>
            <a:off x="6400800" y="2566389"/>
            <a:ext cx="1243107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i="0">
                <a:solidFill>
                  <a:schemeClr val="tx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0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7643907" y="3504241"/>
            <a:ext cx="3633693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101" name="Text Placeholder 29"/>
          <p:cNvSpPr>
            <a:spLocks noGrp="1"/>
          </p:cNvSpPr>
          <p:nvPr>
            <p:ph type="body" sz="quarter" idx="36" hasCustomPrompt="1"/>
          </p:nvPr>
        </p:nvSpPr>
        <p:spPr>
          <a:xfrm>
            <a:off x="6400800" y="3480794"/>
            <a:ext cx="1243107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i="0">
                <a:solidFill>
                  <a:schemeClr val="tx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2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7643907" y="4418646"/>
            <a:ext cx="3633693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103" name="Text Placeholder 29"/>
          <p:cNvSpPr>
            <a:spLocks noGrp="1"/>
          </p:cNvSpPr>
          <p:nvPr>
            <p:ph type="body" sz="quarter" idx="38" hasCustomPrompt="1"/>
          </p:nvPr>
        </p:nvSpPr>
        <p:spPr>
          <a:xfrm>
            <a:off x="6400800" y="4395199"/>
            <a:ext cx="1243107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i="0">
                <a:solidFill>
                  <a:schemeClr val="tx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3B5B04-5E17-D640-81C3-D4B82468A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3D31BE0-CD3A-E04E-A7FB-DB5B5BA20F18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0E21A4-2E8D-074F-9AC0-6CC72988CEFE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515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3"/>
          <p:cNvSpPr>
            <a:spLocks noGrp="1"/>
          </p:cNvSpPr>
          <p:nvPr>
            <p:ph sz="quarter" idx="15"/>
          </p:nvPr>
        </p:nvSpPr>
        <p:spPr>
          <a:xfrm>
            <a:off x="914400" y="2073443"/>
            <a:ext cx="4876800" cy="36576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Content Placeholder 13"/>
          <p:cNvSpPr>
            <a:spLocks noGrp="1"/>
          </p:cNvSpPr>
          <p:nvPr>
            <p:ph sz="quarter" idx="16"/>
          </p:nvPr>
        </p:nvSpPr>
        <p:spPr>
          <a:xfrm>
            <a:off x="6400800" y="2073443"/>
            <a:ext cx="4876800" cy="36576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8256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7544534-439F-AC4D-8175-3A0054377E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09DF341-20B3-E346-8FF0-76CE642F753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430E6-55F7-9645-B1AD-7A36482991AF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5337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914400" y="2083443"/>
            <a:ext cx="6705600" cy="36199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8229600" y="2083443"/>
            <a:ext cx="3048000" cy="3619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2AC143F5-5835-FF41-B347-AE8DD6C232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8256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578496-797C-6A44-9F2A-6548E9769A5E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0963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914400" y="2057400"/>
            <a:ext cx="3048000" cy="3657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4572000" y="2057400"/>
            <a:ext cx="6705600" cy="3657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B87FA64-9DF7-8D4F-AF09-1AB2C5A5FA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8256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2948ED-1B22-8845-A0B4-BB068DE3F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5BAACCF-3F9D-8B43-96E7-088709E2432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30C6B5-36C4-2B45-81A5-1AEAF187248E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754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914400" y="2057400"/>
            <a:ext cx="3048000" cy="3657600"/>
          </a:xfrm>
        </p:spPr>
        <p:txBody>
          <a:bodyPr/>
          <a:lstStyle>
            <a:lvl4pPr>
              <a:spcAft>
                <a:spcPts val="600"/>
              </a:spcAft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6"/>
          </p:nvPr>
        </p:nvSpPr>
        <p:spPr>
          <a:xfrm>
            <a:off x="4572000" y="2057400"/>
            <a:ext cx="3048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8229600" y="2057400"/>
            <a:ext cx="3048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E5114E4-6AB8-AA4F-A8E8-C54E55AA61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8256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0D43117-3128-D24E-806D-357156928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030A223-6475-C340-ACC1-06799CD611C8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C8E98D-8F15-4247-8D5D-7D5CD99265DE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876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ADF050F-4B96-8F47-9ED5-126B6BB4A7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8256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59F6DB-F72B-CD48-A567-A92CD37A8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ACC2408-BEEC-F148-B9BC-F196717E8C0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0E6F19-B158-8F4A-A1E8-F43562F62F56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67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 userDrawn="1">
            <p:ph type="chart" sz="quarter" idx="29" hasCustomPrompt="1"/>
          </p:nvPr>
        </p:nvSpPr>
        <p:spPr>
          <a:xfrm>
            <a:off x="914400" y="2057400"/>
            <a:ext cx="10363200" cy="40005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chart from template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2D528D74-618E-334B-87B7-D7EDA262D7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8256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7DC360-7098-D941-A67E-D28011BF65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745434D-4ACA-7B4C-A494-98A8512F0FAB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BFCA18-7E9E-E74A-833D-B47F23A04116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30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75D0418A-ADC7-7C49-8916-57C1A6D29F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8256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90282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7E44052-DB06-4B55-9B16-66D849C13C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3115022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think-cell Slide" r:id="rId19" imgW="383" imgH="384" progId="TCLayout.ActiveDocument.1">
                  <p:embed/>
                </p:oleObj>
              </mc:Choice>
              <mc:Fallback>
                <p:oleObj name="think-cell Slide" r:id="rId19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574062D1-3CA8-4505-B8A6-F21BD16CA424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solidFill>
                <a:schemeClr val="bg1"/>
              </a:solidFill>
              <a:latin typeface="Franklin Gothic Book" panose="020B0503020102020204" pitchFamily="34" charset="0"/>
              <a:ea typeface="+mj-ea"/>
              <a:cs typeface="+mj-cs"/>
              <a:sym typeface="Franklin Gothic Book" panose="020B05030201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668437"/>
            <a:ext cx="10363200" cy="9144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82501"/>
            <a:ext cx="10363200" cy="44019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77729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5" r:id="rId3"/>
    <p:sldLayoutId id="2147483652" r:id="rId4"/>
    <p:sldLayoutId id="2147483654" r:id="rId5"/>
    <p:sldLayoutId id="2147483651" r:id="rId6"/>
    <p:sldLayoutId id="2147483659" r:id="rId7"/>
    <p:sldLayoutId id="2147483660" r:id="rId8"/>
    <p:sldLayoutId id="2147483661" r:id="rId9"/>
    <p:sldLayoutId id="2147483665" r:id="rId10"/>
    <p:sldLayoutId id="2147483666" r:id="rId11"/>
    <p:sldLayoutId id="2147483663" r:id="rId12"/>
    <p:sldLayoutId id="2147483664" r:id="rId13"/>
    <p:sldLayoutId id="2147483656" r:id="rId14"/>
  </p:sldLayoutIdLst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2400" b="0" i="1" kern="1200">
          <a:solidFill>
            <a:schemeClr val="accent1"/>
          </a:solidFill>
          <a:latin typeface="Georgia" panose="02040502050405020303" pitchFamily="18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863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75" indent="-17621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500" b="1" kern="1200">
          <a:solidFill>
            <a:schemeClr val="tx1"/>
          </a:solidFill>
          <a:latin typeface="+mj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500" kern="120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500" kern="1200">
          <a:solidFill>
            <a:schemeClr val="tx1"/>
          </a:solidFill>
          <a:latin typeface="+mj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500" kern="12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F26B43"/>
          </p15:clr>
        </p15:guide>
        <p15:guide id="2" pos="7104" userDrawn="1">
          <p15:clr>
            <a:srgbClr val="F26B43"/>
          </p15:clr>
        </p15:guide>
        <p15:guide id="3" orient="horz" pos="3912" userDrawn="1">
          <p15:clr>
            <a:srgbClr val="F26B43"/>
          </p15:clr>
        </p15:guide>
        <p15:guide id="4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7.xml"/><Relationship Id="rId7" Type="http://schemas.openxmlformats.org/officeDocument/2006/relationships/image" Target="../media/image2.e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4121/uuid:d06aff4b-79f0-45e6-8ec8-e19730c248f1" TargetMode="External"/><Relationship Id="rId3" Type="http://schemas.openxmlformats.org/officeDocument/2006/relationships/tags" Target="../tags/tag9.xml"/><Relationship Id="rId7" Type="http://schemas.openxmlformats.org/officeDocument/2006/relationships/image" Target="../media/image2.emf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2.emf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2.emf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7.xml"/><Relationship Id="rId7" Type="http://schemas.openxmlformats.org/officeDocument/2006/relationships/image" Target="../media/image2.emf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9.xml"/><Relationship Id="rId7" Type="http://schemas.openxmlformats.org/officeDocument/2006/relationships/image" Target="../media/image2.emf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8A2FD07-F842-4406-A055-A1D45309920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42106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think-cell Slide" r:id="rId6" imgW="383" imgH="384" progId="TCLayout.ActiveDocument.1">
                  <p:embed/>
                </p:oleObj>
              </mc:Choice>
              <mc:Fallback>
                <p:oleObj name="think-cell Slide" r:id="rId6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C2C676C-1E26-4BDF-9E89-12B1975A299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5500" b="1" dirty="0">
              <a:solidFill>
                <a:schemeClr val="bg1"/>
              </a:solidFill>
              <a:latin typeface="Franklin Gothic Book" panose="020B0503020102020204" pitchFamily="34" charset="0"/>
              <a:ea typeface="+mj-ea"/>
              <a:cs typeface="+mj-cs"/>
              <a:sym typeface="Franklin Gothic Book" panose="020B05030201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ViVE</a:t>
            </a:r>
            <a:r>
              <a:rPr lang="en-US" dirty="0"/>
              <a:t> BI &amp; Process Intelligence</a:t>
            </a:r>
          </a:p>
        </p:txBody>
      </p:sp>
    </p:spTree>
    <p:extLst>
      <p:ext uri="{BB962C8B-B14F-4D97-AF65-F5344CB8AC3E}">
        <p14:creationId xmlns:p14="http://schemas.microsoft.com/office/powerpoint/2010/main" val="165075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D704CF-F7AB-B047-9B58-7FF717053CDB}"/>
              </a:ext>
            </a:extLst>
          </p:cNvPr>
          <p:cNvPicPr>
            <a:picLocks noGrp="1"/>
          </p:cNvPicPr>
          <p:nvPr>
            <p:ph type="pic" sz="quarter" idx="15"/>
          </p:nvPr>
        </p:nvPicPr>
        <p:blipFill rotWithShape="1">
          <a:blip r:embed="rId2"/>
          <a:stretch/>
        </p:blipFill>
        <p:spPr>
          <a:xfrm>
            <a:off x="0" y="487680"/>
            <a:ext cx="12192000" cy="5882639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501E92C8-6CBF-4D5A-89DF-C04A89CA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673" y="1905001"/>
            <a:ext cx="10375675" cy="2225262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3ECA991-295B-4F48-8427-F9F5277AE4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9605" y="4620890"/>
            <a:ext cx="10377927" cy="141577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96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E8A54D-2DBE-984A-9B4A-6EEE9B94D7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792482"/>
            <a:ext cx="12192000" cy="5273036"/>
          </a:xfrm>
          <a:prstGeom prst="rect">
            <a:avLst/>
          </a:prstGeom>
          <a:noFill/>
        </p:spPr>
      </p:pic>
      <p:sp>
        <p:nvSpPr>
          <p:cNvPr id="19" name="Title 2">
            <a:extLst>
              <a:ext uri="{FF2B5EF4-FFF2-40B4-BE49-F238E27FC236}">
                <a16:creationId xmlns:a16="http://schemas.microsoft.com/office/drawing/2014/main" id="{C7F639A8-D66E-4776-8BE9-E6C91375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673" y="1905001"/>
            <a:ext cx="10375675" cy="2225262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57A214B-FE3F-4AC4-BD21-F2CCD98A49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9605" y="4620890"/>
            <a:ext cx="10377927" cy="141577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6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F09989B-E93F-D843-9DB4-21F799108C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48640"/>
            <a:ext cx="12192000" cy="5760720"/>
          </a:xfrm>
          <a:prstGeom prst="rect">
            <a:avLst/>
          </a:prstGeom>
          <a:noFill/>
        </p:spPr>
      </p:pic>
      <p:sp>
        <p:nvSpPr>
          <p:cNvPr id="21" name="Title 2">
            <a:extLst>
              <a:ext uri="{FF2B5EF4-FFF2-40B4-BE49-F238E27FC236}">
                <a16:creationId xmlns:a16="http://schemas.microsoft.com/office/drawing/2014/main" id="{6DF4A74B-CB34-4AE7-814D-755A4427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673" y="1905001"/>
            <a:ext cx="10375675" cy="2225262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65FDB32-5CCD-4604-ABF4-DCA2132AD7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9605" y="4620890"/>
            <a:ext cx="10377927" cy="141577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4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8129ECF-109A-6345-B8DE-A39F631C5E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50520"/>
            <a:ext cx="12192000" cy="6156959"/>
          </a:xfrm>
          <a:prstGeom prst="rect">
            <a:avLst/>
          </a:prstGeom>
          <a:noFill/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7296BA93-7448-41F3-981A-CF411758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673" y="1905001"/>
            <a:ext cx="10375675" cy="222526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2295395-7CE5-4019-B17A-402BD9654B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9605" y="4620890"/>
            <a:ext cx="10377927" cy="141577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2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BDCC7C2-70AB-E64C-9BCA-38268791201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46482" y="261813"/>
            <a:ext cx="9541126" cy="5915052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C65D27-53A3-4CAD-815A-B3EEC7717E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6428256"/>
            <a:ext cx="6705600" cy="16793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4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3B2BFEA-448A-42D9-AC3F-319458A1155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197996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4183FEA-1CD0-44D5-B0BD-46B40CA6302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000" b="1" dirty="0">
              <a:solidFill>
                <a:schemeClr val="bg1"/>
              </a:solidFill>
              <a:latin typeface="Franklin Gothic Book" panose="020B0503020102020204" pitchFamily="34" charset="0"/>
              <a:ea typeface="+mj-ea"/>
              <a:cs typeface="+mj-cs"/>
              <a:sym typeface="Franklin Gothic Book" panose="020B05030201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Goal: Implement entire BI &amp; PI project lifecycle, culminating in building analytical reports and visualizations using </a:t>
            </a:r>
            <a:r>
              <a:rPr lang="en-US" dirty="0" err="1"/>
              <a:t>ViVE</a:t>
            </a:r>
            <a:r>
              <a:rPr lang="en-US" dirty="0"/>
              <a:t>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Discuss </a:t>
            </a:r>
            <a:r>
              <a:rPr lang="en-US" dirty="0" err="1"/>
              <a:t>ViVE</a:t>
            </a:r>
            <a:r>
              <a:rPr lang="en-US" dirty="0"/>
              <a:t> uses for dataset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Plan, build, test and deploy phases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Demonstrate use of BI and PI dashboards in </a:t>
            </a:r>
            <a:r>
              <a:rPr lang="en-US" dirty="0" err="1"/>
              <a:t>ViVE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Insights and Takeaways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19AACF-7B35-8340-8D31-8C291A22EC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B98741-0566-4056-935B-47BD6CCC8B6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6" r="64623"/>
          <a:stretch/>
        </p:blipFill>
        <p:spPr>
          <a:xfrm>
            <a:off x="8246852" y="1944454"/>
            <a:ext cx="2842717" cy="375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7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D7953FA-2A70-46C8-BCB0-12A367E636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07525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A446B3A-47E4-400A-875D-6C435A6155B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000" b="1" dirty="0">
              <a:solidFill>
                <a:schemeClr val="bg1"/>
              </a:solidFill>
              <a:latin typeface="Franklin Gothic Book" panose="020B0503020102020204" pitchFamily="34" charset="0"/>
              <a:ea typeface="+mj-ea"/>
              <a:cs typeface="+mj-cs"/>
              <a:sym typeface="Franklin Gothic Book" panose="020B0503020102020204" pitchFamily="34" charset="0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idx="14"/>
          </p:nvPr>
        </p:nvSpPr>
        <p:spPr>
          <a:xfrm>
            <a:off x="914400" y="5781862"/>
            <a:ext cx="6705600" cy="814325"/>
          </a:xfrm>
        </p:spPr>
        <p:txBody>
          <a:bodyPr/>
          <a:lstStyle/>
          <a:p>
            <a:pPr lvl="2"/>
            <a:r>
              <a:rPr lang="en-US" sz="1600" dirty="0"/>
              <a:t>van </a:t>
            </a:r>
            <a:r>
              <a:rPr lang="en-US" sz="1600" dirty="0" err="1"/>
              <a:t>Dongen</a:t>
            </a:r>
            <a:r>
              <a:rPr lang="en-US" sz="1600" dirty="0"/>
              <a:t>, B.F., Dataset BPI Challenge 2019. 4TU.Centre for Research Data. </a:t>
            </a:r>
            <a:r>
              <a:rPr lang="en-US" sz="1600" u="sng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https://doi.org/10.4121/uuid:d06aff4b-79f0-45e6-8ec8-e19730c248f1</a:t>
            </a:r>
            <a:endParaRPr lang="en-US" sz="1600" dirty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1038043"/>
            <a:ext cx="10363200" cy="914402"/>
          </a:xfrm>
        </p:spPr>
        <p:txBody>
          <a:bodyPr/>
          <a:lstStyle/>
          <a:p>
            <a:r>
              <a:rPr lang="en-US" dirty="0"/>
              <a:t>Dataset: Purchase Order Handling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02C4B4-CF52-4769-BA36-555AABF4DB64}"/>
              </a:ext>
            </a:extLst>
          </p:cNvPr>
          <p:cNvSpPr/>
          <p:nvPr/>
        </p:nvSpPr>
        <p:spPr>
          <a:xfrm>
            <a:off x="8105939" y="1952445"/>
            <a:ext cx="3200400" cy="3200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6C4B04-1C19-4125-A53A-6DE3CDAB365C}"/>
              </a:ext>
            </a:extLst>
          </p:cNvPr>
          <p:cNvSpPr/>
          <p:nvPr/>
        </p:nvSpPr>
        <p:spPr>
          <a:xfrm>
            <a:off x="8134678" y="2898620"/>
            <a:ext cx="3200400" cy="13080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500" b="1" dirty="0">
                <a:solidFill>
                  <a:schemeClr val="bg1"/>
                </a:solidFill>
              </a:rPr>
              <a:t>1.5 million</a:t>
            </a:r>
            <a:r>
              <a:rPr lang="en-US" sz="4500" b="1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events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8C4CD2-84E6-4588-98BC-DBBB5EC6220B}"/>
              </a:ext>
            </a:extLst>
          </p:cNvPr>
          <p:cNvSpPr/>
          <p:nvPr/>
        </p:nvSpPr>
        <p:spPr>
          <a:xfrm>
            <a:off x="2990662" y="2181045"/>
            <a:ext cx="1828800" cy="182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6155028-7810-40E5-A5CF-CFB7EB42257E}"/>
              </a:ext>
            </a:extLst>
          </p:cNvPr>
          <p:cNvSpPr/>
          <p:nvPr/>
        </p:nvSpPr>
        <p:spPr>
          <a:xfrm>
            <a:off x="2961923" y="2562105"/>
            <a:ext cx="1828800" cy="100027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</a:rPr>
              <a:t>75,000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purchase orders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4E24787-23EA-4543-9AA0-22AF12A8DAD7}"/>
              </a:ext>
            </a:extLst>
          </p:cNvPr>
          <p:cNvSpPr/>
          <p:nvPr/>
        </p:nvSpPr>
        <p:spPr>
          <a:xfrm>
            <a:off x="5305331" y="1952445"/>
            <a:ext cx="2286000" cy="2286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774B9AF-6ACE-4514-AB41-D314C58C1D2E}"/>
              </a:ext>
            </a:extLst>
          </p:cNvPr>
          <p:cNvSpPr/>
          <p:nvPr/>
        </p:nvSpPr>
        <p:spPr>
          <a:xfrm>
            <a:off x="5329128" y="2611854"/>
            <a:ext cx="2238405" cy="106182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500" b="1" dirty="0">
                <a:solidFill>
                  <a:schemeClr val="bg1"/>
                </a:solidFill>
              </a:rPr>
              <a:t>250,000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items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17B065-EFBB-4DA5-A56B-2DE5F7CA2E5D}"/>
              </a:ext>
            </a:extLst>
          </p:cNvPr>
          <p:cNvSpPr/>
          <p:nvPr/>
        </p:nvSpPr>
        <p:spPr>
          <a:xfrm>
            <a:off x="1032058" y="2383704"/>
            <a:ext cx="1371600" cy="1371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1E63493-FF93-467A-95A9-C010E2FF7379}"/>
              </a:ext>
            </a:extLst>
          </p:cNvPr>
          <p:cNvSpPr/>
          <p:nvPr/>
        </p:nvSpPr>
        <p:spPr>
          <a:xfrm>
            <a:off x="1003319" y="2552371"/>
            <a:ext cx="1371600" cy="100027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500" b="1" dirty="0">
                <a:solidFill>
                  <a:schemeClr val="bg1"/>
                </a:solidFill>
              </a:rPr>
              <a:t>42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activities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15B438-FEE4-490D-85FA-FE468E8B88C2}"/>
              </a:ext>
            </a:extLst>
          </p:cNvPr>
          <p:cNvSpPr/>
          <p:nvPr/>
        </p:nvSpPr>
        <p:spPr>
          <a:xfrm>
            <a:off x="1012513" y="4438229"/>
            <a:ext cx="6923789" cy="10002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DBD374-5AB6-4266-80FA-940FE2D9F490}"/>
              </a:ext>
            </a:extLst>
          </p:cNvPr>
          <p:cNvSpPr/>
          <p:nvPr/>
        </p:nvSpPr>
        <p:spPr>
          <a:xfrm>
            <a:off x="1133122" y="4594521"/>
            <a:ext cx="6682409" cy="67710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</a:rPr>
              <a:t>4 payment flows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5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3B2BFEA-448A-42D9-AC3F-319458A1155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320013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3B2BFEA-448A-42D9-AC3F-319458A115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4183FEA-1CD0-44D5-B0BD-46B40CA6302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000" b="1" dirty="0">
              <a:solidFill>
                <a:schemeClr val="bg1"/>
              </a:solidFill>
              <a:latin typeface="Franklin Gothic Book" panose="020B0503020102020204" pitchFamily="34" charset="0"/>
              <a:ea typeface="+mj-ea"/>
              <a:cs typeface="+mj-cs"/>
              <a:sym typeface="Franklin Gothic Book" panose="020B05030201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Process Flows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19AACF-7B35-8340-8D31-8C291A22EC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877EA29-4766-4537-8DC7-9F870D9B9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745726"/>
              </p:ext>
            </p:extLst>
          </p:nvPr>
        </p:nvGraphicFramePr>
        <p:xfrm>
          <a:off x="1187570" y="1733263"/>
          <a:ext cx="9816860" cy="397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5784">
                  <a:extLst>
                    <a:ext uri="{9D8B030D-6E8A-4147-A177-3AD203B41FA5}">
                      <a16:colId xmlns:a16="http://schemas.microsoft.com/office/drawing/2014/main" val="4034279548"/>
                    </a:ext>
                  </a:extLst>
                </a:gridCol>
                <a:gridCol w="1359877">
                  <a:extLst>
                    <a:ext uri="{9D8B030D-6E8A-4147-A177-3AD203B41FA5}">
                      <a16:colId xmlns:a16="http://schemas.microsoft.com/office/drawing/2014/main" val="492288546"/>
                    </a:ext>
                  </a:extLst>
                </a:gridCol>
                <a:gridCol w="2408255">
                  <a:extLst>
                    <a:ext uri="{9D8B030D-6E8A-4147-A177-3AD203B41FA5}">
                      <a16:colId xmlns:a16="http://schemas.microsoft.com/office/drawing/2014/main" val="4154463678"/>
                    </a:ext>
                  </a:extLst>
                </a:gridCol>
                <a:gridCol w="2382944">
                  <a:extLst>
                    <a:ext uri="{9D8B030D-6E8A-4147-A177-3AD203B41FA5}">
                      <a16:colId xmlns:a16="http://schemas.microsoft.com/office/drawing/2014/main" val="502995701"/>
                    </a:ext>
                  </a:extLst>
                </a:gridCol>
              </a:tblGrid>
              <a:tr h="936575">
                <a:tc>
                  <a:txBody>
                    <a:bodyPr/>
                    <a:lstStyle/>
                    <a:p>
                      <a:r>
                        <a:rPr lang="en-US" sz="2200" dirty="0"/>
                        <a:t>Process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Invoice required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Payment based on goods receipt</a:t>
                      </a:r>
                      <a:br>
                        <a:rPr lang="en-US" sz="2200" dirty="0"/>
                      </a:br>
                      <a:r>
                        <a:rPr lang="en-US" sz="2200" dirty="0"/>
                        <a:t>(instead of invoice)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Goods receipt required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48576298"/>
                  </a:ext>
                </a:extLst>
              </a:tr>
              <a:tr h="799350">
                <a:tc>
                  <a:txBody>
                    <a:bodyPr/>
                    <a:lstStyle/>
                    <a:p>
                      <a:r>
                        <a:rPr lang="en-US" dirty="0"/>
                        <a:t>3-way match after goods receipt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7560432"/>
                  </a:ext>
                </a:extLst>
              </a:tr>
              <a:tr h="799350">
                <a:tc>
                  <a:txBody>
                    <a:bodyPr/>
                    <a:lstStyle/>
                    <a:p>
                      <a:r>
                        <a:rPr lang="en-US" dirty="0"/>
                        <a:t>3-way match before goods receipt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187611"/>
                  </a:ext>
                </a:extLst>
              </a:tr>
              <a:tr h="625546">
                <a:tc>
                  <a:txBody>
                    <a:bodyPr/>
                    <a:lstStyle/>
                    <a:p>
                      <a:r>
                        <a:rPr lang="en-US" dirty="0"/>
                        <a:t>2-way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818076"/>
                  </a:ext>
                </a:extLst>
              </a:tr>
              <a:tr h="625546">
                <a:tc>
                  <a:txBody>
                    <a:bodyPr/>
                    <a:lstStyle/>
                    <a:p>
                      <a:r>
                        <a:rPr lang="en-US" dirty="0"/>
                        <a:t>Consignment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629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5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D7953FA-2A70-46C8-BCB0-12A367E636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529847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D7953FA-2A70-46C8-BCB0-12A367E636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A446B3A-47E4-400A-875D-6C435A6155B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000" b="1" dirty="0">
              <a:solidFill>
                <a:schemeClr val="bg1"/>
              </a:solidFill>
              <a:latin typeface="Franklin Gothic Book" panose="020B0503020102020204" pitchFamily="34" charset="0"/>
              <a:ea typeface="+mj-ea"/>
              <a:cs typeface="+mj-cs"/>
              <a:sym typeface="Franklin Gothic Book" panose="020B0503020102020204" pitchFamily="34" charset="0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idx="14"/>
          </p:nvPr>
        </p:nvSpPr>
        <p:spPr>
          <a:xfrm>
            <a:off x="914400" y="6417781"/>
            <a:ext cx="6705600" cy="1679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and  Process Flow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3E4AB5-6FC1-4454-9421-850EF5A4ADF3}"/>
              </a:ext>
            </a:extLst>
          </p:cNvPr>
          <p:cNvSpPr/>
          <p:nvPr/>
        </p:nvSpPr>
        <p:spPr>
          <a:xfrm>
            <a:off x="417486" y="2544982"/>
            <a:ext cx="1587500" cy="15875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123448-0B37-4226-B26C-A3081E6142FF}"/>
              </a:ext>
            </a:extLst>
          </p:cNvPr>
          <p:cNvSpPr/>
          <p:nvPr/>
        </p:nvSpPr>
        <p:spPr>
          <a:xfrm>
            <a:off x="2803498" y="2544982"/>
            <a:ext cx="1587500" cy="15875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943F00-C6CB-4F10-A02B-801F37984D43}"/>
              </a:ext>
            </a:extLst>
          </p:cNvPr>
          <p:cNvSpPr/>
          <p:nvPr/>
        </p:nvSpPr>
        <p:spPr>
          <a:xfrm>
            <a:off x="5256184" y="3882855"/>
            <a:ext cx="1587500" cy="1587500"/>
          </a:xfrm>
          <a:prstGeom prst="ellipse">
            <a:avLst/>
          </a:prstGeom>
          <a:solidFill>
            <a:srgbClr val="049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394D4E-BC7A-418D-B233-6C374456AEA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2004986" y="3338732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525436" y="321562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Clean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2916210" y="321562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Build Schema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5346673" y="441090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Build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SQL Tables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2736823" y="4125568"/>
            <a:ext cx="1720849" cy="711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SQL Server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Management Studio &amp; Azure SQL Database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536945" y="4369224"/>
            <a:ext cx="1348582" cy="22403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Python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4281597-9F01-4BA0-BC61-145B25CF0CC5}"/>
              </a:ext>
            </a:extLst>
          </p:cNvPr>
          <p:cNvSpPr/>
          <p:nvPr/>
        </p:nvSpPr>
        <p:spPr>
          <a:xfrm>
            <a:off x="5258276" y="1582988"/>
            <a:ext cx="1587500" cy="15875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A13FD0-A572-4521-91E6-F031686FCC64}"/>
              </a:ext>
            </a:extLst>
          </p:cNvPr>
          <p:cNvSpPr/>
          <p:nvPr/>
        </p:nvSpPr>
        <p:spPr>
          <a:xfrm>
            <a:off x="5381495" y="2253627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Build  Cube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D81830-CC58-4793-9D94-FFEA8BD51669}"/>
              </a:ext>
            </a:extLst>
          </p:cNvPr>
          <p:cNvSpPr/>
          <p:nvPr/>
        </p:nvSpPr>
        <p:spPr>
          <a:xfrm>
            <a:off x="5189509" y="5534574"/>
            <a:ext cx="1720849" cy="46769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SQL Server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Management Studio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411345-DE19-4482-8ABA-64726F285970}"/>
              </a:ext>
            </a:extLst>
          </p:cNvPr>
          <p:cNvSpPr/>
          <p:nvPr/>
        </p:nvSpPr>
        <p:spPr>
          <a:xfrm>
            <a:off x="5172048" y="3309628"/>
            <a:ext cx="1720849" cy="22403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Visual Studio, SSAS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A03B329-BCDB-49B4-9897-22E822243807}"/>
              </a:ext>
            </a:extLst>
          </p:cNvPr>
          <p:cNvCxnSpPr>
            <a:cxnSpLocks/>
          </p:cNvCxnSpPr>
          <p:nvPr/>
        </p:nvCxnSpPr>
        <p:spPr>
          <a:xfrm flipV="1">
            <a:off x="4373536" y="2544982"/>
            <a:ext cx="884740" cy="79375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EFDECB-7594-4608-A950-732A8AC98BB7}"/>
              </a:ext>
            </a:extLst>
          </p:cNvPr>
          <p:cNvCxnSpPr>
            <a:cxnSpLocks/>
          </p:cNvCxnSpPr>
          <p:nvPr/>
        </p:nvCxnSpPr>
        <p:spPr>
          <a:xfrm>
            <a:off x="4373536" y="3338732"/>
            <a:ext cx="973137" cy="79375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FB26B95E-0575-4DA6-B875-F852E66FE0F2}"/>
              </a:ext>
            </a:extLst>
          </p:cNvPr>
          <p:cNvSpPr/>
          <p:nvPr/>
        </p:nvSpPr>
        <p:spPr>
          <a:xfrm>
            <a:off x="7740966" y="3890002"/>
            <a:ext cx="1587500" cy="1587500"/>
          </a:xfrm>
          <a:prstGeom prst="ellipse">
            <a:avLst/>
          </a:prstGeom>
          <a:solidFill>
            <a:srgbClr val="049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A83093F-A5DC-441E-B424-5B5A75186BF5}"/>
              </a:ext>
            </a:extLst>
          </p:cNvPr>
          <p:cNvSpPr/>
          <p:nvPr/>
        </p:nvSpPr>
        <p:spPr>
          <a:xfrm>
            <a:off x="7853735" y="4515668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158565D-CF24-421F-BD5E-A69C0E4AC8FC}"/>
              </a:ext>
            </a:extLst>
          </p:cNvPr>
          <p:cNvSpPr/>
          <p:nvPr/>
        </p:nvSpPr>
        <p:spPr>
          <a:xfrm>
            <a:off x="7746414" y="1589375"/>
            <a:ext cx="1587500" cy="15875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B109554-D89E-42A2-B485-F047DC2E637E}"/>
              </a:ext>
            </a:extLst>
          </p:cNvPr>
          <p:cNvSpPr/>
          <p:nvPr/>
        </p:nvSpPr>
        <p:spPr>
          <a:xfrm>
            <a:off x="7853735" y="2237768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Test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F071673-2F3F-4CEA-9447-5D31C28D04EA}"/>
              </a:ext>
            </a:extLst>
          </p:cNvPr>
          <p:cNvCxnSpPr>
            <a:cxnSpLocks/>
            <a:stCxn id="42" idx="6"/>
            <a:endCxn id="55" idx="2"/>
          </p:cNvCxnSpPr>
          <p:nvPr/>
        </p:nvCxnSpPr>
        <p:spPr>
          <a:xfrm>
            <a:off x="6845776" y="2376738"/>
            <a:ext cx="900638" cy="6387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A2D947C-EEA3-4498-A692-F602A66C35EB}"/>
              </a:ext>
            </a:extLst>
          </p:cNvPr>
          <p:cNvCxnSpPr>
            <a:cxnSpLocks/>
            <a:stCxn id="17" idx="6"/>
            <a:endCxn id="53" idx="2"/>
          </p:cNvCxnSpPr>
          <p:nvPr/>
        </p:nvCxnSpPr>
        <p:spPr>
          <a:xfrm>
            <a:off x="6843684" y="4676605"/>
            <a:ext cx="897282" cy="7147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953D7DA-A600-4BD6-B286-32135AAA2F42}"/>
              </a:ext>
            </a:extLst>
          </p:cNvPr>
          <p:cNvSpPr/>
          <p:nvPr/>
        </p:nvSpPr>
        <p:spPr>
          <a:xfrm>
            <a:off x="7874179" y="5656402"/>
            <a:ext cx="1348582" cy="22403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Multiple tools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B7740F4-9974-45CD-89DC-A20A3A6C22FE}"/>
              </a:ext>
            </a:extLst>
          </p:cNvPr>
          <p:cNvSpPr/>
          <p:nvPr/>
        </p:nvSpPr>
        <p:spPr>
          <a:xfrm>
            <a:off x="7860425" y="3327979"/>
            <a:ext cx="1348582" cy="22403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Multiple tools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94FD079-EE3F-4FFF-A795-578759F3A851}"/>
              </a:ext>
            </a:extLst>
          </p:cNvPr>
          <p:cNvSpPr/>
          <p:nvPr/>
        </p:nvSpPr>
        <p:spPr>
          <a:xfrm>
            <a:off x="10229104" y="3871658"/>
            <a:ext cx="1587500" cy="1587500"/>
          </a:xfrm>
          <a:prstGeom prst="ellipse">
            <a:avLst/>
          </a:prstGeom>
          <a:solidFill>
            <a:srgbClr val="049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35FD26-180D-44A0-8AD6-E211D6D156FE}"/>
              </a:ext>
            </a:extLst>
          </p:cNvPr>
          <p:cNvSpPr/>
          <p:nvPr/>
        </p:nvSpPr>
        <p:spPr>
          <a:xfrm>
            <a:off x="10362317" y="4515669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Analyze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9E35145-EF14-4CF8-9511-569255621A38}"/>
              </a:ext>
            </a:extLst>
          </p:cNvPr>
          <p:cNvSpPr/>
          <p:nvPr/>
        </p:nvSpPr>
        <p:spPr>
          <a:xfrm>
            <a:off x="10194931" y="1583342"/>
            <a:ext cx="1587500" cy="15875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5C92AF8-9ED3-4D1C-8B5D-C943338F8BDD}"/>
              </a:ext>
            </a:extLst>
          </p:cNvPr>
          <p:cNvSpPr/>
          <p:nvPr/>
        </p:nvSpPr>
        <p:spPr>
          <a:xfrm>
            <a:off x="10302252" y="22317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Analyze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D756010-4B58-4BC5-A720-8C36EA7BECCB}"/>
              </a:ext>
            </a:extLst>
          </p:cNvPr>
          <p:cNvCxnSpPr>
            <a:cxnSpLocks/>
            <a:stCxn id="55" idx="6"/>
            <a:endCxn id="75" idx="2"/>
          </p:cNvCxnSpPr>
          <p:nvPr/>
        </p:nvCxnSpPr>
        <p:spPr>
          <a:xfrm flipV="1">
            <a:off x="9333914" y="2377092"/>
            <a:ext cx="861017" cy="6033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3ED4CB2-EFCE-4FE9-9A26-5B3B3FB46BEE}"/>
              </a:ext>
            </a:extLst>
          </p:cNvPr>
          <p:cNvCxnSpPr>
            <a:cxnSpLocks/>
            <a:stCxn id="53" idx="6"/>
            <a:endCxn id="73" idx="2"/>
          </p:cNvCxnSpPr>
          <p:nvPr/>
        </p:nvCxnSpPr>
        <p:spPr>
          <a:xfrm flipV="1">
            <a:off x="9328466" y="4665408"/>
            <a:ext cx="900638" cy="18344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2BBD59E-0BFF-4F79-B9EA-221AC1C01075}"/>
              </a:ext>
            </a:extLst>
          </p:cNvPr>
          <p:cNvSpPr/>
          <p:nvPr/>
        </p:nvSpPr>
        <p:spPr>
          <a:xfrm>
            <a:off x="10362317" y="5516230"/>
            <a:ext cx="1348582" cy="46769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00"/>
              </a:lnSpc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ViVE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Process Intelligence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45E6B8-80DA-4134-AB78-B748DFD14619}"/>
              </a:ext>
            </a:extLst>
          </p:cNvPr>
          <p:cNvSpPr/>
          <p:nvPr/>
        </p:nvSpPr>
        <p:spPr>
          <a:xfrm>
            <a:off x="10308942" y="3200118"/>
            <a:ext cx="1348582" cy="46769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00"/>
              </a:lnSpc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ViVE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Business Intelligence</a:t>
            </a:r>
          </a:p>
        </p:txBody>
      </p:sp>
    </p:spTree>
    <p:extLst>
      <p:ext uri="{BB962C8B-B14F-4D97-AF65-F5344CB8AC3E}">
        <p14:creationId xmlns:p14="http://schemas.microsoft.com/office/powerpoint/2010/main" val="481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48AF822-31E4-47C4-B9D3-558ED2E8E51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633974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think-cell Slide" r:id="rId5" imgW="378" imgH="379" progId="TCLayout.ActiveDocument.1">
                  <p:embed/>
                </p:oleObj>
              </mc:Choice>
              <mc:Fallback>
                <p:oleObj name="think-cell Slide" r:id="rId5" imgW="378" imgH="37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86F62AA-068C-4CE3-8946-F241D2DA1BC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000" b="1" dirty="0">
              <a:solidFill>
                <a:schemeClr val="bg1"/>
              </a:solidFill>
              <a:latin typeface="Franklin Gothic Book" panose="020B0503020102020204" pitchFamily="34" charset="0"/>
              <a:ea typeface="+mj-ea"/>
              <a:cs typeface="+mj-cs"/>
              <a:sym typeface="Franklin Gothic Book" panose="020B0503020102020204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What happened?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Business Intelligence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dirty="0"/>
              <a:t>Which vendors were utilized most often? 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dirty="0"/>
              <a:t>Which purchased items represent the largest financial outlay?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dirty="0"/>
              <a:t>Which payment flow is most commonly used?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D3C42F3-644B-7F4A-A81F-724E4215347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Why did it happen?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Process Intelligence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dirty="0"/>
              <a:t>What is the typical process flow?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dirty="0"/>
              <a:t>How long does each process take on average? Minimum time? Maximum time?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dirty="0"/>
              <a:t>At what stages are bottlenecks occurring?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4B2DCD7-AD3A-9440-9EB9-31AE914DBB40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BI + PI + Domain Info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dirty="0"/>
              <a:t>Should specific items or vendors be placed in a different process?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dirty="0"/>
              <a:t>Should a process be revised?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dirty="0"/>
              <a:t>Can we remove some of the steps from a lengthy process?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Footer information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v. Process Intelligence</a:t>
            </a:r>
          </a:p>
        </p:txBody>
      </p:sp>
    </p:spTree>
    <p:extLst>
      <p:ext uri="{BB962C8B-B14F-4D97-AF65-F5344CB8AC3E}">
        <p14:creationId xmlns:p14="http://schemas.microsoft.com/office/powerpoint/2010/main" val="400784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F9E85C9B-09B9-4838-ACB1-FD5C4AC00A2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22808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F6AE3F6A-D8F1-4E11-84F1-65092744239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000" b="1" dirty="0">
              <a:solidFill>
                <a:schemeClr val="bg1"/>
              </a:solidFill>
              <a:latin typeface="Franklin Gothic Book" panose="020B0503020102020204" pitchFamily="34" charset="0"/>
              <a:ea typeface="+mj-ea"/>
              <a:cs typeface="+mj-cs"/>
              <a:sym typeface="Franklin Gothic Book" panose="020B05030201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F5F6E6-4FA9-4B1A-8D4A-D8D595D16C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4F18BB-C662-4A7F-8728-06204F76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71799"/>
            <a:ext cx="10363200" cy="914402"/>
          </a:xfrm>
        </p:spPr>
        <p:txBody>
          <a:bodyPr/>
          <a:lstStyle/>
          <a:p>
            <a:r>
              <a:rPr lang="en-US" dirty="0" err="1"/>
              <a:t>ViVE</a:t>
            </a:r>
            <a:r>
              <a:rPr lang="en-US" dirty="0"/>
              <a:t> Demo</a:t>
            </a:r>
          </a:p>
        </p:txBody>
      </p:sp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09AA94B-4E14-4EEA-83E1-56A405BB2B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317" y="6074874"/>
            <a:ext cx="2488169" cy="62204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3F0FC5-DEF0-4808-9B24-112C497672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21321"/>
            <a:ext cx="12192000" cy="661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7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D7953FA-2A70-46C8-BCB0-12A367E636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494401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D7953FA-2A70-46C8-BCB0-12A367E636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A446B3A-47E4-400A-875D-6C435A6155B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000" b="1" dirty="0">
              <a:solidFill>
                <a:schemeClr val="bg1"/>
              </a:solidFill>
              <a:latin typeface="Franklin Gothic Book" panose="020B0503020102020204" pitchFamily="34" charset="0"/>
              <a:ea typeface="+mj-ea"/>
              <a:cs typeface="+mj-cs"/>
              <a:sym typeface="Franklin Gothic Book" panose="020B0503020102020204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>
          <a:xfrm>
            <a:off x="914399" y="2057400"/>
            <a:ext cx="6916615" cy="3657600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Maximum impact: </a:t>
            </a:r>
            <a:r>
              <a:rPr lang="en-US" sz="2400" dirty="0"/>
              <a:t>Focus on 3-way match before goods receipt process or Latex &amp; Monomers items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Start small: </a:t>
            </a:r>
            <a:r>
              <a:rPr lang="en-US" sz="2400" dirty="0"/>
              <a:t>Focus on consignment process or Workforce Services items</a:t>
            </a:r>
            <a:br>
              <a:rPr lang="en-US" sz="2400" dirty="0"/>
            </a:br>
            <a:endParaRPr lang="en-US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Focus on data preparation and utilize domain knowledge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Consider business objectives when determining processes to examine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idx="14"/>
          </p:nvPr>
        </p:nvSpPr>
        <p:spPr>
          <a:xfrm>
            <a:off x="914400" y="6428192"/>
            <a:ext cx="6705600" cy="1679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A61DA8F2-B1C6-4A08-813B-7AA2C1C9037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2" r="35769"/>
          <a:stretch/>
        </p:blipFill>
        <p:spPr>
          <a:xfrm>
            <a:off x="8497200" y="1152197"/>
            <a:ext cx="2898476" cy="478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0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9A454-36D5-E548-B494-02427F7D5D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Graphical user interface, chart, application, Excel, bar chart&#10;&#10;Description automatically generated">
            <a:extLst>
              <a:ext uri="{FF2B5EF4-FFF2-40B4-BE49-F238E27FC236}">
                <a16:creationId xmlns:a16="http://schemas.microsoft.com/office/drawing/2014/main" id="{044CA075-B34F-8D41-B663-84986661FC5D}"/>
              </a:ext>
            </a:extLst>
          </p:cNvPr>
          <p:cNvPicPr>
            <a:picLocks noGrp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522514" y="1168660"/>
            <a:ext cx="5181600" cy="4366726"/>
          </a:xfrm>
          <a:prstGeom prst="rect">
            <a:avLst/>
          </a:prstGeom>
        </p:spPr>
      </p:pic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8E345D4C-45CC-6D43-9BE1-42690D39E5FB}"/>
              </a:ext>
            </a:extLst>
          </p:cNvPr>
          <p:cNvPicPr>
            <a:picLocks noGrp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6095999" y="1324947"/>
            <a:ext cx="5343331" cy="421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717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U9N58WxxVNooX98maKr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2Di.YrT4RFo5h4sb0tRu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FnbT..PLrX3rqA8fM8GN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ZBG30OoLNoxAUFbqGNP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2Di.YrT4RFo5h4sb0tRu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1IAkZUcP8Fb2uQPbFH5l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bA8q5EFuW0IsSjA9eOR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U9N58WxxVNooX98maKr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2Di.YrT4RFo5h4sb0tRug"/>
</p:tagLst>
</file>

<file path=ppt/theme/theme1.xml><?xml version="1.0" encoding="utf-8"?>
<a:theme xmlns:a="http://schemas.openxmlformats.org/drawingml/2006/main" name="Sophisticated Business">
  <a:themeElements>
    <a:clrScheme name="UTD 2019 Colors">
      <a:dk1>
        <a:srgbClr val="000000"/>
      </a:dk1>
      <a:lt1>
        <a:srgbClr val="FFFFFF"/>
      </a:lt1>
      <a:dk2>
        <a:srgbClr val="414141"/>
      </a:dk2>
      <a:lt2>
        <a:srgbClr val="E7E6E6"/>
      </a:lt2>
      <a:accent1>
        <a:srgbClr val="E87500"/>
      </a:accent1>
      <a:accent2>
        <a:srgbClr val="69BD28"/>
      </a:accent2>
      <a:accent3>
        <a:srgbClr val="00A0DE"/>
      </a:accent3>
      <a:accent4>
        <a:srgbClr val="FFB611"/>
      </a:accent4>
      <a:accent5>
        <a:srgbClr val="154734"/>
      </a:accent5>
      <a:accent6>
        <a:srgbClr val="5FE0B7"/>
      </a:accent6>
      <a:hlink>
        <a:srgbClr val="C8C8C8"/>
      </a:hlink>
      <a:folHlink>
        <a:srgbClr val="808080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wrap="none" lIns="228600" tIns="228600" rIns="228600" bIns="228600" rtlCol="0" anchor="ctr">
        <a:noAutofit/>
      </a:bodyPr>
      <a:lstStyle>
        <a:defPPr algn="ctr">
          <a:defRPr sz="1400" dirty="0" smtClean="0">
            <a:solidFill>
              <a:schemeClr val="bg1"/>
            </a:solidFill>
            <a:latin typeface="Franklin Gothic Demi Cond" panose="020B07060304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defRPr dirty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FFFFFF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FFFFFF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Macintosh PowerPoint</Application>
  <PresentationFormat>Widescreen</PresentationFormat>
  <Paragraphs>85</Paragraphs>
  <Slides>14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Franklin Gothic Book</vt:lpstr>
      <vt:lpstr>Franklin Gothic Demi Cond</vt:lpstr>
      <vt:lpstr>Georgia</vt:lpstr>
      <vt:lpstr>Wingdings</vt:lpstr>
      <vt:lpstr>Sophisticated Business</vt:lpstr>
      <vt:lpstr>think-cell Slide</vt:lpstr>
      <vt:lpstr>Use Case:   ViVE BI &amp; Process Intelligence</vt:lpstr>
      <vt:lpstr>Project Overview</vt:lpstr>
      <vt:lpstr>Dataset: Purchase Order Handling Process</vt:lpstr>
      <vt:lpstr>Payment Process Flows</vt:lpstr>
      <vt:lpstr>Data Preparation and  Process Flow</vt:lpstr>
      <vt:lpstr>Business Intelligence v. Process Intelligence</vt:lpstr>
      <vt:lpstr>ViVE Demo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Case:   ViVE BI &amp; Process Intelligence</dc:title>
  <dc:creator>Rana, Nishant</dc:creator>
  <cp:lastModifiedBy>Rana, Nishant</cp:lastModifiedBy>
  <cp:revision>2</cp:revision>
  <dcterms:created xsi:type="dcterms:W3CDTF">2020-12-25T14:01:14Z</dcterms:created>
  <dcterms:modified xsi:type="dcterms:W3CDTF">2020-12-25T14:02:11Z</dcterms:modified>
</cp:coreProperties>
</file>