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2560" cy="6932880"/>
          </a:xfrm>
          <a:prstGeom prst="rect">
            <a:avLst/>
          </a:prstGeom>
          <a:ln>
            <a:noFill/>
          </a:ln>
        </p:spPr>
      </p:pic>
      <p:sp>
        <p:nvSpPr>
          <p:cNvPr id="1" name="CustomShape 1"/>
          <p:cNvSpPr/>
          <p:nvPr/>
        </p:nvSpPr>
        <p:spPr>
          <a:xfrm>
            <a:off x="0" y="152280"/>
            <a:ext cx="1522440" cy="119880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2" name="Google Shape;12;p22" descr=""/>
          <p:cNvPicPr/>
          <p:nvPr/>
        </p:nvPicPr>
        <p:blipFill>
          <a:blip r:embed="rId3"/>
          <a:stretch/>
        </p:blipFill>
        <p:spPr>
          <a:xfrm>
            <a:off x="312840" y="152280"/>
            <a:ext cx="867240" cy="970560"/>
          </a:xfrm>
          <a:prstGeom prst="rect">
            <a:avLst/>
          </a:prstGeom>
          <a:ln>
            <a:noFill/>
          </a:ln>
        </p:spPr>
      </p:pic>
      <p:sp>
        <p:nvSpPr>
          <p:cNvPr id="3" name="CustomShape 2"/>
          <p:cNvSpPr/>
          <p:nvPr/>
        </p:nvSpPr>
        <p:spPr>
          <a:xfrm>
            <a:off x="0" y="152280"/>
            <a:ext cx="1446480" cy="119880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4" name="Google Shape;15;p23" descr=""/>
          <p:cNvPicPr/>
          <p:nvPr/>
        </p:nvPicPr>
        <p:blipFill>
          <a:blip r:embed="rId4"/>
          <a:stretch/>
        </p:blipFill>
        <p:spPr>
          <a:xfrm>
            <a:off x="179640" y="152280"/>
            <a:ext cx="867240" cy="970560"/>
          </a:xfrm>
          <a:prstGeom prst="rect">
            <a:avLst/>
          </a:prstGeom>
          <a:ln>
            <a:noFill/>
          </a:ln>
        </p:spPr>
      </p:pic>
      <p:pic>
        <p:nvPicPr>
          <p:cNvPr id="5" name="Google Shape;16;p23" descr=""/>
          <p:cNvPicPr/>
          <p:nvPr/>
        </p:nvPicPr>
        <p:blipFill>
          <a:blip r:embed="rId5"/>
          <a:stretch/>
        </p:blipFill>
        <p:spPr>
          <a:xfrm>
            <a:off x="7530120" y="1676520"/>
            <a:ext cx="1598760" cy="5049360"/>
          </a:xfrm>
          <a:prstGeom prst="rect">
            <a:avLst/>
          </a:prstGeom>
          <a:ln>
            <a:noFill/>
          </a:ln>
        </p:spPr>
      </p:pic>
      <p:pic>
        <p:nvPicPr>
          <p:cNvPr id="6" name="Google Shape;17;p23" descr=""/>
          <p:cNvPicPr/>
          <p:nvPr/>
        </p:nvPicPr>
        <p:blipFill>
          <a:blip r:embed="rId6"/>
          <a:stretch/>
        </p:blipFill>
        <p:spPr>
          <a:xfrm>
            <a:off x="1219320" y="152280"/>
            <a:ext cx="7923240" cy="107316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421560" y="1540080"/>
            <a:ext cx="8299440" cy="13219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800" spc="-1" strike="noStrike">
                <a:solidFill>
                  <a:srgbClr val="ff0000"/>
                </a:solidFill>
                <a:uFill>
                  <a:solidFill>
                    <a:srgbClr val="ffffff"/>
                  </a:solidFill>
                </a:uFill>
                <a:latin typeface="Trebuchet MS"/>
                <a:ea typeface="Trebuchet MS"/>
              </a:rPr>
              <a:t>Department of Computer Science &amp; Engineering</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ff0000"/>
                </a:solidFill>
                <a:uFill>
                  <a:solidFill>
                    <a:srgbClr val="ffffff"/>
                  </a:solidFill>
                </a:uFill>
                <a:latin typeface="Trebuchet MS"/>
                <a:ea typeface="Trebuchet MS"/>
              </a:rPr>
              <a:t>UE17CS355 – Web Tech II Laboratory</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4000" spc="-1" strike="noStrike">
                <a:solidFill>
                  <a:srgbClr val="ff0000"/>
                </a:solidFill>
                <a:uFill>
                  <a:solidFill>
                    <a:srgbClr val="ffffff"/>
                  </a:solidFill>
                </a:uFill>
                <a:latin typeface="Trebuchet MS"/>
                <a:ea typeface="Trebuchet MS"/>
              </a:rPr>
              <a:t>Project Evaluation</a:t>
            </a:r>
            <a:endParaRPr b="0" lang="en-IN" sz="1800" spc="-1" strike="noStrike">
              <a:solidFill>
                <a:srgbClr val="000000"/>
              </a:solidFill>
              <a:uFill>
                <a:solidFill>
                  <a:srgbClr val="ffffff"/>
                </a:solidFill>
              </a:uFill>
              <a:latin typeface="Arial"/>
            </a:endParaRPr>
          </a:p>
        </p:txBody>
      </p:sp>
      <p:sp>
        <p:nvSpPr>
          <p:cNvPr id="44" name="CustomShape 2"/>
          <p:cNvSpPr/>
          <p:nvPr/>
        </p:nvSpPr>
        <p:spPr>
          <a:xfrm>
            <a:off x="411480" y="4719240"/>
            <a:ext cx="8456760" cy="137052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70c0"/>
                </a:solidFill>
                <a:uFill>
                  <a:solidFill>
                    <a:srgbClr val="ffffff"/>
                  </a:solidFill>
                </a:uFill>
                <a:latin typeface="Trebuchet MS"/>
                <a:ea typeface="Trebuchet MS"/>
              </a:rPr>
              <a:t>Project Title     :  Automatic Answer Evaluation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Trebuchet MS"/>
                <a:ea typeface="Trebuchet MS"/>
              </a:rPr>
              <a:t>Project Team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PES1201700151 – Achintya Shivam</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PES1201700286 – R Ananth</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   </a:t>
            </a:r>
            <a:r>
              <a:rPr b="0" lang="en-IN" sz="2000" spc="-1" strike="noStrike">
                <a:solidFill>
                  <a:srgbClr val="0070c0"/>
                </a:solidFill>
                <a:uFill>
                  <a:solidFill>
                    <a:srgbClr val="ffffff"/>
                  </a:solidFill>
                </a:uFill>
                <a:latin typeface="Trebuchet MS"/>
                <a:ea typeface="Trebuchet MS"/>
              </a:rPr>
              <a:t>PES1201701321 – Vishwas N S</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46"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p>
            <a:pPr marL="343080" indent="-341640" algn="r">
              <a:lnSpc>
                <a:spcPct val="100000"/>
              </a:lnSpc>
            </a:pPr>
            <a:r>
              <a:rPr b="0" lang="en-IN" sz="2400" spc="-1" strike="noStrike">
                <a:solidFill>
                  <a:srgbClr val="ff0000"/>
                </a:solidFill>
                <a:uFill>
                  <a:solidFill>
                    <a:srgbClr val="ffffff"/>
                  </a:solidFill>
                </a:uFill>
                <a:latin typeface="Trebuchet MS"/>
                <a:ea typeface="Trebuchet MS"/>
              </a:rPr>
              <a:t>Project Description</a:t>
            </a:r>
            <a:endParaRPr b="0" lang="en-IN" sz="1800" spc="-1" strike="noStrike">
              <a:solidFill>
                <a:srgbClr val="000000"/>
              </a:solidFill>
              <a:uFill>
                <a:solidFill>
                  <a:srgbClr val="ffffff"/>
                </a:solidFill>
              </a:uFill>
              <a:latin typeface="Arial"/>
            </a:endParaRPr>
          </a:p>
        </p:txBody>
      </p:sp>
      <p:sp>
        <p:nvSpPr>
          <p:cNvPr id="47" name="CustomShape 3"/>
          <p:cNvSpPr/>
          <p:nvPr/>
        </p:nvSpPr>
        <p:spPr>
          <a:xfrm>
            <a:off x="576000" y="2016000"/>
            <a:ext cx="7054920" cy="2392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The project is basically for the teachers to evaluate their students answers against the model answers automatically instead of manually correcting them using Natural Language Processing technique/algorithm.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It evaluates the students answer with that of the teachers answers and based on how close it is to the required answer it allocates marks for that answer to that particular student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Teachers can also view the results of all the students in the result page.</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49"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p>
            <a:pPr marL="343080" indent="-341640" algn="r">
              <a:lnSpc>
                <a:spcPct val="100000"/>
              </a:lnSpc>
            </a:pPr>
            <a:r>
              <a:rPr b="0" lang="en-IN" sz="2400" spc="-1" strike="noStrike">
                <a:solidFill>
                  <a:srgbClr val="ff0000"/>
                </a:solidFill>
                <a:uFill>
                  <a:solidFill>
                    <a:srgbClr val="ffffff"/>
                  </a:solidFill>
                </a:uFill>
                <a:latin typeface="Trebuchet MS"/>
                <a:ea typeface="Trebuchet MS"/>
              </a:rPr>
              <a:t>Technologies Used</a:t>
            </a:r>
            <a:endParaRPr b="0" lang="en-IN" sz="1800" spc="-1" strike="noStrike">
              <a:solidFill>
                <a:srgbClr val="000000"/>
              </a:solidFill>
              <a:uFill>
                <a:solidFill>
                  <a:srgbClr val="ffffff"/>
                </a:solidFill>
              </a:uFill>
              <a:latin typeface="Arial"/>
            </a:endParaRPr>
          </a:p>
        </p:txBody>
      </p:sp>
      <p:sp>
        <p:nvSpPr>
          <p:cNvPr id="50" name="CustomShape 3"/>
          <p:cNvSpPr/>
          <p:nvPr/>
        </p:nvSpPr>
        <p:spPr>
          <a:xfrm>
            <a:off x="504000" y="2016000"/>
            <a:ext cx="6982920" cy="34167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Technologies Used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1) Front-end -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i)HTML,CSS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ii)Bootstrap</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iii)React Framework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2) Back-end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i)Flask Framework</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ii)MySQL Database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iii)AJAX</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3)NLP python implementation</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52"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p>
            <a:pPr marL="343080" indent="-341640" algn="r">
              <a:lnSpc>
                <a:spcPct val="100000"/>
              </a:lnSpc>
            </a:pPr>
            <a:r>
              <a:rPr b="0" lang="en-IN" sz="2400" spc="-1" strike="noStrike">
                <a:solidFill>
                  <a:srgbClr val="ff0000"/>
                </a:solidFill>
                <a:uFill>
                  <a:solidFill>
                    <a:srgbClr val="ffffff"/>
                  </a:solidFill>
                </a:uFill>
                <a:latin typeface="Trebuchet MS"/>
                <a:ea typeface="Trebuchet MS"/>
              </a:rPr>
              <a:t>Techniques Implemented</a:t>
            </a:r>
            <a:endParaRPr b="0" lang="en-IN" sz="1800" spc="-1" strike="noStrike">
              <a:solidFill>
                <a:srgbClr val="000000"/>
              </a:solidFill>
              <a:uFill>
                <a:solidFill>
                  <a:srgbClr val="ffffff"/>
                </a:solidFill>
              </a:uFill>
              <a:latin typeface="Arial"/>
            </a:endParaRPr>
          </a:p>
        </p:txBody>
      </p:sp>
      <p:sp>
        <p:nvSpPr>
          <p:cNvPr id="53" name="CustomShape 3"/>
          <p:cNvSpPr/>
          <p:nvPr/>
        </p:nvSpPr>
        <p:spPr>
          <a:xfrm>
            <a:off x="720000" y="2160000"/>
            <a:ext cx="6910920" cy="111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Techniques Implemented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We have implemented 2 Ajax Patterns : Submission Throttling and Multistage Downlaod.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Submission Throttling is implemented while searching for the students name among a huge lot of students either to see the result or to modify them.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Multistage Download in implemented while reviewing the answers.Since there could be many answers for each student we download only 2 answers at a time and later download the remainig .</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288000" y="2160000"/>
            <a:ext cx="7342920" cy="6012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rPr>
              <a:t>The intelligent functionality used in Automatic Answer Evaluation is NLP algorithm. We use NLP techniques to find a similarity score by comparing the model answer and the student answer. Two parameters are taken into consideration.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First is Ngrams which takes into consideration the repeated pattern of  words and cosine similarity which finds out the similarity between two sentences by converting words into vectors.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Second is the percentage of common words between the two statements after processing the statements and removing common words in the english language (also known as stopwords).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These two scores are later combined and normalized based on the parameters of evaluation</a:t>
            </a:r>
            <a:endParaRPr b="0" lang="en-IN" sz="1800" spc="-1" strike="noStrike">
              <a:solidFill>
                <a:srgbClr val="000000"/>
              </a:solidFill>
              <a:uFill>
                <a:solidFill>
                  <a:srgbClr val="ffffff"/>
                </a:solidFill>
              </a:uFill>
              <a:latin typeface="Arial"/>
            </a:endParaRPr>
          </a:p>
        </p:txBody>
      </p:sp>
      <p:sp>
        <p:nvSpPr>
          <p:cNvPr id="55" name="CustomShape 2"/>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56" name="CustomShape 3"/>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p>
            <a:pPr marL="343080" indent="-341640" algn="r">
              <a:lnSpc>
                <a:spcPct val="100000"/>
              </a:lnSpc>
            </a:pPr>
            <a:r>
              <a:rPr b="0" lang="en-IN" sz="2400" spc="-1" strike="noStrike">
                <a:solidFill>
                  <a:srgbClr val="ff0000"/>
                </a:solidFill>
                <a:uFill>
                  <a:solidFill>
                    <a:srgbClr val="ffffff"/>
                  </a:solidFill>
                </a:uFill>
                <a:latin typeface="Trebuchet MS"/>
                <a:ea typeface="Trebuchet MS"/>
              </a:rPr>
              <a:t>Intelligent Functionality</a:t>
            </a:r>
            <a:endParaRPr b="0" lang="en-IN" sz="1800" spc="-1" strike="noStrike">
              <a:solidFill>
                <a:srgbClr val="000000"/>
              </a:solidFill>
              <a:uFill>
                <a:solidFill>
                  <a:srgbClr val="ffffff"/>
                </a:solidFill>
              </a:uFill>
              <a:latin typeface="Arial"/>
            </a:endParaRPr>
          </a:p>
        </p:txBody>
      </p:sp>
      <p:sp>
        <p:nvSpPr>
          <p:cNvPr id="57" name="CustomShape 4"/>
          <p:cNvSpPr/>
          <p:nvPr/>
        </p:nvSpPr>
        <p:spPr>
          <a:xfrm>
            <a:off x="792000" y="2088000"/>
            <a:ext cx="1294920" cy="345240"/>
          </a:xfrm>
          <a:prstGeom prst="rect">
            <a:avLst/>
          </a:prstGeom>
          <a:no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619640" y="3352680"/>
            <a:ext cx="3732840" cy="706680"/>
          </a:xfrm>
          <a:prstGeom prst="rect">
            <a:avLst/>
          </a:prstGeom>
          <a:noFill/>
          <a:ln>
            <a:noFill/>
          </a:ln>
        </p:spPr>
        <p:style>
          <a:lnRef idx="0"/>
          <a:fillRef idx="0"/>
          <a:effectRef idx="0"/>
          <a:fontRef idx="minor"/>
        </p:style>
        <p:txBody>
          <a:bodyPr lIns="90000" rIns="90000" tIns="45000" bIns="45000"/>
          <a:p>
            <a:pPr algn="r">
              <a:lnSpc>
                <a:spcPct val="100000"/>
              </a:lnSpc>
            </a:pPr>
            <a:r>
              <a:rPr b="0" lang="en-IN" sz="4000" spc="-1" strike="noStrike">
                <a:solidFill>
                  <a:srgbClr val="ff0000"/>
                </a:solidFill>
                <a:uFill>
                  <a:solidFill>
                    <a:srgbClr val="ffffff"/>
                  </a:solidFill>
                </a:uFill>
                <a:latin typeface="Trebuchet MS"/>
                <a:ea typeface="Trebuchet MS"/>
              </a:rPr>
              <a:t>Thank You</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LibreOffice/5.1.6.2$Linux_X86_64 LibreOffice_project/10m0$Build-2</Application>
  <Words>32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en-IN</dc:language>
  <cp:lastModifiedBy/>
  <dcterms:modified xsi:type="dcterms:W3CDTF">2020-04-17T11:17:08Z</dcterms:modified>
  <cp:revision>48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