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2920" cy="6933240"/>
          </a:xfrm>
          <a:prstGeom prst="rect">
            <a:avLst/>
          </a:prstGeom>
          <a:ln>
            <a:noFill/>
          </a:ln>
        </p:spPr>
      </p:pic>
      <p:sp>
        <p:nvSpPr>
          <p:cNvPr id="1" name="CustomShape 1"/>
          <p:cNvSpPr/>
          <p:nvPr/>
        </p:nvSpPr>
        <p:spPr>
          <a:xfrm>
            <a:off x="0" y="152280"/>
            <a:ext cx="1522800" cy="119916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2;p22" descr=""/>
          <p:cNvPicPr/>
          <p:nvPr/>
        </p:nvPicPr>
        <p:blipFill>
          <a:blip r:embed="rId3"/>
          <a:stretch/>
        </p:blipFill>
        <p:spPr>
          <a:xfrm>
            <a:off x="312840" y="152280"/>
            <a:ext cx="867600" cy="970920"/>
          </a:xfrm>
          <a:prstGeom prst="rect">
            <a:avLst/>
          </a:prstGeom>
          <a:ln>
            <a:noFill/>
          </a:ln>
        </p:spPr>
      </p:pic>
      <p:sp>
        <p:nvSpPr>
          <p:cNvPr id="3" name="CustomShape 2"/>
          <p:cNvSpPr/>
          <p:nvPr/>
        </p:nvSpPr>
        <p:spPr>
          <a:xfrm>
            <a:off x="0" y="152280"/>
            <a:ext cx="1446840" cy="119916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4" name="Google Shape;15;p23" descr=""/>
          <p:cNvPicPr/>
          <p:nvPr/>
        </p:nvPicPr>
        <p:blipFill>
          <a:blip r:embed="rId4"/>
          <a:stretch/>
        </p:blipFill>
        <p:spPr>
          <a:xfrm>
            <a:off x="179640" y="152280"/>
            <a:ext cx="867600" cy="970920"/>
          </a:xfrm>
          <a:prstGeom prst="rect">
            <a:avLst/>
          </a:prstGeom>
          <a:ln>
            <a:noFill/>
          </a:ln>
        </p:spPr>
      </p:pic>
      <p:pic>
        <p:nvPicPr>
          <p:cNvPr id="5" name="Google Shape;16;p23" descr=""/>
          <p:cNvPicPr/>
          <p:nvPr/>
        </p:nvPicPr>
        <p:blipFill>
          <a:blip r:embed="rId5"/>
          <a:stretch/>
        </p:blipFill>
        <p:spPr>
          <a:xfrm>
            <a:off x="7530120" y="1676520"/>
            <a:ext cx="1599120" cy="5049720"/>
          </a:xfrm>
          <a:prstGeom prst="rect">
            <a:avLst/>
          </a:prstGeom>
          <a:ln>
            <a:noFill/>
          </a:ln>
        </p:spPr>
      </p:pic>
      <p:pic>
        <p:nvPicPr>
          <p:cNvPr id="6" name="Google Shape;17;p23" descr=""/>
          <p:cNvPicPr/>
          <p:nvPr/>
        </p:nvPicPr>
        <p:blipFill>
          <a:blip r:embed="rId6"/>
          <a:stretch/>
        </p:blipFill>
        <p:spPr>
          <a:xfrm>
            <a:off x="1219320" y="152280"/>
            <a:ext cx="7923600" cy="107352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299800" cy="1322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latin typeface="Trebuchet MS"/>
                <a:ea typeface="Trebuchet MS"/>
              </a:rPr>
              <a:t>Department of Computer Science &amp; Engineering</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r>
              <a:rPr b="0" lang="en-IN" sz="3200" spc="-1" strike="noStrike">
                <a:solidFill>
                  <a:srgbClr val="ff0000"/>
                </a:solidFill>
                <a:latin typeface="Trebuchet MS"/>
                <a:ea typeface="Trebuchet MS"/>
              </a:rPr>
              <a:t>UE17CS355 – Web Tech II Laboratory</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r>
              <a:rPr b="0" lang="en-IN" sz="4000" spc="-1" strike="noStrike">
                <a:solidFill>
                  <a:srgbClr val="ff0000"/>
                </a:solidFill>
                <a:latin typeface="Trebuchet MS"/>
                <a:ea typeface="Trebuchet MS"/>
              </a:rPr>
              <a:t>Project Evaluation</a:t>
            </a:r>
            <a:endParaRPr b="0" lang="en-IN" sz="4000" spc="-1" strike="noStrike">
              <a:latin typeface="Arial"/>
            </a:endParaRPr>
          </a:p>
        </p:txBody>
      </p:sp>
      <p:sp>
        <p:nvSpPr>
          <p:cNvPr id="46" name="CustomShape 2"/>
          <p:cNvSpPr/>
          <p:nvPr/>
        </p:nvSpPr>
        <p:spPr>
          <a:xfrm>
            <a:off x="411480" y="4719240"/>
            <a:ext cx="8457120" cy="13708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70c0"/>
                </a:solidFill>
                <a:latin typeface="Trebuchet MS"/>
                <a:ea typeface="Trebuchet MS"/>
              </a:rPr>
              <a:t>Project Title     :  Automatic Answer Evaluation</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Project Team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PES1201700151 – Achintya Shivam</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PES1201700286 – R Ananth</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PES1201701321 – Vishwas N S</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IN" sz="2400" spc="-1" strike="noStrike">
                <a:solidFill>
                  <a:srgbClr val="ff0000"/>
                </a:solidFill>
                <a:latin typeface="Trebuchet MS"/>
                <a:ea typeface="Trebuchet MS"/>
              </a:rPr>
              <a:t>Project Description</a:t>
            </a:r>
            <a:endParaRPr b="0" lang="en-IN" sz="2400" spc="-1" strike="noStrike">
              <a:latin typeface="Arial"/>
            </a:endParaRPr>
          </a:p>
        </p:txBody>
      </p:sp>
      <p:sp>
        <p:nvSpPr>
          <p:cNvPr id="49" name="CustomShape 3"/>
          <p:cNvSpPr/>
          <p:nvPr/>
        </p:nvSpPr>
        <p:spPr>
          <a:xfrm>
            <a:off x="576000" y="2016000"/>
            <a:ext cx="7055280" cy="2393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The project is basically for the teachers to evaluate their students answers against the model answers automatically instead of manually correcting them using Natural Language Processing technique/algorithm.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It evaluates the students answer with that of the teachers answers and based on how close it is to the required answer it allocates marks for that answer to that particular student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Teachers can also view the results of all the students in the result page.</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IN" sz="2400" spc="-1" strike="noStrike">
                <a:solidFill>
                  <a:srgbClr val="ff0000"/>
                </a:solidFill>
                <a:latin typeface="Trebuchet MS"/>
                <a:ea typeface="Trebuchet MS"/>
              </a:rPr>
              <a:t>Technologies Used</a:t>
            </a:r>
            <a:endParaRPr b="0" lang="en-IN" sz="2400" spc="-1" strike="noStrike">
              <a:latin typeface="Arial"/>
            </a:endParaRPr>
          </a:p>
        </p:txBody>
      </p:sp>
      <p:sp>
        <p:nvSpPr>
          <p:cNvPr id="52" name="CustomShape 3"/>
          <p:cNvSpPr/>
          <p:nvPr/>
        </p:nvSpPr>
        <p:spPr>
          <a:xfrm>
            <a:off x="504000" y="2016000"/>
            <a:ext cx="6983280" cy="3417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Technologies Used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1) Front-end - </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i)HTML,CSS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ii)Bootstrap</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iii)React Framework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2) Back-end -</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i)Flask Framework</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ii)MySQL Database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iii)AJAX</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3)NLP python implementation</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4"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IN" sz="2400" spc="-1" strike="noStrike">
                <a:solidFill>
                  <a:srgbClr val="ff0000"/>
                </a:solidFill>
                <a:latin typeface="Trebuchet MS"/>
                <a:ea typeface="Trebuchet MS"/>
              </a:rPr>
              <a:t>Techniques Implemented</a:t>
            </a:r>
            <a:endParaRPr b="0" lang="en-IN" sz="2400" spc="-1" strike="noStrike">
              <a:latin typeface="Arial"/>
            </a:endParaRPr>
          </a:p>
        </p:txBody>
      </p:sp>
      <p:sp>
        <p:nvSpPr>
          <p:cNvPr id="55" name="CustomShape 3"/>
          <p:cNvSpPr/>
          <p:nvPr/>
        </p:nvSpPr>
        <p:spPr>
          <a:xfrm>
            <a:off x="720000" y="2160000"/>
            <a:ext cx="6911280" cy="11134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Techniques Implemented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We have implemented 2 Ajax Patterns : Submission Throttling and Multistage Downlaod.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Submission Throttling is implemented while searching for the students name among a huge lot of students either to see the result or to modify them.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Multistage Download in implemented while reviewing the answers.Since there are many students for each user we are downloading answers of only 2 students at a time and later download the remainig .</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7"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IN" sz="2400" spc="-1" strike="noStrike">
                <a:solidFill>
                  <a:srgbClr val="ff0000"/>
                </a:solidFill>
                <a:latin typeface="Trebuchet MS"/>
                <a:ea typeface="Trebuchet MS"/>
              </a:rPr>
              <a:t>Intelligent Functionality</a:t>
            </a:r>
            <a:endParaRPr b="0" lang="en-IN" sz="2400" spc="-1" strike="noStrike">
              <a:latin typeface="Arial"/>
            </a:endParaRPr>
          </a:p>
        </p:txBody>
      </p:sp>
      <p:sp>
        <p:nvSpPr>
          <p:cNvPr id="58" name="CustomShape 3"/>
          <p:cNvSpPr/>
          <p:nvPr/>
        </p:nvSpPr>
        <p:spPr>
          <a:xfrm>
            <a:off x="792000" y="2088000"/>
            <a:ext cx="1295280" cy="345600"/>
          </a:xfrm>
          <a:prstGeom prst="rect">
            <a:avLst/>
          </a:prstGeom>
          <a:noFill/>
          <a:ln>
            <a:noFill/>
          </a:ln>
        </p:spPr>
        <p:style>
          <a:lnRef idx="0"/>
          <a:fillRef idx="0"/>
          <a:effectRef idx="0"/>
          <a:fontRef idx="minor"/>
        </p:style>
      </p:sp>
      <p:sp>
        <p:nvSpPr>
          <p:cNvPr id="59" name="CustomShape 4"/>
          <p:cNvSpPr/>
          <p:nvPr/>
        </p:nvSpPr>
        <p:spPr>
          <a:xfrm>
            <a:off x="288000" y="2160000"/>
            <a:ext cx="7343280" cy="601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The intelligent functionality used in Automatic Answer Evaluation is NLP algorithm.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We use NLP techniques to find a similarity score between 0 to 1 by comparing the model answer and the student answer. The 2 parameters are taken into consideration.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One is Ngrams of length 3 which takes into consideration the repeated pattern of 3 words and Cosine similarity which finds out the similarity between 2 sentences by converting words into vectors.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Second is common words between the two statements after removing common words which are known as stopwords.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1619640" y="3352680"/>
            <a:ext cx="3733200" cy="707040"/>
          </a:xfrm>
          <a:prstGeom prst="rect">
            <a:avLst/>
          </a:prstGeom>
          <a:noFill/>
          <a:ln>
            <a:noFill/>
          </a:ln>
        </p:spPr>
        <p:style>
          <a:lnRef idx="0"/>
          <a:fillRef idx="0"/>
          <a:effectRef idx="0"/>
          <a:fontRef idx="minor"/>
        </p:style>
        <p:txBody>
          <a:bodyPr lIns="90000" rIns="90000" tIns="45000" bIns="45000"/>
          <a:p>
            <a:pPr algn="r">
              <a:lnSpc>
                <a:spcPct val="100000"/>
              </a:lnSpc>
            </a:pPr>
            <a:r>
              <a:rPr b="0" lang="en-IN" sz="4000" spc="-1" strike="noStrike">
                <a:solidFill>
                  <a:srgbClr val="ff0000"/>
                </a:solidFill>
                <a:latin typeface="Trebuchet MS"/>
                <a:ea typeface="Trebuchet MS"/>
              </a:rPr>
              <a:t>Thank You</a:t>
            </a:r>
            <a:endParaRPr b="0" lang="en-IN" sz="4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LibreOffice/6.0.7.3$Linux_X86_64 LibreOffice_project/00m0$Build-3</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en-IN</dc:language>
  <cp:lastModifiedBy/>
  <dcterms:modified xsi:type="dcterms:W3CDTF">2020-04-17T02:53:59Z</dcterms:modified>
  <cp:revision>43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