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22" descr=""/>
          <p:cNvPicPr/>
          <p:nvPr/>
        </p:nvPicPr>
        <p:blipFill>
          <a:blip r:embed="rId2"/>
          <a:stretch/>
        </p:blipFill>
        <p:spPr>
          <a:xfrm>
            <a:off x="0" y="-13680"/>
            <a:ext cx="9143280" cy="6933600"/>
          </a:xfrm>
          <a:prstGeom prst="rect">
            <a:avLst/>
          </a:prstGeom>
          <a:ln>
            <a:noFill/>
          </a:ln>
        </p:spPr>
      </p:pic>
      <p:sp>
        <p:nvSpPr>
          <p:cNvPr id="1" name="CustomShape 1"/>
          <p:cNvSpPr/>
          <p:nvPr/>
        </p:nvSpPr>
        <p:spPr>
          <a:xfrm>
            <a:off x="0" y="152280"/>
            <a:ext cx="1523160" cy="1199520"/>
          </a:xfrm>
          <a:prstGeom prst="rect">
            <a:avLst/>
          </a:prstGeom>
          <a:solidFill>
            <a:schemeClr val="lt1"/>
          </a:solid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2" name="Google Shape;12;p22" descr=""/>
          <p:cNvPicPr/>
          <p:nvPr/>
        </p:nvPicPr>
        <p:blipFill>
          <a:blip r:embed="rId3"/>
          <a:stretch/>
        </p:blipFill>
        <p:spPr>
          <a:xfrm>
            <a:off x="312840" y="152280"/>
            <a:ext cx="867960" cy="971280"/>
          </a:xfrm>
          <a:prstGeom prst="rect">
            <a:avLst/>
          </a:prstGeom>
          <a:ln>
            <a:noFill/>
          </a:ln>
        </p:spPr>
      </p:pic>
      <p:sp>
        <p:nvSpPr>
          <p:cNvPr id="3" name="CustomShape 2"/>
          <p:cNvSpPr/>
          <p:nvPr/>
        </p:nvSpPr>
        <p:spPr>
          <a:xfrm>
            <a:off x="0" y="152280"/>
            <a:ext cx="1447200" cy="1199520"/>
          </a:xfrm>
          <a:prstGeom prst="rect">
            <a:avLst/>
          </a:prstGeom>
          <a:solidFill>
            <a:schemeClr val="lt1"/>
          </a:solid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4" name="Google Shape;15;p23" descr=""/>
          <p:cNvPicPr/>
          <p:nvPr/>
        </p:nvPicPr>
        <p:blipFill>
          <a:blip r:embed="rId4"/>
          <a:stretch/>
        </p:blipFill>
        <p:spPr>
          <a:xfrm>
            <a:off x="179640" y="152280"/>
            <a:ext cx="867960" cy="971280"/>
          </a:xfrm>
          <a:prstGeom prst="rect">
            <a:avLst/>
          </a:prstGeom>
          <a:ln>
            <a:noFill/>
          </a:ln>
        </p:spPr>
      </p:pic>
      <p:pic>
        <p:nvPicPr>
          <p:cNvPr id="5" name="Google Shape;16;p23" descr=""/>
          <p:cNvPicPr/>
          <p:nvPr/>
        </p:nvPicPr>
        <p:blipFill>
          <a:blip r:embed="rId5"/>
          <a:stretch/>
        </p:blipFill>
        <p:spPr>
          <a:xfrm>
            <a:off x="7530120" y="1676520"/>
            <a:ext cx="1599480" cy="5050080"/>
          </a:xfrm>
          <a:prstGeom prst="rect">
            <a:avLst/>
          </a:prstGeom>
          <a:ln>
            <a:noFill/>
          </a:ln>
        </p:spPr>
      </p:pic>
      <p:pic>
        <p:nvPicPr>
          <p:cNvPr id="6" name="Google Shape;17;p23" descr=""/>
          <p:cNvPicPr/>
          <p:nvPr/>
        </p:nvPicPr>
        <p:blipFill>
          <a:blip r:embed="rId6"/>
          <a:stretch/>
        </p:blipFill>
        <p:spPr>
          <a:xfrm>
            <a:off x="1219320" y="152280"/>
            <a:ext cx="7923960" cy="1073880"/>
          </a:xfrm>
          <a:prstGeom prst="rect">
            <a:avLst/>
          </a:prstGeom>
          <a:ln>
            <a:noFill/>
          </a:ln>
        </p:spPr>
      </p:pic>
      <p:sp>
        <p:nvSpPr>
          <p:cNvPr id="7" name="PlaceHolder 3"/>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8"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421560" y="1540080"/>
            <a:ext cx="8300160" cy="13226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800" spc="-1" strike="noStrike">
                <a:solidFill>
                  <a:srgbClr val="ff0000"/>
                </a:solidFill>
                <a:latin typeface="Trebuchet MS"/>
                <a:ea typeface="Trebuchet MS"/>
              </a:rPr>
              <a:t>Department of Computer Science &amp; Engineering</a:t>
            </a:r>
            <a:endParaRPr b="0" lang="en-IN" sz="2800" spc="-1" strike="noStrike">
              <a:latin typeface="Arial"/>
            </a:endParaRPr>
          </a:p>
          <a:p>
            <a:pPr algn="ctr">
              <a:lnSpc>
                <a:spcPct val="100000"/>
              </a:lnSpc>
            </a:pPr>
            <a:endParaRPr b="0" lang="en-IN" sz="2800" spc="-1" strike="noStrike">
              <a:latin typeface="Arial"/>
            </a:endParaRPr>
          </a:p>
          <a:p>
            <a:pPr algn="ctr">
              <a:lnSpc>
                <a:spcPct val="100000"/>
              </a:lnSpc>
            </a:pPr>
            <a:r>
              <a:rPr b="0" lang="en-IN" sz="3200" spc="-1" strike="noStrike">
                <a:solidFill>
                  <a:srgbClr val="ff0000"/>
                </a:solidFill>
                <a:latin typeface="Trebuchet MS"/>
                <a:ea typeface="Trebuchet MS"/>
              </a:rPr>
              <a:t>UE17CS355 – Web Tech II Laboratory</a:t>
            </a:r>
            <a:endParaRPr b="0" lang="en-IN" sz="3200" spc="-1" strike="noStrike">
              <a:latin typeface="Arial"/>
            </a:endParaRPr>
          </a:p>
          <a:p>
            <a:pPr algn="ctr">
              <a:lnSpc>
                <a:spcPct val="100000"/>
              </a:lnSpc>
            </a:pPr>
            <a:endParaRPr b="0" lang="en-IN" sz="3200" spc="-1" strike="noStrike">
              <a:latin typeface="Arial"/>
            </a:endParaRPr>
          </a:p>
          <a:p>
            <a:pPr algn="ctr">
              <a:lnSpc>
                <a:spcPct val="100000"/>
              </a:lnSpc>
            </a:pPr>
            <a:r>
              <a:rPr b="0" lang="en-IN" sz="4000" spc="-1" strike="noStrike">
                <a:solidFill>
                  <a:srgbClr val="ff0000"/>
                </a:solidFill>
                <a:latin typeface="Trebuchet MS"/>
                <a:ea typeface="Trebuchet MS"/>
              </a:rPr>
              <a:t>Project Evaluation</a:t>
            </a:r>
            <a:endParaRPr b="0" lang="en-IN" sz="4000" spc="-1" strike="noStrike">
              <a:latin typeface="Arial"/>
            </a:endParaRPr>
          </a:p>
        </p:txBody>
      </p:sp>
      <p:sp>
        <p:nvSpPr>
          <p:cNvPr id="46" name="CustomShape 2"/>
          <p:cNvSpPr/>
          <p:nvPr/>
        </p:nvSpPr>
        <p:spPr>
          <a:xfrm>
            <a:off x="411480" y="4719240"/>
            <a:ext cx="8457480" cy="137124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0070c0"/>
                </a:solidFill>
                <a:latin typeface="Trebuchet MS"/>
                <a:ea typeface="Trebuchet MS"/>
              </a:rPr>
              <a:t>Project Title     :  Automatic Answer Evaluation</a:t>
            </a:r>
            <a:endParaRPr b="0" lang="en-IN" sz="2000" spc="-1" strike="noStrike">
              <a:latin typeface="Arial"/>
            </a:endParaRPr>
          </a:p>
          <a:p>
            <a:pPr>
              <a:lnSpc>
                <a:spcPct val="100000"/>
              </a:lnSpc>
            </a:pPr>
            <a:r>
              <a:rPr b="0" lang="en-IN" sz="2000" spc="-1" strike="noStrike">
                <a:solidFill>
                  <a:srgbClr val="0070c0"/>
                </a:solidFill>
                <a:latin typeface="Trebuchet MS"/>
                <a:ea typeface="Trebuchet MS"/>
              </a:rPr>
              <a:t>Project Team </a:t>
            </a: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  </a:t>
            </a:r>
            <a:endParaRPr b="0" lang="en-IN" sz="2000" spc="-1" strike="noStrike">
              <a:latin typeface="Arial"/>
            </a:endParaRPr>
          </a:p>
          <a:p>
            <a:pPr>
              <a:lnSpc>
                <a:spcPct val="100000"/>
              </a:lnSpc>
            </a:pP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PES1201700151 – Achintya Shivam</a:t>
            </a:r>
            <a:endParaRPr b="0" lang="en-IN" sz="2000" spc="-1" strike="noStrike">
              <a:latin typeface="Arial"/>
            </a:endParaRPr>
          </a:p>
          <a:p>
            <a:pPr>
              <a:lnSpc>
                <a:spcPct val="100000"/>
              </a:lnSpc>
            </a:pP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PES1201700286 – R Ananth</a:t>
            </a:r>
            <a:endParaRPr b="0" lang="en-IN" sz="2000" spc="-1" strike="noStrike">
              <a:latin typeface="Arial"/>
            </a:endParaRPr>
          </a:p>
          <a:p>
            <a:pPr>
              <a:lnSpc>
                <a:spcPct val="100000"/>
              </a:lnSpc>
            </a:pP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   </a:t>
            </a:r>
            <a:r>
              <a:rPr b="0" lang="en-IN" sz="2000" spc="-1" strike="noStrike">
                <a:solidFill>
                  <a:srgbClr val="0070c0"/>
                </a:solidFill>
                <a:latin typeface="Trebuchet MS"/>
                <a:ea typeface="Trebuchet MS"/>
              </a:rPr>
              <a:t>PES1201701321 – Vishwas N S</a:t>
            </a:r>
            <a:endParaRPr b="0" lang="en-IN"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1523880" y="1581120"/>
            <a:ext cx="7619400" cy="35640"/>
          </a:xfrm>
          <a:prstGeom prst="rect">
            <a:avLst/>
          </a:prstGeom>
          <a:solidFill>
            <a:srgbClr val="33cccc"/>
          </a:solidFill>
          <a:ln>
            <a:noFill/>
          </a:ln>
        </p:spPr>
        <p:style>
          <a:lnRef idx="0"/>
          <a:fillRef idx="0"/>
          <a:effectRef idx="0"/>
          <a:fontRef idx="minor"/>
        </p:style>
      </p:sp>
      <p:sp>
        <p:nvSpPr>
          <p:cNvPr id="48" name="CustomShape 2"/>
          <p:cNvSpPr/>
          <p:nvPr/>
        </p:nvSpPr>
        <p:spPr>
          <a:xfrm>
            <a:off x="2666880" y="1143000"/>
            <a:ext cx="6476400" cy="460800"/>
          </a:xfrm>
          <a:prstGeom prst="rect">
            <a:avLst/>
          </a:prstGeom>
          <a:noFill/>
          <a:ln>
            <a:noFill/>
          </a:ln>
        </p:spPr>
        <p:style>
          <a:lnRef idx="0"/>
          <a:fillRef idx="0"/>
          <a:effectRef idx="0"/>
          <a:fontRef idx="minor"/>
        </p:style>
        <p:txBody>
          <a:bodyPr lIns="90000" rIns="90000" tIns="45000" bIns="45000"/>
          <a:p>
            <a:pPr marL="343080" indent="-342360" algn="r">
              <a:lnSpc>
                <a:spcPct val="100000"/>
              </a:lnSpc>
            </a:pPr>
            <a:r>
              <a:rPr b="0" lang="en-IN" sz="2400" spc="-1" strike="noStrike">
                <a:solidFill>
                  <a:srgbClr val="ff0000"/>
                </a:solidFill>
                <a:latin typeface="Trebuchet MS"/>
                <a:ea typeface="Trebuchet MS"/>
              </a:rPr>
              <a:t>Project Description</a:t>
            </a:r>
            <a:endParaRPr b="0" lang="en-IN" sz="2400" spc="-1" strike="noStrike">
              <a:latin typeface="Arial"/>
            </a:endParaRPr>
          </a:p>
        </p:txBody>
      </p:sp>
      <p:sp>
        <p:nvSpPr>
          <p:cNvPr id="49" name="CustomShape 3"/>
          <p:cNvSpPr/>
          <p:nvPr/>
        </p:nvSpPr>
        <p:spPr>
          <a:xfrm>
            <a:off x="576000" y="2016000"/>
            <a:ext cx="7055640" cy="23936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The project is basically for the teachers to evaluate their students answers against the model answers automatically instead of manually correcting them using Natural Language Processing technique/algorithm.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It evaluates the students answer with that of the teachers answers and based on how close it is to the required answer it allocates marks for that answer to that particular student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Teachers can also view the results of the students in terms of graphs and other data visualization aspects to get a better insight.</a:t>
            </a: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1523880" y="1581120"/>
            <a:ext cx="7619400" cy="35640"/>
          </a:xfrm>
          <a:prstGeom prst="rect">
            <a:avLst/>
          </a:prstGeom>
          <a:solidFill>
            <a:srgbClr val="33cccc"/>
          </a:solidFill>
          <a:ln>
            <a:noFill/>
          </a:ln>
        </p:spPr>
        <p:style>
          <a:lnRef idx="0"/>
          <a:fillRef idx="0"/>
          <a:effectRef idx="0"/>
          <a:fontRef idx="minor"/>
        </p:style>
      </p:sp>
      <p:sp>
        <p:nvSpPr>
          <p:cNvPr id="51" name="CustomShape 2"/>
          <p:cNvSpPr/>
          <p:nvPr/>
        </p:nvSpPr>
        <p:spPr>
          <a:xfrm>
            <a:off x="2666880" y="1143000"/>
            <a:ext cx="6476400" cy="460800"/>
          </a:xfrm>
          <a:prstGeom prst="rect">
            <a:avLst/>
          </a:prstGeom>
          <a:noFill/>
          <a:ln>
            <a:noFill/>
          </a:ln>
        </p:spPr>
        <p:style>
          <a:lnRef idx="0"/>
          <a:fillRef idx="0"/>
          <a:effectRef idx="0"/>
          <a:fontRef idx="minor"/>
        </p:style>
        <p:txBody>
          <a:bodyPr lIns="90000" rIns="90000" tIns="45000" bIns="45000"/>
          <a:p>
            <a:pPr marL="343080" indent="-342360" algn="r">
              <a:lnSpc>
                <a:spcPct val="100000"/>
              </a:lnSpc>
            </a:pPr>
            <a:r>
              <a:rPr b="0" lang="en-IN" sz="2400" spc="-1" strike="noStrike">
                <a:solidFill>
                  <a:srgbClr val="ff0000"/>
                </a:solidFill>
                <a:latin typeface="Trebuchet MS"/>
                <a:ea typeface="Trebuchet MS"/>
              </a:rPr>
              <a:t>Technologies Used</a:t>
            </a:r>
            <a:endParaRPr b="0" lang="en-IN" sz="2400" spc="-1" strike="noStrike">
              <a:latin typeface="Arial"/>
            </a:endParaRPr>
          </a:p>
        </p:txBody>
      </p:sp>
      <p:sp>
        <p:nvSpPr>
          <p:cNvPr id="52" name="CustomShape 3"/>
          <p:cNvSpPr/>
          <p:nvPr/>
        </p:nvSpPr>
        <p:spPr>
          <a:xfrm>
            <a:off x="504000" y="2016000"/>
            <a:ext cx="6983640" cy="34174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Technologies Used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1) Front-end - </a:t>
            </a:r>
            <a:endParaRPr b="0" lang="en-IN" sz="1800" spc="-1" strike="noStrike">
              <a:latin typeface="Arial"/>
            </a:endParaRPr>
          </a:p>
          <a:p>
            <a:pPr>
              <a:lnSpc>
                <a:spcPct val="100000"/>
              </a:lnSpc>
            </a:pPr>
            <a:r>
              <a:rPr b="0" lang="en-IN" sz="1800" spc="-1" strike="noStrike">
                <a:latin typeface="Arial"/>
              </a:rPr>
              <a:t>	</a:t>
            </a:r>
            <a:r>
              <a:rPr b="0" lang="en-IN" sz="1800" spc="-1" strike="noStrike">
                <a:latin typeface="Arial"/>
              </a:rPr>
              <a:t>i)HTML,CSS</a:t>
            </a:r>
            <a:endParaRPr b="0" lang="en-IN" sz="1800" spc="-1" strike="noStrike">
              <a:latin typeface="Arial"/>
            </a:endParaRPr>
          </a:p>
          <a:p>
            <a:pPr>
              <a:lnSpc>
                <a:spcPct val="100000"/>
              </a:lnSpc>
            </a:pPr>
            <a:r>
              <a:rPr b="0" lang="en-IN" sz="1800" spc="-1" strike="noStrike">
                <a:latin typeface="Arial"/>
              </a:rPr>
              <a:t>	</a:t>
            </a:r>
            <a:r>
              <a:rPr b="0" lang="en-IN" sz="1800" spc="-1" strike="noStrike">
                <a:latin typeface="Arial"/>
              </a:rPr>
              <a:t>ii)Bootstrap</a:t>
            </a:r>
            <a:endParaRPr b="0" lang="en-IN" sz="1800" spc="-1" strike="noStrike">
              <a:latin typeface="Arial"/>
            </a:endParaRPr>
          </a:p>
          <a:p>
            <a:pPr>
              <a:lnSpc>
                <a:spcPct val="100000"/>
              </a:lnSpc>
            </a:pPr>
            <a:r>
              <a:rPr b="0" lang="en-IN" sz="1800" spc="-1" strike="noStrike">
                <a:latin typeface="Arial"/>
              </a:rPr>
              <a:t>	</a:t>
            </a:r>
            <a:r>
              <a:rPr b="0" lang="en-IN" sz="1800" spc="-1" strike="noStrike">
                <a:latin typeface="Arial"/>
              </a:rPr>
              <a:t>iii)React Framework</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2) Back-end -</a:t>
            </a:r>
            <a:endParaRPr b="0" lang="en-IN" sz="1800" spc="-1" strike="noStrike">
              <a:latin typeface="Arial"/>
            </a:endParaRPr>
          </a:p>
          <a:p>
            <a:pPr>
              <a:lnSpc>
                <a:spcPct val="100000"/>
              </a:lnSpc>
            </a:pPr>
            <a:r>
              <a:rPr b="0" lang="en-IN" sz="1800" spc="-1" strike="noStrike">
                <a:latin typeface="Arial"/>
              </a:rPr>
              <a:t>	</a:t>
            </a:r>
            <a:r>
              <a:rPr b="0" lang="en-IN" sz="1800" spc="-1" strike="noStrike">
                <a:latin typeface="Arial"/>
              </a:rPr>
              <a:t>i)Flask Framework</a:t>
            </a:r>
            <a:endParaRPr b="0" lang="en-IN" sz="1800" spc="-1" strike="noStrike">
              <a:latin typeface="Arial"/>
            </a:endParaRPr>
          </a:p>
          <a:p>
            <a:pPr>
              <a:lnSpc>
                <a:spcPct val="100000"/>
              </a:lnSpc>
            </a:pPr>
            <a:r>
              <a:rPr b="0" lang="en-IN" sz="1800" spc="-1" strike="noStrike">
                <a:latin typeface="Arial"/>
              </a:rPr>
              <a:t>	</a:t>
            </a:r>
            <a:r>
              <a:rPr b="0" lang="en-IN" sz="1800" spc="-1" strike="noStrike">
                <a:latin typeface="Arial"/>
              </a:rPr>
              <a:t>ii)MySQL Database</a:t>
            </a:r>
            <a:endParaRPr b="0" lang="en-IN" sz="1800" spc="-1" strike="noStrike">
              <a:latin typeface="Arial"/>
            </a:endParaRPr>
          </a:p>
          <a:p>
            <a:pPr>
              <a:lnSpc>
                <a:spcPct val="100000"/>
              </a:lnSpc>
            </a:pPr>
            <a:r>
              <a:rPr b="0" lang="en-IN" sz="1800" spc="-1" strike="noStrike">
                <a:latin typeface="Arial"/>
              </a:rPr>
              <a:t>	</a:t>
            </a:r>
            <a:r>
              <a:rPr b="0" lang="en-IN" sz="1800" spc="-1" strike="noStrike">
                <a:latin typeface="Arial"/>
              </a:rPr>
              <a:t>iii)AJAX</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3)NLP python implementation</a:t>
            </a: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1523880" y="1581120"/>
            <a:ext cx="7619400" cy="35640"/>
          </a:xfrm>
          <a:prstGeom prst="rect">
            <a:avLst/>
          </a:prstGeom>
          <a:solidFill>
            <a:srgbClr val="33cccc"/>
          </a:solidFill>
          <a:ln>
            <a:noFill/>
          </a:ln>
        </p:spPr>
        <p:style>
          <a:lnRef idx="0"/>
          <a:fillRef idx="0"/>
          <a:effectRef idx="0"/>
          <a:fontRef idx="minor"/>
        </p:style>
      </p:sp>
      <p:sp>
        <p:nvSpPr>
          <p:cNvPr id="54" name="CustomShape 2"/>
          <p:cNvSpPr/>
          <p:nvPr/>
        </p:nvSpPr>
        <p:spPr>
          <a:xfrm>
            <a:off x="2666880" y="1143000"/>
            <a:ext cx="6476400" cy="460800"/>
          </a:xfrm>
          <a:prstGeom prst="rect">
            <a:avLst/>
          </a:prstGeom>
          <a:noFill/>
          <a:ln>
            <a:noFill/>
          </a:ln>
        </p:spPr>
        <p:style>
          <a:lnRef idx="0"/>
          <a:fillRef idx="0"/>
          <a:effectRef idx="0"/>
          <a:fontRef idx="minor"/>
        </p:style>
        <p:txBody>
          <a:bodyPr lIns="90000" rIns="90000" tIns="45000" bIns="45000"/>
          <a:p>
            <a:pPr marL="343080" indent="-342360" algn="r">
              <a:lnSpc>
                <a:spcPct val="100000"/>
              </a:lnSpc>
            </a:pPr>
            <a:r>
              <a:rPr b="0" lang="en-IN" sz="2400" spc="-1" strike="noStrike">
                <a:solidFill>
                  <a:srgbClr val="ff0000"/>
                </a:solidFill>
                <a:latin typeface="Trebuchet MS"/>
                <a:ea typeface="Trebuchet MS"/>
              </a:rPr>
              <a:t>Techniques Implemented</a:t>
            </a:r>
            <a:endParaRPr b="0" lang="en-IN" sz="2400" spc="-1" strike="noStrike">
              <a:latin typeface="Arial"/>
            </a:endParaRPr>
          </a:p>
        </p:txBody>
      </p:sp>
      <p:sp>
        <p:nvSpPr>
          <p:cNvPr id="55" name="CustomShape 3"/>
          <p:cNvSpPr/>
          <p:nvPr/>
        </p:nvSpPr>
        <p:spPr>
          <a:xfrm>
            <a:off x="720000" y="2160000"/>
            <a:ext cx="6911640" cy="11138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Techniques Implemented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We have implemented 2 Ajax Patterns : Submission Throttling and Multistage Downlaod.</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Submission Throttling is implemented while searching for the students name among a huge lot of students either to see the result or to modify them.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Multistage Download in implemented while reviewing the answers.Since there will be a lot answers written by the student.We have used multistage download technique to provide those answers in batches.</a:t>
            </a: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1523880" y="1581120"/>
            <a:ext cx="7619400" cy="35640"/>
          </a:xfrm>
          <a:prstGeom prst="rect">
            <a:avLst/>
          </a:prstGeom>
          <a:solidFill>
            <a:srgbClr val="33cccc"/>
          </a:solidFill>
          <a:ln>
            <a:noFill/>
          </a:ln>
        </p:spPr>
        <p:style>
          <a:lnRef idx="0"/>
          <a:fillRef idx="0"/>
          <a:effectRef idx="0"/>
          <a:fontRef idx="minor"/>
        </p:style>
      </p:sp>
      <p:sp>
        <p:nvSpPr>
          <p:cNvPr id="57" name="CustomShape 2"/>
          <p:cNvSpPr/>
          <p:nvPr/>
        </p:nvSpPr>
        <p:spPr>
          <a:xfrm>
            <a:off x="2666880" y="1143000"/>
            <a:ext cx="6476400" cy="460800"/>
          </a:xfrm>
          <a:prstGeom prst="rect">
            <a:avLst/>
          </a:prstGeom>
          <a:noFill/>
          <a:ln>
            <a:noFill/>
          </a:ln>
        </p:spPr>
        <p:style>
          <a:lnRef idx="0"/>
          <a:fillRef idx="0"/>
          <a:effectRef idx="0"/>
          <a:fontRef idx="minor"/>
        </p:style>
        <p:txBody>
          <a:bodyPr lIns="90000" rIns="90000" tIns="45000" bIns="45000"/>
          <a:p>
            <a:pPr marL="343080" indent="-342360" algn="r">
              <a:lnSpc>
                <a:spcPct val="100000"/>
              </a:lnSpc>
            </a:pPr>
            <a:r>
              <a:rPr b="0" lang="en-IN" sz="2400" spc="-1" strike="noStrike">
                <a:solidFill>
                  <a:srgbClr val="ff0000"/>
                </a:solidFill>
                <a:latin typeface="Trebuchet MS"/>
                <a:ea typeface="Trebuchet MS"/>
              </a:rPr>
              <a:t>Intelligent Functionality</a:t>
            </a:r>
            <a:endParaRPr b="0" lang="en-IN" sz="2400" spc="-1" strike="noStrike">
              <a:latin typeface="Arial"/>
            </a:endParaRPr>
          </a:p>
        </p:txBody>
      </p:sp>
      <p:sp>
        <p:nvSpPr>
          <p:cNvPr id="58" name="CustomShape 3"/>
          <p:cNvSpPr/>
          <p:nvPr/>
        </p:nvSpPr>
        <p:spPr>
          <a:xfrm>
            <a:off x="792000" y="2088000"/>
            <a:ext cx="1295640" cy="345960"/>
          </a:xfrm>
          <a:prstGeom prst="rect">
            <a:avLst/>
          </a:prstGeom>
          <a:noFill/>
          <a:ln>
            <a:noFill/>
          </a:ln>
        </p:spPr>
        <p:style>
          <a:lnRef idx="0"/>
          <a:fillRef idx="0"/>
          <a:effectRef idx="0"/>
          <a:fontRef idx="minor"/>
        </p:style>
      </p:sp>
      <p:sp>
        <p:nvSpPr>
          <p:cNvPr id="59" name="CustomShape 4"/>
          <p:cNvSpPr/>
          <p:nvPr/>
        </p:nvSpPr>
        <p:spPr>
          <a:xfrm>
            <a:off x="288000" y="2160000"/>
            <a:ext cx="7343640" cy="6019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The intelligent functionality used in Automatic Answer Evaluation is NLP algorithm.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We use NLP techniques to find a similarity score between 0 to 1 by comparing the model answer and the student answer. The 2 parameters are taken into consideration.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One is Ngrams of length 3 which takes into consideration the repeated pattern of 3 words and Cosine similarity which finds out the similarity between 2 sentences by converting words into vectors.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Second is common words between the two statements after removing common words which are known as stopwords.</a:t>
            </a:r>
            <a:endParaRPr b="0" lang="en-IN" sz="1800" spc="-1" strike="noStrike">
              <a:latin typeface="Arial"/>
            </a:endParaRPr>
          </a:p>
          <a:p>
            <a:pPr>
              <a:lnSpc>
                <a:spcPct val="100000"/>
              </a:lnSpc>
            </a:pPr>
            <a:r>
              <a:rPr b="0" lang="en-IN" sz="1800" spc="-1" strike="noStrike">
                <a:latin typeface="Arial"/>
              </a:rPr>
              <a:t> </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1619640" y="3352680"/>
            <a:ext cx="3733560" cy="707400"/>
          </a:xfrm>
          <a:prstGeom prst="rect">
            <a:avLst/>
          </a:prstGeom>
          <a:noFill/>
          <a:ln>
            <a:noFill/>
          </a:ln>
        </p:spPr>
        <p:style>
          <a:lnRef idx="0"/>
          <a:fillRef idx="0"/>
          <a:effectRef idx="0"/>
          <a:fontRef idx="minor"/>
        </p:style>
        <p:txBody>
          <a:bodyPr lIns="90000" rIns="90000" tIns="45000" bIns="45000"/>
          <a:p>
            <a:pPr algn="r">
              <a:lnSpc>
                <a:spcPct val="100000"/>
              </a:lnSpc>
            </a:pPr>
            <a:r>
              <a:rPr b="0" lang="en-IN" sz="4000" spc="-1" strike="noStrike">
                <a:solidFill>
                  <a:srgbClr val="ff0000"/>
                </a:solidFill>
                <a:latin typeface="Trebuchet MS"/>
                <a:ea typeface="Trebuchet MS"/>
              </a:rPr>
              <a:t>Thank You</a:t>
            </a:r>
            <a:endParaRPr b="0" lang="en-IN" sz="4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LibreOffice/6.0.7.3$Linux_X86_64 LibreOffice_project/00m0$Build-3</Application>
  <Words>32</Words>
  <Paragraphs>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2020-04-04T14:48:00Z</dcterms:created>
  <dc:creator>VJ</dc:creator>
  <dc:description/>
  <dc:language>en-IN</dc:language>
  <cp:lastModifiedBy/>
  <dcterms:modified xsi:type="dcterms:W3CDTF">2020-04-16T19:18:40Z</dcterms:modified>
  <cp:revision>42</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1033-11.2.0.9255</vt:lpwstr>
  </property>
  <property fmtid="{D5CDD505-2E9C-101B-9397-08002B2CF9AE}" pid="6" name="LinksUpToDate">
    <vt:bool>0</vt:bool>
  </property>
  <property fmtid="{D5CDD505-2E9C-101B-9397-08002B2CF9AE}" pid="7" name="MMClips">
    <vt:i4>0</vt:i4>
  </property>
  <property fmtid="{D5CDD505-2E9C-101B-9397-08002B2CF9AE}" pid="8" name="Notes">
    <vt:i4>6</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ies>
</file>