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1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2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2972421" cy="45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028" y="1"/>
            <a:ext cx="2972421" cy="45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6422" y="4344025"/>
            <a:ext cx="5485158" cy="411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8684927"/>
            <a:ext cx="2972421" cy="45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028" y="8684927"/>
            <a:ext cx="2972421" cy="45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27565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.stackexchange.com/questions/19649/what-is-pca-and-mic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6422" y="4344025"/>
            <a:ext cx="5485158" cy="4114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027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6422" y="4344025"/>
            <a:ext cx="5485158" cy="4114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673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https://datascience.stackexchange.com/questions/19649/what-is-pca-and-mice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0491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6422" y="4344025"/>
            <a:ext cx="5485158" cy="4114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99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4800600" y="6421439"/>
            <a:ext cx="4114800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900" tIns="46950" rIns="93900" bIns="469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1307592" y="2487168"/>
            <a:ext cx="6038851" cy="136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307592" y="4114647"/>
            <a:ext cx="6038851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307592" y="4965193"/>
            <a:ext cx="6038851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Shape 22" descr="ribbon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629400"/>
            <a:ext cx="9144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/>
        </p:nvSpPr>
        <p:spPr>
          <a:xfrm>
            <a:off x="7302500" y="611189"/>
            <a:ext cx="1517651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Shape 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594" y="0"/>
            <a:ext cx="3200407" cy="59436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307592" y="3390754"/>
            <a:ext cx="603885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307592" y="4114800"/>
            <a:ext cx="6038851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1669" y="998426"/>
            <a:ext cx="1715531" cy="1371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97864" y="5958204"/>
            <a:ext cx="1600199" cy="32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47153" y="5955919"/>
            <a:ext cx="1828804" cy="320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694944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 rot="5400000">
            <a:off x="2160333" y="-349820"/>
            <a:ext cx="4818888" cy="8225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639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389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 rot="5400000">
            <a:off x="5624612" y="3152876"/>
            <a:ext cx="58547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 rot="5400000">
            <a:off x="529433" y="278608"/>
            <a:ext cx="5854700" cy="605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639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389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694944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353312"/>
            <a:ext cx="8225153" cy="481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0360" algn="l" rtl="0">
              <a:spcBef>
                <a:spcPts val="320"/>
              </a:spcBef>
              <a:spcAft>
                <a:spcPts val="0"/>
              </a:spcAft>
              <a:buClr>
                <a:srgbClr val="4F868E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6390" algn="l" rtl="0">
              <a:spcBef>
                <a:spcPts val="280"/>
              </a:spcBef>
              <a:spcAft>
                <a:spcPts val="0"/>
              </a:spcAft>
              <a:buClr>
                <a:srgbClr val="4F868E"/>
              </a:buClr>
              <a:buSzPts val="154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6389" algn="l" rtl="0">
              <a:spcBef>
                <a:spcPts val="280"/>
              </a:spcBef>
              <a:spcAft>
                <a:spcPts val="0"/>
              </a:spcAft>
              <a:buClr>
                <a:srgbClr val="4F868E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6389" algn="l" rtl="0">
              <a:spcBef>
                <a:spcPts val="280"/>
              </a:spcBef>
              <a:spcAft>
                <a:spcPts val="0"/>
              </a:spcAft>
              <a:buClr>
                <a:srgbClr val="4F868E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6389" algn="l" rtl="0">
              <a:spcBef>
                <a:spcPts val="280"/>
              </a:spcBef>
              <a:spcAft>
                <a:spcPts val="0"/>
              </a:spcAft>
              <a:buClr>
                <a:srgbClr val="4F868E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389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389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694944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28626" y="1344169"/>
            <a:ext cx="405923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2418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308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624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4329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329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329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329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40265" y="1344169"/>
            <a:ext cx="40608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2418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308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624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4329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329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329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329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29768" y="365760"/>
            <a:ext cx="8229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29769" y="134416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29769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624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433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036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0359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0359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6" y="134416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624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433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036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0359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0359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694944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1" y="819548"/>
            <a:ext cx="3008313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575050" y="273051"/>
            <a:ext cx="5111751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52119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52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18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308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6239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3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792288" y="5059562"/>
            <a:ext cx="54864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30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3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ribbon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6629400"/>
            <a:ext cx="9144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694944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30214" y="1274763"/>
            <a:ext cx="8275637" cy="494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475" tIns="43225" rIns="86475" bIns="43225" anchor="t" anchorCtr="0">
            <a:noAutofit/>
          </a:bodyPr>
          <a:lstStyle/>
          <a:p>
            <a:pPr marL="222250" marR="0" lvl="0" indent="-68579" algn="l" rtl="0">
              <a:spcBef>
                <a:spcPts val="0"/>
              </a:spcBef>
              <a:spcAft>
                <a:spcPts val="0"/>
              </a:spcAft>
              <a:buClr>
                <a:srgbClr val="688A92"/>
              </a:buClr>
              <a:buSzPts val="242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353312"/>
            <a:ext cx="8225153" cy="481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639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389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4114800" y="6675120"/>
            <a:ext cx="9144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− </a:t>
            </a: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−</a:t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28601" y="6657976"/>
            <a:ext cx="2174875" cy="12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2014 ZS Associates     |     CONFIDENTIAL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6738938" y="6714077"/>
            <a:ext cx="2176463" cy="7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2017 YDS Submission Guidelines-_For Candidate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307592" y="2926080"/>
            <a:ext cx="6038851" cy="1365250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chemeClr val="lt1"/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ZS Data </a:t>
            </a:r>
            <a:r>
              <a:rPr lang="en-US" sz="2400" dirty="0">
                <a:solidFill>
                  <a:schemeClr val="lt2"/>
                </a:solidFill>
              </a:rPr>
              <a:t>Science Challenge</a:t>
            </a:r>
            <a:r>
              <a:rPr lang="en-US" sz="2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NetMeds</a:t>
            </a:r>
            <a:endParaRPr lang="en-US" sz="24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lt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Submission Format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44" y="504444"/>
            <a:ext cx="8229909" cy="307777"/>
          </a:xfrm>
        </p:spPr>
        <p:txBody>
          <a:bodyPr/>
          <a:lstStyle/>
          <a:p>
            <a:r>
              <a:rPr lang="en-US" sz="2800" b="1" dirty="0"/>
              <a:t>Stack the </a:t>
            </a:r>
            <a:r>
              <a:rPr lang="en-US" sz="2800" b="1" dirty="0" smtClean="0"/>
              <a:t>all above models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6612"/>
            <a:ext cx="8225153" cy="4818888"/>
          </a:xfrm>
        </p:spPr>
        <p:txBody>
          <a:bodyPr/>
          <a:lstStyle/>
          <a:p>
            <a:r>
              <a:rPr lang="en-US" sz="1100" dirty="0"/>
              <a:t>clf2 = </a:t>
            </a:r>
            <a:r>
              <a:rPr lang="en-US" sz="1100" dirty="0" err="1"/>
              <a:t>KNeighborsClassifier</a:t>
            </a:r>
            <a:r>
              <a:rPr lang="en-US" sz="1100" dirty="0"/>
              <a:t>(</a:t>
            </a:r>
            <a:r>
              <a:rPr lang="en-US" sz="1100" dirty="0" err="1"/>
              <a:t>n_neighbors</a:t>
            </a:r>
            <a:r>
              <a:rPr lang="en-US" sz="1100" dirty="0"/>
              <a:t>=99)</a:t>
            </a:r>
          </a:p>
          <a:p>
            <a:r>
              <a:rPr lang="en-US" sz="1100" dirty="0"/>
              <a:t>clf2.fit(</a:t>
            </a:r>
            <a:r>
              <a:rPr lang="en-US" sz="1100" dirty="0" err="1"/>
              <a:t>x_train_bow</a:t>
            </a:r>
            <a:r>
              <a:rPr lang="en-US" sz="1100" dirty="0"/>
              <a:t>, </a:t>
            </a:r>
            <a:r>
              <a:rPr lang="en-US" sz="1100" dirty="0" err="1"/>
              <a:t>y_train</a:t>
            </a:r>
            <a:r>
              <a:rPr lang="en-US" sz="1100" dirty="0"/>
              <a:t>)</a:t>
            </a:r>
          </a:p>
          <a:p>
            <a:r>
              <a:rPr lang="en-US" sz="1100" dirty="0"/>
              <a:t>sig_clf2 = </a:t>
            </a:r>
            <a:r>
              <a:rPr lang="en-US" sz="1100" dirty="0" err="1"/>
              <a:t>CalibratedClassifierCV</a:t>
            </a:r>
            <a:r>
              <a:rPr lang="en-US" sz="1100" dirty="0"/>
              <a:t>(clf2, method="sigmoid")</a:t>
            </a:r>
          </a:p>
          <a:p>
            <a:r>
              <a:rPr lang="en-US" sz="1100" dirty="0"/>
              <a:t>sig_clf2.fit(</a:t>
            </a:r>
            <a:r>
              <a:rPr lang="en-US" sz="1100" dirty="0" err="1"/>
              <a:t>x_train_bow</a:t>
            </a:r>
            <a:r>
              <a:rPr lang="en-US" sz="1100" dirty="0"/>
              <a:t>, </a:t>
            </a:r>
            <a:r>
              <a:rPr lang="en-US" sz="1100" dirty="0" err="1"/>
              <a:t>y_train</a:t>
            </a:r>
            <a:r>
              <a:rPr lang="en-US" sz="1100" dirty="0"/>
              <a:t>)</a:t>
            </a:r>
          </a:p>
          <a:p>
            <a:endParaRPr lang="en-US" sz="1100" dirty="0"/>
          </a:p>
          <a:p>
            <a:r>
              <a:rPr lang="en-US" sz="1100" dirty="0"/>
              <a:t>clf3 = </a:t>
            </a:r>
            <a:r>
              <a:rPr lang="en-US" sz="1100" dirty="0" err="1"/>
              <a:t>MultinomialNB</a:t>
            </a:r>
            <a:r>
              <a:rPr lang="en-US" sz="1100" dirty="0"/>
              <a:t>(alpha=1e-05)</a:t>
            </a:r>
          </a:p>
          <a:p>
            <a:r>
              <a:rPr lang="en-US" sz="1100" dirty="0"/>
              <a:t>clf3.fit(</a:t>
            </a:r>
            <a:r>
              <a:rPr lang="en-US" sz="1100" dirty="0" err="1"/>
              <a:t>x_train_bow</a:t>
            </a:r>
            <a:r>
              <a:rPr lang="en-US" sz="1100" dirty="0"/>
              <a:t>, </a:t>
            </a:r>
            <a:r>
              <a:rPr lang="en-US" sz="1100" dirty="0" err="1"/>
              <a:t>y_train</a:t>
            </a:r>
            <a:r>
              <a:rPr lang="en-US" sz="1100" dirty="0"/>
              <a:t>)</a:t>
            </a:r>
          </a:p>
          <a:p>
            <a:r>
              <a:rPr lang="en-US" sz="1100" dirty="0"/>
              <a:t>sig_clf3 = </a:t>
            </a:r>
            <a:r>
              <a:rPr lang="en-US" sz="1100" dirty="0" err="1"/>
              <a:t>CalibratedClassifierCV</a:t>
            </a:r>
            <a:r>
              <a:rPr lang="en-US" sz="1100" dirty="0"/>
              <a:t>(clf3, method="sigmoid")</a:t>
            </a:r>
          </a:p>
          <a:p>
            <a:r>
              <a:rPr lang="en-US" sz="1100" dirty="0"/>
              <a:t>sig_clf3.fit(</a:t>
            </a:r>
            <a:r>
              <a:rPr lang="en-US" sz="1100" dirty="0" err="1"/>
              <a:t>x_train_bow</a:t>
            </a:r>
            <a:r>
              <a:rPr lang="en-US" sz="1100" dirty="0"/>
              <a:t>, </a:t>
            </a:r>
            <a:r>
              <a:rPr lang="en-US" sz="1100" dirty="0" err="1"/>
              <a:t>y_train</a:t>
            </a:r>
            <a:r>
              <a:rPr lang="en-US" sz="1100" dirty="0"/>
              <a:t>)</a:t>
            </a:r>
          </a:p>
          <a:p>
            <a:endParaRPr lang="en-US" sz="1100" dirty="0"/>
          </a:p>
          <a:p>
            <a:r>
              <a:rPr lang="en-US" sz="1100" dirty="0"/>
              <a:t>clf4 = </a:t>
            </a:r>
            <a:r>
              <a:rPr lang="en-US" sz="1100" dirty="0" err="1"/>
              <a:t>SGDClassifier</a:t>
            </a:r>
            <a:r>
              <a:rPr lang="en-US" sz="1100" dirty="0"/>
              <a:t>(</a:t>
            </a:r>
            <a:r>
              <a:rPr lang="en-US" sz="1100" dirty="0" err="1"/>
              <a:t>class_weight</a:t>
            </a:r>
            <a:r>
              <a:rPr lang="en-US" sz="1100" dirty="0"/>
              <a:t>='balanced', alpha=0.001, penalty='l2', loss='log', </a:t>
            </a:r>
            <a:r>
              <a:rPr lang="en-US" sz="1100" dirty="0" err="1"/>
              <a:t>random_state</a:t>
            </a:r>
            <a:r>
              <a:rPr lang="en-US" sz="1100" dirty="0"/>
              <a:t>=0)</a:t>
            </a:r>
          </a:p>
          <a:p>
            <a:r>
              <a:rPr lang="en-US" sz="1100" dirty="0"/>
              <a:t>clf4.fit(</a:t>
            </a:r>
            <a:r>
              <a:rPr lang="en-US" sz="1100" dirty="0" err="1"/>
              <a:t>x_train_bow</a:t>
            </a:r>
            <a:r>
              <a:rPr lang="en-US" sz="1100" dirty="0"/>
              <a:t>, </a:t>
            </a:r>
            <a:r>
              <a:rPr lang="en-US" sz="1100" dirty="0" err="1"/>
              <a:t>y_train</a:t>
            </a:r>
            <a:r>
              <a:rPr lang="en-US" sz="1100" dirty="0"/>
              <a:t>)</a:t>
            </a:r>
          </a:p>
          <a:p>
            <a:r>
              <a:rPr lang="en-US" sz="1100" dirty="0"/>
              <a:t>sig_clf4 = </a:t>
            </a:r>
            <a:r>
              <a:rPr lang="en-US" sz="1100" dirty="0" err="1"/>
              <a:t>CalibratedClassifierCV</a:t>
            </a:r>
            <a:r>
              <a:rPr lang="en-US" sz="1100" dirty="0"/>
              <a:t>(clf4, method="sigmoid")</a:t>
            </a:r>
          </a:p>
          <a:p>
            <a:r>
              <a:rPr lang="en-US" sz="1100" dirty="0"/>
              <a:t>sig_clf4.fit(</a:t>
            </a:r>
            <a:r>
              <a:rPr lang="en-US" sz="1100" dirty="0" err="1"/>
              <a:t>x_train_bow</a:t>
            </a:r>
            <a:r>
              <a:rPr lang="en-US" sz="1100" dirty="0"/>
              <a:t>, </a:t>
            </a:r>
            <a:r>
              <a:rPr lang="en-US" sz="1100" dirty="0" err="1"/>
              <a:t>y_train</a:t>
            </a:r>
            <a:r>
              <a:rPr lang="en-US" sz="1100" dirty="0"/>
              <a:t>)</a:t>
            </a:r>
          </a:p>
          <a:p>
            <a:endParaRPr lang="en-US" sz="1100" dirty="0"/>
          </a:p>
          <a:p>
            <a:r>
              <a:rPr lang="en-US" sz="1100" dirty="0"/>
              <a:t>clf5 = </a:t>
            </a:r>
            <a:r>
              <a:rPr lang="en-US" sz="1100" dirty="0" err="1"/>
              <a:t>SGDClassifier</a:t>
            </a:r>
            <a:r>
              <a:rPr lang="en-US" sz="1100" dirty="0"/>
              <a:t>(</a:t>
            </a:r>
            <a:r>
              <a:rPr lang="en-US" sz="1100" dirty="0" err="1"/>
              <a:t>class_weight</a:t>
            </a:r>
            <a:r>
              <a:rPr lang="en-US" sz="1100" dirty="0"/>
              <a:t>='balanced', alpha=0.0001, penalty='l2', loss='hinge', </a:t>
            </a:r>
            <a:r>
              <a:rPr lang="en-US" sz="1100" dirty="0" err="1"/>
              <a:t>random_state</a:t>
            </a:r>
            <a:r>
              <a:rPr lang="en-US" sz="1100" dirty="0"/>
              <a:t>=0)</a:t>
            </a:r>
          </a:p>
          <a:p>
            <a:r>
              <a:rPr lang="en-US" sz="1100" dirty="0"/>
              <a:t>clf5.fit(</a:t>
            </a:r>
            <a:r>
              <a:rPr lang="en-US" sz="1100" dirty="0" err="1"/>
              <a:t>x_train_bow</a:t>
            </a:r>
            <a:r>
              <a:rPr lang="en-US" sz="1100" dirty="0"/>
              <a:t>, </a:t>
            </a:r>
            <a:r>
              <a:rPr lang="en-US" sz="1100" dirty="0" err="1"/>
              <a:t>y_train</a:t>
            </a:r>
            <a:r>
              <a:rPr lang="en-US" sz="1100" dirty="0"/>
              <a:t>)</a:t>
            </a:r>
          </a:p>
          <a:p>
            <a:r>
              <a:rPr lang="en-US" sz="1100" dirty="0"/>
              <a:t>sig_clf5 = </a:t>
            </a:r>
            <a:r>
              <a:rPr lang="en-US" sz="1100" dirty="0" err="1"/>
              <a:t>CalibratedClassifierCV</a:t>
            </a:r>
            <a:r>
              <a:rPr lang="en-US" sz="1100" dirty="0"/>
              <a:t>(clf5, method="sigmoid")</a:t>
            </a:r>
          </a:p>
          <a:p>
            <a:r>
              <a:rPr lang="en-US" sz="1100" dirty="0"/>
              <a:t>sig_clf5.fit(</a:t>
            </a:r>
            <a:r>
              <a:rPr lang="en-US" sz="1100" dirty="0" err="1"/>
              <a:t>x_train_bow</a:t>
            </a:r>
            <a:r>
              <a:rPr lang="en-US" sz="1100" dirty="0"/>
              <a:t>, </a:t>
            </a:r>
            <a:r>
              <a:rPr lang="en-US" sz="1100" dirty="0" err="1"/>
              <a:t>y_train</a:t>
            </a:r>
            <a:r>
              <a:rPr lang="en-US" sz="1100" dirty="0"/>
              <a:t>)</a:t>
            </a:r>
          </a:p>
          <a:p>
            <a:endParaRPr lang="en-US" sz="1100" dirty="0"/>
          </a:p>
          <a:p>
            <a:r>
              <a:rPr lang="en-US" sz="1100" dirty="0"/>
              <a:t>clf6 = </a:t>
            </a:r>
            <a:r>
              <a:rPr lang="en-US" sz="1100" dirty="0" err="1"/>
              <a:t>RandomForestClassifier</a:t>
            </a:r>
            <a:r>
              <a:rPr lang="en-US" sz="1100" dirty="0"/>
              <a:t>(</a:t>
            </a:r>
            <a:r>
              <a:rPr lang="en-US" sz="1100" dirty="0" err="1"/>
              <a:t>n_estimators</a:t>
            </a:r>
            <a:r>
              <a:rPr lang="en-US" sz="1100" dirty="0"/>
              <a:t>=1000, criterion='</a:t>
            </a:r>
            <a:r>
              <a:rPr lang="en-US" sz="1100" dirty="0" err="1"/>
              <a:t>gini</a:t>
            </a:r>
            <a:r>
              <a:rPr lang="en-US" sz="1100" dirty="0"/>
              <a:t>', </a:t>
            </a:r>
            <a:r>
              <a:rPr lang="en-US" sz="1100" dirty="0" err="1"/>
              <a:t>max_depth</a:t>
            </a:r>
            <a:r>
              <a:rPr lang="en-US" sz="1100" dirty="0"/>
              <a:t>=10, </a:t>
            </a:r>
            <a:r>
              <a:rPr lang="en-US" sz="1100" dirty="0" err="1"/>
              <a:t>random_state</a:t>
            </a:r>
            <a:r>
              <a:rPr lang="en-US" sz="1100" dirty="0"/>
              <a:t>=0, </a:t>
            </a:r>
            <a:r>
              <a:rPr lang="en-US" sz="1100" dirty="0" err="1"/>
              <a:t>n_jobs</a:t>
            </a:r>
            <a:r>
              <a:rPr lang="en-US" sz="1100" dirty="0"/>
              <a:t>=-1)</a:t>
            </a:r>
          </a:p>
          <a:p>
            <a:r>
              <a:rPr lang="en-US" sz="1100" dirty="0"/>
              <a:t>clf6.fit(</a:t>
            </a:r>
            <a:r>
              <a:rPr lang="en-US" sz="1100" dirty="0" err="1"/>
              <a:t>x_train_bow</a:t>
            </a:r>
            <a:r>
              <a:rPr lang="en-US" sz="1100" dirty="0"/>
              <a:t>, </a:t>
            </a:r>
            <a:r>
              <a:rPr lang="en-US" sz="1100" dirty="0" err="1"/>
              <a:t>y_train</a:t>
            </a:r>
            <a:r>
              <a:rPr lang="en-US" sz="1100" dirty="0"/>
              <a:t>)</a:t>
            </a:r>
          </a:p>
          <a:p>
            <a:r>
              <a:rPr lang="en-US" sz="1100" dirty="0"/>
              <a:t>sig_clf6 = </a:t>
            </a:r>
            <a:r>
              <a:rPr lang="en-US" sz="1100" dirty="0" err="1"/>
              <a:t>CalibratedClassifierCV</a:t>
            </a:r>
            <a:r>
              <a:rPr lang="en-US" sz="1100" dirty="0"/>
              <a:t>(clf6, method="sigmoid")</a:t>
            </a:r>
          </a:p>
          <a:p>
            <a:r>
              <a:rPr lang="en-US" sz="1100" dirty="0"/>
              <a:t>sig_clf6.fit(</a:t>
            </a:r>
            <a:r>
              <a:rPr lang="en-US" sz="1100" dirty="0" err="1"/>
              <a:t>x_train_bow</a:t>
            </a:r>
            <a:r>
              <a:rPr lang="en-US" sz="1100" dirty="0"/>
              <a:t>, </a:t>
            </a:r>
            <a:r>
              <a:rPr lang="en-US" sz="1100" dirty="0" err="1"/>
              <a:t>y_train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576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00" y="3124200"/>
            <a:ext cx="8225153" cy="2997200"/>
          </a:xfrm>
        </p:spPr>
        <p:txBody>
          <a:bodyPr/>
          <a:lstStyle/>
          <a:p>
            <a:r>
              <a:rPr lang="en-US" dirty="0" err="1"/>
              <a:t>lr</a:t>
            </a:r>
            <a:r>
              <a:rPr lang="en-US" dirty="0"/>
              <a:t> = </a:t>
            </a:r>
            <a:r>
              <a:rPr lang="en-US" dirty="0" err="1"/>
              <a:t>LogisticRegression</a:t>
            </a:r>
            <a:r>
              <a:rPr lang="en-US" dirty="0"/>
              <a:t>(C=0.01</a:t>
            </a:r>
            <a:r>
              <a:rPr lang="en-US" dirty="0" smtClean="0"/>
              <a:t>)(minimum loss at c=0.01)</a:t>
            </a:r>
            <a:endParaRPr lang="en-US" dirty="0"/>
          </a:p>
          <a:p>
            <a:r>
              <a:rPr lang="en-US" dirty="0" err="1"/>
              <a:t>sclf</a:t>
            </a:r>
            <a:r>
              <a:rPr lang="en-US" dirty="0"/>
              <a:t> = </a:t>
            </a:r>
            <a:r>
              <a:rPr lang="en-US" dirty="0" err="1"/>
              <a:t>StackingClassifier</a:t>
            </a:r>
            <a:r>
              <a:rPr lang="en-US" dirty="0"/>
              <a:t>(classifiers=[sig_clf2, sig_clf3, sig_clf4,sig_clf5,sig_clf6], </a:t>
            </a:r>
            <a:r>
              <a:rPr lang="en-US" dirty="0" err="1"/>
              <a:t>meta_classifier</a:t>
            </a:r>
            <a:r>
              <a:rPr lang="en-US" dirty="0"/>
              <a:t>=</a:t>
            </a:r>
            <a:r>
              <a:rPr lang="en-US" dirty="0" err="1"/>
              <a:t>lr</a:t>
            </a:r>
            <a:r>
              <a:rPr lang="en-US" dirty="0"/>
              <a:t>, </a:t>
            </a:r>
            <a:r>
              <a:rPr lang="en-US" dirty="0" err="1"/>
              <a:t>use_probas</a:t>
            </a:r>
            <a:r>
              <a:rPr lang="en-US" dirty="0"/>
              <a:t>=True)</a:t>
            </a:r>
          </a:p>
          <a:p>
            <a:r>
              <a:rPr lang="en-US" dirty="0" err="1"/>
              <a:t>sclf.fit</a:t>
            </a:r>
            <a:r>
              <a:rPr lang="en-US" dirty="0"/>
              <a:t>(</a:t>
            </a:r>
            <a:r>
              <a:rPr lang="en-US" dirty="0" err="1"/>
              <a:t>x_train_bow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 smtClean="0"/>
              <a:t>Final logistic regression used for all models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7496"/>
            <a:ext cx="54864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63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Submitting “Section C”</a:t>
            </a:r>
            <a:endParaRPr sz="2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427363" y="889968"/>
            <a:ext cx="8259746" cy="1298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b="1" dirty="0" smtClean="0"/>
              <a:t>Please find attachment</a:t>
            </a:r>
          </a:p>
          <a:p>
            <a:pPr marL="285750" lvl="0" indent="-285750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dirty="0" smtClean="0"/>
              <a:t>rana_singh_070194_prediction_1.csv</a:t>
            </a:r>
            <a:endParaRPr dirty="0"/>
          </a:p>
        </p:txBody>
      </p:sp>
      <p:sp>
        <p:nvSpPr>
          <p:cNvPr id="98" name="Shape 98"/>
          <p:cNvSpPr/>
          <p:nvPr/>
        </p:nvSpPr>
        <p:spPr>
          <a:xfrm rot="5400000">
            <a:off x="3366159" y="3837577"/>
            <a:ext cx="1676401" cy="394365"/>
          </a:xfrm>
          <a:prstGeom prst="triangle">
            <a:avLst>
              <a:gd name="adj" fmla="val 5214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4980996" y="2914023"/>
            <a:ext cx="3100623" cy="2329497"/>
          </a:xfrm>
          <a:prstGeom prst="roundRect">
            <a:avLst>
              <a:gd name="adj" fmla="val 7892"/>
            </a:avLst>
          </a:prstGeom>
          <a:solidFill>
            <a:srgbClr val="FEE7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case you face any error while submitting the model prediction for evaluation even after following the submission format, share the following with your query:</a:t>
            </a:r>
            <a:endParaRPr sz="1600" dirty="0"/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Snapshot of the error faced</a:t>
            </a:r>
            <a:endParaRPr sz="1600" dirty="0"/>
          </a:p>
          <a:p>
            <a:pPr marL="171450" marR="0" lvl="0" indent="-171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Submission csv file</a:t>
            </a:r>
            <a:endParaRPr sz="16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025AF41-3961-4107-981F-1BA3409D4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845" y="2517690"/>
            <a:ext cx="1694831" cy="312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232015"/>
            <a:ext cx="8117633" cy="481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79450" lvl="1" indent="-222250">
              <a:lnSpc>
                <a:spcPct val="150000"/>
              </a:lnSpc>
              <a:spcBef>
                <a:spcPts val="320"/>
              </a:spcBef>
              <a:buSzPts val="1760"/>
              <a:buFont typeface="Noto Sans Symbols"/>
              <a:buChar char="▪"/>
            </a:pPr>
            <a:r>
              <a:rPr lang="en-US" b="1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find attachment in zip file with following name</a:t>
            </a:r>
          </a:p>
          <a:p>
            <a:pPr marL="679450" lvl="1" indent="-222250">
              <a:lnSpc>
                <a:spcPct val="150000"/>
              </a:lnSpc>
              <a:spcBef>
                <a:spcPts val="320"/>
              </a:spcBef>
              <a:buSzPts val="1760"/>
              <a:buFont typeface="Noto Sans Symbols"/>
              <a:buChar char="▪"/>
            </a:pPr>
            <a:r>
              <a:rPr lang="en-US" dirty="0" smtClean="0"/>
              <a:t>data_original.csv</a:t>
            </a:r>
            <a:endParaRPr lang="en-US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679450" lvl="1" indent="-222250">
              <a:lnSpc>
                <a:spcPct val="150000"/>
              </a:lnSpc>
              <a:spcBef>
                <a:spcPts val="320"/>
              </a:spcBef>
              <a:buSzPts val="1760"/>
              <a:buFont typeface="Noto Sans Symbols"/>
              <a:buChar char="▪"/>
            </a:pPr>
            <a:r>
              <a:rPr lang="en-US" dirty="0" smtClean="0"/>
              <a:t>data_cleaned_after_missingvalue.csv</a:t>
            </a:r>
          </a:p>
          <a:p>
            <a:pPr marL="679450" lvl="1" indent="-222250">
              <a:lnSpc>
                <a:spcPct val="150000"/>
              </a:lnSpc>
              <a:spcBef>
                <a:spcPts val="320"/>
              </a:spcBef>
              <a:buSzPts val="1760"/>
              <a:buFont typeface="Noto Sans Symbols"/>
              <a:buChar char="▪"/>
            </a:pPr>
            <a:r>
              <a:rPr lang="en-US" dirty="0" smtClean="0"/>
              <a:t>rana_singh_070194_code_1.ipynb</a:t>
            </a:r>
            <a:endParaRPr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694944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Submitting “Section A”</a:t>
            </a:r>
            <a:endParaRPr sz="20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25044"/>
            <a:ext cx="8229909" cy="307777"/>
          </a:xfrm>
        </p:spPr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300" y="667512"/>
            <a:ext cx="8225153" cy="4818888"/>
          </a:xfrm>
        </p:spPr>
        <p:txBody>
          <a:bodyPr/>
          <a:lstStyle/>
          <a:p>
            <a:r>
              <a:rPr lang="en-US" dirty="0" smtClean="0"/>
              <a:t>Missing value filled using </a:t>
            </a:r>
            <a:r>
              <a:rPr lang="en-US" b="1" dirty="0" smtClean="0"/>
              <a:t>Microsoft Azure Machine learning studio</a:t>
            </a:r>
          </a:p>
          <a:p>
            <a:r>
              <a:rPr lang="en-US" dirty="0" smtClean="0"/>
              <a:t>Missing data filled using </a:t>
            </a:r>
            <a:r>
              <a:rPr lang="en-US" dirty="0"/>
              <a:t>MICE i.e. multiple </a:t>
            </a:r>
            <a:r>
              <a:rPr lang="en-US" dirty="0" err="1"/>
              <a:t>imputaiton</a:t>
            </a:r>
            <a:r>
              <a:rPr lang="en-US" dirty="0"/>
              <a:t> by chained </a:t>
            </a:r>
            <a:r>
              <a:rPr lang="en-US" dirty="0" smtClean="0"/>
              <a:t>equations.</a:t>
            </a:r>
          </a:p>
          <a:p>
            <a:pPr marL="574040" lvl="1" indent="0">
              <a:buNone/>
            </a:pPr>
            <a:r>
              <a:rPr lang="en-US" dirty="0"/>
              <a:t>missing data is predicted by observed data, using a sequential algorithm that is allowed to proceed to convergence</a:t>
            </a:r>
            <a:r>
              <a:rPr lang="en-US" dirty="0" smtClean="0"/>
              <a:t>.</a:t>
            </a:r>
          </a:p>
          <a:p>
            <a:pPr marL="916940" lvl="1" indent="-342900">
              <a:buFont typeface="+mj-lt"/>
              <a:buAutoNum type="arabicPeriod"/>
            </a:pPr>
            <a:r>
              <a:rPr lang="en-US" dirty="0" smtClean="0"/>
              <a:t>Start </a:t>
            </a:r>
            <a:r>
              <a:rPr lang="en-US" dirty="0"/>
              <a:t>by filling in the missing data with plausible guesses at what the values might </a:t>
            </a:r>
            <a:r>
              <a:rPr lang="en-US" dirty="0" smtClean="0"/>
              <a:t>be</a:t>
            </a:r>
          </a:p>
          <a:p>
            <a:pPr marL="916940" lvl="1" indent="-34290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each variable, predict the missing values by modeling the observed values as a function of the other variables. At each step, update the predictions of the missing values.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2617806"/>
            <a:ext cx="6350000" cy="3168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3700" y="5892800"/>
            <a:ext cx="560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cleaned data is “</a:t>
            </a:r>
            <a:r>
              <a:rPr lang="en-US" b="1" dirty="0" smtClean="0"/>
              <a:t>data_cleaned.csv</a:t>
            </a:r>
            <a:r>
              <a:rPr lang="en-US" dirty="0" smtClean="0"/>
              <a:t>” after filling missing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0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dependent variable is “</a:t>
            </a:r>
            <a:r>
              <a:rPr lang="en-US" b="1" dirty="0" err="1" smtClean="0"/>
              <a:t>is_goal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 test dataset contain missing value in “</a:t>
            </a:r>
            <a:r>
              <a:rPr lang="en-US" dirty="0" err="1" smtClean="0"/>
              <a:t>is_goal</a:t>
            </a:r>
            <a:r>
              <a:rPr lang="en-US" dirty="0" smtClean="0"/>
              <a:t>” variable and rest is in train dataset.</a:t>
            </a:r>
          </a:p>
          <a:p>
            <a:r>
              <a:rPr lang="en-US" dirty="0" smtClean="0"/>
              <a:t>Train dataset further divided in 7:3 ration for training and cross validation.</a:t>
            </a:r>
          </a:p>
          <a:p>
            <a:r>
              <a:rPr lang="en-US" dirty="0" smtClean="0"/>
              <a:t>Some of variable having ID, position and same value in column are not used in model since they are not </a:t>
            </a:r>
            <a:r>
              <a:rPr lang="en-US" dirty="0"/>
              <a:t>affective</a:t>
            </a:r>
            <a:r>
              <a:rPr lang="en-US" dirty="0" smtClean="0"/>
              <a:t>.(ex. </a:t>
            </a:r>
            <a:r>
              <a:rPr lang="en-US" dirty="0" err="1" smtClean="0"/>
              <a:t>match_event_id</a:t>
            </a:r>
            <a:r>
              <a:rPr lang="en-US" dirty="0"/>
              <a:t>, </a:t>
            </a:r>
            <a:r>
              <a:rPr lang="en-US" dirty="0" err="1" smtClean="0"/>
              <a:t>date_of_game</a:t>
            </a:r>
            <a:r>
              <a:rPr lang="en-US" dirty="0"/>
              <a:t>, </a:t>
            </a:r>
            <a:r>
              <a:rPr lang="en-US" dirty="0" err="1" smtClean="0"/>
              <a:t>lat</a:t>
            </a:r>
            <a:r>
              <a:rPr lang="en-US" dirty="0" smtClean="0"/>
              <a:t>/</a:t>
            </a:r>
            <a:r>
              <a:rPr lang="en-US" dirty="0" err="1" smtClean="0"/>
              <a:t>lng</a:t>
            </a:r>
            <a:r>
              <a:rPr lang="en-US" dirty="0"/>
              <a:t>, Column 0, </a:t>
            </a:r>
            <a:r>
              <a:rPr lang="en-US" dirty="0" err="1" smtClean="0"/>
              <a:t>team_id</a:t>
            </a:r>
            <a:r>
              <a:rPr lang="en-US" dirty="0"/>
              <a:t>, </a:t>
            </a:r>
            <a:r>
              <a:rPr lang="en-US" dirty="0" err="1" smtClean="0"/>
              <a:t>team_name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 cleaning done to replace </a:t>
            </a:r>
            <a:r>
              <a:rPr lang="en-US" b="1" dirty="0" smtClean="0"/>
              <a:t>‘  ’  to _ </a:t>
            </a:r>
            <a:r>
              <a:rPr lang="en-US" dirty="0" smtClean="0"/>
              <a:t>in categorical variable.</a:t>
            </a:r>
          </a:p>
          <a:p>
            <a:pPr marL="116840" indent="0">
              <a:buNone/>
            </a:pPr>
            <a:endParaRPr lang="en-US" b="1" dirty="0" smtClean="0"/>
          </a:p>
          <a:p>
            <a:pPr marL="116840" indent="0">
              <a:buNone/>
            </a:pPr>
            <a:r>
              <a:rPr lang="en-US" b="1" dirty="0" smtClean="0"/>
              <a:t>Data </a:t>
            </a:r>
            <a:r>
              <a:rPr lang="en-US" b="1" dirty="0"/>
              <a:t>preprocessing</a:t>
            </a:r>
          </a:p>
          <a:p>
            <a:r>
              <a:rPr lang="en-US" dirty="0"/>
              <a:t>one hot </a:t>
            </a:r>
            <a:r>
              <a:rPr lang="en-US" dirty="0" smtClean="0"/>
              <a:t>encoding </a:t>
            </a:r>
            <a:r>
              <a:rPr lang="en-US" dirty="0"/>
              <a:t>for </a:t>
            </a:r>
            <a:r>
              <a:rPr lang="en-US" dirty="0" smtClean="0"/>
              <a:t>all categorical variable(7 categorical variable)</a:t>
            </a:r>
          </a:p>
          <a:p>
            <a:r>
              <a:rPr lang="en-US" dirty="0" smtClean="0"/>
              <a:t>Normalization for </a:t>
            </a:r>
            <a:r>
              <a:rPr lang="en-US" dirty="0"/>
              <a:t>all </a:t>
            </a:r>
            <a:r>
              <a:rPr lang="en-US" dirty="0" smtClean="0"/>
              <a:t>numerical variable(11 </a:t>
            </a:r>
            <a:r>
              <a:rPr lang="en-US" dirty="0" err="1" smtClean="0"/>
              <a:t>numericalvariable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Merge both numerical and categorical( total 178 variable)</a:t>
            </a:r>
          </a:p>
          <a:p>
            <a:r>
              <a:rPr lang="en-US" dirty="0" smtClean="0"/>
              <a:t>Above 178 variable use for modeling</a:t>
            </a:r>
            <a:endParaRPr lang="en-US" dirty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0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br>
              <a:rPr lang="en-US" dirty="0" smtClean="0"/>
            </a:br>
            <a:r>
              <a:rPr lang="en-US" sz="1600" dirty="0" smtClean="0">
                <a:solidFill>
                  <a:schemeClr val="tx1"/>
                </a:solidFill>
              </a:rPr>
              <a:t>test data used only for final prediction to avoid data leak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train and cv data used for modeling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500" y="1002721"/>
            <a:ext cx="8225153" cy="4818888"/>
          </a:xfrm>
        </p:spPr>
        <p:txBody>
          <a:bodyPr/>
          <a:lstStyle/>
          <a:p>
            <a:r>
              <a:rPr lang="en-US" b="1" dirty="0"/>
              <a:t>KNN</a:t>
            </a:r>
          </a:p>
          <a:p>
            <a:r>
              <a:rPr lang="en-US" dirty="0"/>
              <a:t>For values of best k</a:t>
            </a:r>
            <a:r>
              <a:rPr lang="en-US" dirty="0" smtClean="0"/>
              <a:t> </a:t>
            </a:r>
            <a:r>
              <a:rPr lang="en-US" dirty="0"/>
              <a:t>=  99 The train log loss is: 0.6514433649094883</a:t>
            </a:r>
          </a:p>
          <a:p>
            <a:r>
              <a:rPr lang="en-US" dirty="0"/>
              <a:t>For values of best k</a:t>
            </a:r>
            <a:r>
              <a:rPr lang="en-US" dirty="0" smtClean="0"/>
              <a:t> </a:t>
            </a:r>
            <a:r>
              <a:rPr lang="en-US" dirty="0"/>
              <a:t>=  99 The cross validation log loss is: </a:t>
            </a:r>
            <a:r>
              <a:rPr lang="en-US" dirty="0" smtClean="0"/>
              <a:t>0.6630278957134396</a:t>
            </a:r>
          </a:p>
          <a:p>
            <a:r>
              <a:rPr lang="en-US" dirty="0"/>
              <a:t>Number of </a:t>
            </a:r>
            <a:r>
              <a:rPr lang="en-US" dirty="0" err="1"/>
              <a:t>mis</a:t>
            </a:r>
            <a:r>
              <a:rPr lang="en-US" dirty="0"/>
              <a:t>-classified points : </a:t>
            </a:r>
            <a:r>
              <a:rPr lang="en-US" dirty="0" smtClean="0"/>
              <a:t>0.4000545777050075 means 40% </a:t>
            </a:r>
            <a:r>
              <a:rPr lang="en-US" dirty="0" err="1" smtClean="0"/>
              <a:t>mis</a:t>
            </a:r>
            <a:r>
              <a:rPr lang="en-US" dirty="0" smtClean="0"/>
              <a:t> classified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5" y="3412165"/>
            <a:ext cx="4733925" cy="2724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2364034"/>
            <a:ext cx="4457700" cy="733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89" y="4071336"/>
            <a:ext cx="4263486" cy="17502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7500" y="3587862"/>
            <a:ext cx="387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4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Naive base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94944"/>
            <a:ext cx="4267200" cy="723900"/>
          </a:xfrm>
          <a:prstGeom prst="rect">
            <a:avLst/>
          </a:prstGeom>
        </p:spPr>
      </p:pic>
      <p:sp>
        <p:nvSpPr>
          <p:cNvPr id="5" name="AutoShape 2" descr="data:image/png;base64,iVBORw0KGgoAAAANSUhEUgAAAc8AAAEWCAYAAAAASRzMAAAABHNCSVQICAgIfAhkiAAAAAlwSFlzAAALEgAACxIB0t1+/AAAADl0RVh0U29mdHdhcmUAbWF0cGxvdGxpYiB2ZXJzaW9uIDMuMC4zLCBodHRwOi8vbWF0cGxvdGxpYi5vcmcvnQurowAAIABJREFUeJzs3Xl8FEX6+PHPQ0JADkk4VYIcEpRTkFsX5QZdBRdB8UBYFNYDWUHx+Lqy6G/d1UVRQcBVQAKiiBewrnIIRFFuEVBuBJQgioTLyBGSPL8/uhKHYZIMgWEmyfN+vfrFdHVV9dM9IZWu7q4SVcUYY4wxwSsW7gCMMcaYgsYaT2OMMeY0WeNpjDHGnCZrPI0xxpjTZI2nMcYYc5qs8TTGGGNOkzWepsARkZ0i0tF9/j8RmRBM3nzsp42IbM5vnJFOPG+IyAERWRHueHIiIkkicve5ruts7tcUPtZ4FgEicpuIrBKRVBHZIyKfiMgfwhTL4yLyeYD0iiKSJiINTqc+Vf2nqp6tX6wqIrV96l6sqpeejbr99lPD7SvVb7nlbO8rD38AOgHxqtriHO/bmALNGs9CTkSGAi8B/wSqABcD44DuOeSPDnFIU4ErRaSmX3pv4BtV/TbE+48ksapaxmd5J1AmEYkKJi03OXyv1YGdqvrb6dSVS33GFBnWeBZiIlIOeBq4X1U/UNXfVPWEqv5XVYe5PCNE5D0ReVNEDgP9RKSEiLwkIj+65SURKeHyVxSRj0TkoIjsF5HFIlLMbXtURHaLyK8isllEOvjHpKrJwEKgj9+mO4FEV88lIrJQRFJEZJ+ITBOR2ByOcYSIvOmz3kdEvndln/DL20JElrrY94jIKyIS47ZlXQ2vzboKFJG2IpLsU76u68o7KCLrRaSbz7bJIjJWRP7njn+5iFwSzPcU4Jgmi8h4EflYRH4D2uWQVk5EpojIL+6Y/+bzXfQTkS9F5EUR2Q+M8NvHXcAEoLU73qdc+gAR2ea+29kicpFPGRWR+0VkK7A1h9hbicgSd47Wikhbn21/FpGN7vxsF5G/+JXtLiJrROSwiHwnIl19Nld3x/OriMwTkYo57D/O/Xz+Il539EciEp9D3qxzNEZEDonIpgA/sznuV0TeFZGfXNnPRaR+oP2YQkpVbSmkC9AVSAeic8kzAjgB3Ij3x9R5eA3uMqAyUAlYAvw/l/9fwKtAcbe0AQS4FNgFXOTy1QAuyWGftwNbfdYvBdKASm69Nl53Ygm3/8+Bl3zy7wQ6+sT/pvtcD0gFrnZlR7njz8rbFGgFRLv4NgIP+tSrQG2f9bZAsvtcHNgG/B8QA7QHfgUuddsnA/uBFq7+acD0HI6/httXwO/F1XUIuMp9JyVzSJsCzALKujq3AHe5Ovq5Y3/AxXNegP30A77wWW8P7AOucOdvDPC53/mZD5TPob6qQApwnYuxk1vP+l7/CFzifl6uAY4AV7htLdzxdXJlqwKXuW1JwHdAHbyfzyTg2RzOXQXgJqCUOy/vAjN9ticBd/udoyHu+73FxVA+mP0C/d0+SuD17qwJ9/95W87dEvYAbAnhl+s1Uj/lkWeE7y9Il/YdcJ3Pehe87j3wGtZZ+DQyLr02sBfoCBTPY5+lgMPAlW79GWBWLvlvBL72Wd9J4MZzOD4NFlAar1HumEO9DwIf+qzn1ni2AX4CivlsfxsY4T5PBib4bLsO2JTDfmu4fR30W+r61DXFr8xJaUAUcByo55P2FyDJfe4H/JDH99CPkxvPicC/fdbL4P1hVcPn/LTPpb5Hgal+aXOBvjnknwn81X3+D/BiDvmSgL/5rN8HzAny/0Bj4IBfXb6N54+A+GxfAfQ53f0Cse78lAsmLlsK/mLdtoVbClBR8r4/tctv/SLge5/1710awEi8K7B5ruvtMQBV3YbXGI0A9orIdN8uP1+qegTviuBOERG8Rj4xa7uIVHbld4vXlfwmELCbLkDc2cei3r28FJ9667huvJ9cvf8Mst7sulU10yfte7wrpCw/+Xw+gtf45Kaiqsb6LBt9tvl/J/5pFfGugP2/p6o55A/GSd+7qqbinb9g66wO9HJdtgdF5CDeQ0kXAojItSKyzHUJH8T7AyPr/FfD+6MtJ0GdWxEpJSL/cd3Yh/F6LWIl53vEu1XVd3YM35/1HPcrIlEi8qzrXj6M9wcdBP/zZAo4azwLt6XAMbwrt9z4T63zI94vwiwXuzRU9VdVfUhVawE3AEOz7hOp6luq+gdXVoHnctlnInAzXjddWeAjn23/cuUbqer5wB14XX152YP3SxjwfpHideNlGQ9sAhJcvf8XZL3gHX+1rHuKzsXA7iDLn65A0x35pu3Duyr0/55255A/GCd97yJSGu/8BVvnLrwrT98/CEqr6rPi3TN/H3geqKKqscDH/H7+d+F16Z6ph/BuA7R03/HVWYeTQ/6q7g+4LNk/63m4De+hu45AObzehNz2YwoZazwLMVU9hNeVOVZEbnR/lRd3VwD/zqXo28DfRKSSe0BiON7VHyJyvYjUdr9wDgMZQIaIXCoi7d0vyWPAUbctJ4vxuipfw+tqTfPZVhbv3uVBEakKDAvykN8DrheRP4j3INDTnPwzXtbFnCoilwH3+pX/GaiVQ93Lgd+AR9w5bIv3x8P0IGM7q1Q1A5gBPCMiZUWkOjAU9z3l01vAn0Wksfse/wksV9WdQZZ/E7hBRLq4K7OS4j10FY93lVwC+AVIF5Frgc4+ZSe6fXcQkWIiUtV9R6erLN7P3kERKQ/8PY/8lYHB7jvtBdTFa9SD2c9xvCvzUnjnyhQh1ngWcqo6Cu+X6t/wfnHtAgbh3W/KyT+AVcA64BtgtUsDSAA+xWvclgLjVDUJ7xfjs3hXRD/h/VL6v1ziUrwHXqq7f309hffQyiHgf8AHQR7reuB+vEZgD3AASPbJ8jDeFcOvwOuA/6shI4BE1+V4s1/daUA34Fp3jOOAO1V1UzCx5eCgnPye59DTLP8AXoO+HfgC77gn5TcYVV0APIl3hbgH70qw92mU34V3NfZ//P6zNgzvPvGvwGC8Bv8A3vcw26fsCuDPwIt43/tnnHxVHayX8B7u2Yf30NucPPIvx/uZ3od3772nqqbkXgTwfma/x7sq3+D2ZYoQObm73xhjigYR6Yf38FBYBgwxBZtdeRpjjDGnyRpPY4wx5jRZt60xxhhzmuzK0xhjjDlNRXpw54oVK2qNGjXyVfa3336jdOnSZzegsyBS44LIji0SRer5srhOT2GM66uvvtqnqpXOckgFSpFuPGvUqMGqVavyVTYpKYm2bdue3YDOgkiNCyI7tkgUqefL4jo9hTEuEfk+71yFm3XbGmOMMafJGk9jjDHmNFnjaYwxRdTRo0e55ppryMjwRtLs2rUrsbGxXH/99Sfl27FjBy1btiQhIYFbbrkF3Bi+4s39+454c8AuF5EaWWVE5HGXvllEuuQVi3hz5dZwn5uKyDeu/Gi/8Yd9y7QVbw7Y9SLymUu71KVlLYdF5EG3baSbt3WdiHwobp5gV89k9/l6cfPb5sYaT2OMKaImTZpEjx49iIryJp0ZNmwYU6dOPSXfo48+ypAhQ9i6dStxcXHw++wxd+FN+VYbb2jF5wBEpB7e0I718eYVHpfLzDaBjAcG4g2dmODqOIlr+MYB3VS1PtALQFU3q2pjVW2MN4fvEeBDV2w+0EBVG+HNf/t4gH3/D+jmJpbIkTWexhhTRE2bNo3u3btnr3fo0IGyZcuelEdVWbhwIT179gSgb9++4M1fCt5YxlnTCb4HdHBXid3xJnw4rqo78KYxbJFHOPvxJpm4EDhfVZf6jIEdaGao24APVPUHF+feAHk6AN+p6vcuzzxVTXfblgHx7nMa3pjKWeNuJwEnX377scbTGGOKoBMnTrB9+3byel0vJSWF2NhYoqO9lzPi4+PBmyUHvLledwG4RukQ3jR22elOMifPC3sKVe3hJheoyskTOuRUtg4Q57p7vxKROwPk6Y03S1Qg/YFP3L6XqOpffbatAtrkFm+RflXFGGOKqkOHDhEbG5tnvhxGoctKDHQvUnNJD0awZaPxumU74M2ks1RElqnqFgA3LWE3AnTNisgTQDowLYcY9nLypOgBd26MMaYIeSrpKUocK8GxY8fyzFuxYkUOHjxIeno60dHRJCcngzcRO3hXhdWAZBGJxpsYfL9PepZ4gptkPKvOeJ/1nMomA/tU9TfgNxH5HLgc714meNMHrlbVn30LiUhfvC7ZDprz+LQl8eaFzZF12xpjTBGyed9mRnw2gq0ZW8nIyMizARUR2rVrx3vvvQdAYmIieBPZgzcna1/3uSew0DVIs4He7mncmngP/axw9S1wk9wHpKp7gF9FpJW7f3onMCtA1llAGxGJdg/3tAQ2+my/Fb8uWxHpCjyK95DRkVwOuw7wbS7brfE0xpii5JUVrxATFcP1F15P586d+eKLL7K3tWnThl69erFgwQLi4+OZO3cuAM899xyjRo2idu3apKSkgDd5OMBEoIKIbAOGAo9B9sT0M/AmCp8D3K+qGSJSDKiNd3Wam3uBCXgPGn2HuzcpIveIyD1uHxtd3evwGuYJqvqty1cK6AR84H/4QFlgvnuN5dUc9t8O76nbHFm3rTHGFBGHjx9m8trJ9G7Qm7iYOAYNGsSoUaPo2LEjAIsXLw5YrlatWqxYsSJ7XUQUQFWP4V4R8aeqzwDP+CXXA95X1Vy7RFV1FdAgQPqrfusjgZEB8h3Be3DJP712bvsFEJEqwHmq+k1u+ezK0xhjiojJayaTmpbKAy0eAKBJkya0a9cue5CEUFPVb1V16DnZWf5dDDyUVyZrPI0xpgjI1EzGrBhDq/hWNLuoWXZ6//79swdJMKCqK1V1TV75rPE0xpgiYO62uWzbv43BLQaHO5RCwRpPY4wpAkavGM0FZS7gpno3hTuUQsEaT2OMKeS2pGxhzrY53NvsXmKiYvIuYPJkjacxxhRyY1eMpXix4gxsOjDcoRQa1ngaY0wh9uvxX3ljzRvc0uAWLihzQbjDKTRC2niKSFc3l9s2EXkshzw3i8gGNx/bWy6tnd98bMdE5Ea3bZqr81sRmSQixV26uHnftrm52q4I5bEZY0xBkLg2kV/Tfs1+PcWcHSFrPN3cbWPxxhesB9zq5njzzZOAN2jvVW4+tgcBVHWRz3xs7fHmY5vnik0DLgMa4g0GfLdLv5bf534biDcfnDHGFFlZr6e0rNqSFlXzmhHMnI5QXnm2ALap6nZVTQOm483x5msAMFZVD0CO87H1BD7JGodQVT9WB29IpqwBhLsDU9ymZUCsmxfOGGOKpPnfzWdLyha76gyBUA7PF2g+t5Z+eeoAiMiXQBQwQlXn+OXpDYzyr9x11/YBsuZgy2n+uD1+5QbiXZlSpUoVkpKSgj4gX6mpqfkuG0qRGhdEdmyRKFLPl8V1esIZ19+/+TvlY8pTeV/lU2KI1PNVUISy8QxmTrZovG7WtnhXkItFpIGqHgRwV44NgbkB6hoHfK6qWYMxBjUHnKq+BrwG0KxZM23btm2eBxJIUlIS+S0bSpEaF0R2bJEoUs+XxXV6whXX1pStLP9sOX+/5u90atspYuIqLELZbRvMfG7JwCxVPaGqO4DNeI1plpuBD1X1hG8hEfk7UAlvFP/T2Z8xxhQJY1d6r6f8pelfwh1KoRTKxnMlkCAiNd2M3r3x5njzNRNv6hdEpCJeN+52n+2B5mO7G+gC3KqqmT6bZgN3uqduWwGH3LxwxhhTpGS9ntKrfi8uLGuPfoRCyBpPVU0HBuF1uW4EZqjqehF5WkS6uWxzgRQR2QAsAoapagqAiNTAu5L8zK/qV4EqwFL3Gstwl/4xXsO7DXgduC9Ux2aMMZFsytopHD5+2B4UCqGQzuepqh/jNWq+acN9Pite1+spU9So6k68B3780wPG7Oq6/8wiNsaYgi1TM3ll5Ss0v6g5Lav6P6NpzhabDNsYYwqRT7d/yqZ9m5hy4xREAj1Hac4GG57PGGMKkTErxlC5dGVurn9zuEMp1KzxNMaYQuK7/d/xvy3/4y9N/0KJ6BLhDqdQs8bTGGMKibErxxJVLIp7mt0T7lAKPWs8jTGmEEhNS2XS15PoWa8nF5W9KNzhFHrWeBpjTCEwde1UDh0/xOAWg8MdSpFgjacxxhRwqsqYFWNoemFTWsW3Cnc4RYK9qmKMMQXcgh0L2LhvI4k3JtrrKeeIXXkaY0wBN2bFGCqVqsQt9W8JdyhFhjWexhhTgG0/sJ3/bv6vvZ5yjlnjaYwxBdi4lePs9ZQwsMbTGGMKqN/SfmPi1xPpUbcHVc8/ZShwE0LWeBpjTAH15ro3OXjsoL2eEgbWeBpjTAGU9XpKkwuacGW1K8MdTpFjr6oYY0wBtGjnItb/sp43ur9hr6eEgV15GmNMATRmxRgqlqpI7wa9wx1KkRTSxlNEuorIZhHZJiKP5ZDnZhHZICLrReQtl9ZORNb4LMdE5Ea3bZCrT0Wkok89bUXkkE+Z4YH2Z4wxBd3OgzuZvXk2A68YSMnokuEOp0gKWbetiEQBY4FOQDKwUkRmq+oGnzwJwOPAVap6QEQqA6jqIqCxy1Me2AbMc8W+BD4CkgLsdrGqXh+aIzLGmMgwbuU4BOHe5veGO5QiK5RXni2Abaq6XVXTgOlAd788A4CxqnoAQFX3BqinJ/CJqh5xeb5W1Z2hC9sYYyLXkRNHmLB6Aj3q9iD+/Phwh1NkhfKBoarALp/1ZKClX546ACLyJRAFjFDVOX55egOjgtxnaxFZC/wIPKyq6/0ziMhAYCBAlSpVSEpKCrLqk6Wmpua7bChFalwQ2bFFokg9XxbX6TnbcX205yMOHDvAH4r/4YzqjdTzVWCoakgWoBcwwWe9DzDGL89HwIdAcaAmXgMb67P9QuAXoHiA+ncCFX3WzwfKuM/XAVvzirFp06aaX4sWLcp32VCK1LhUIzu2SBSp58viOj1nM67MzExtMK6BNn61sWZmZp5RXWcSF7BKQ9R2FJQllN22yUA1n/V4vCtC/zyzVPWEqu4ANgMJPttvBj5U1RN57UxVD6tqqvv8MVDc94EiY4wp6D77/jO+3fstD7R4wF5PCbNQNp4rgQQRqSkiMXjdr7P98swE2gG4hq4OsN1n+63A28HsTEQuEPfTJCIt8I4t5YyOwBhjIsjo5aOpcF4Fbm1wa7hDKfJC1niqajowCJgLbARmqOp6EXlaRLq5bHOBFBHZACwChqlqCoCI1MC7cv3Mt14RGSwiyXhXsutEZILb1BP41t3zHA30dt0LxhhT4H1/8HtmbZ7FgCsGcF7x88IdTpEX0hGGXPfpx35pw30+KzDULf5ld+I9dOSfPhqvcfRPfwV45YyDNsaYCDRu5TgAez0lQtgIQ8YYE+GOnDjChK8n8KfL/sTF5S4OdzgGazyNMSbivfXNW+w/up8HWjwQ7lCMY42nMcZEMHWzpzSq0oirq18d7nCMY42nMcZEsMU/LGbdz+vs9ZQIY42nMcZEsNHLR1P+vPLc1vC2cIdifFjjaYwxEeqHQz8wc9NM7m5yN6WKlwp3OMaHNZ7GGBOhxq8cj6Lc1/y+cIdi/FjjaYwxEejoiaO8vvp1ul/aneqx1cMdjvFjjacxxkSgt799m5SjKQxuOTjcoZgArPE0xpgIk/V6SoPKDbim+jXhDscEYI2nMcZEmC9++II1P61hcIvB9npKhLLG0xhjIsyYFWOIKxnH7Y1uD3coJgfWeBpjTATZdWgXH2z8gLua3GWvp0QwazyNMSaCvLrqVRTl/hb3hzsUkwtrPI0xJkIcSz/Ga6tf44Y6N1Ajtka4wzG5CGnjKSJdRWSziGwTkcdyyHOziGwQkfUi8pZLaycia3yWYyJyo9s2yNWnIlLRpx4RkdFu2zoRuSKUx2aMMWfb9G+ns+/IPns9pQAI2WTYIhIFjAU6AcnAShGZraobfPIkAI8DV6nqARGpDKCqi4DGLk95YBswzxX7EvgISPLb5bVAgltaAuPdv8YYE/FUldHLR1O/Un3a1WgX7nBMHkJ55dkC2Kaq21U1DZgOdPfLMwAYq6oHAFR1b4B6egKfqOoRl+drVd0ZIF93YIp6lgGxInLhWToWY4wJqSW7lvD1T1/b7CkFRCgbz6rALp/1ZJfmqw5QR0S+FJFlItI1QD29gbfP0v6MMSYijVkxhtiSsdzR6I5wh2KCELJuWyDQn04aYP8JQFsgHlgsIg1U9SCAu3JsCMw9S/tDRAYCAwGqVKlCUlJSEFWfKjU1Nd9lQylS44LIji0SRer5srhOTzBx/XL8F95d/y4943uycsnKiInL5CyUjWcyUM1nPR74MUCeZap6AtghIpvxGtOsn56bgQ/d9rOxP1T1NeA1gGbNmmnbtm2DqPpUSUlJ5LdsKEVqXBDZsUWiSD1fFtfpCSauJxc+iaL8q8e/qBVXK2LiMjkLZbftSiBBRGqKSAxe9+tsvzwzgXYA7snZOsB2n+23ElyXLa7uO91Tt62AQ6q650wOwBhjQu1Y+jH+89V/uOHSG85Zw2nOXJ6Np4jUEZEFIvKtW28kIn/Lq5yqpgOD8LpcNwIzVHW9iDwtIt1ctrlAiohsABYBw1Q1xe2nBt6V5Gd+8QwWkWS8K8t1IjLBbfoYr+HdBrwO2AR4xpiIN2P9DH458gsPtHgg3KGY0xBMt+3rwDDgPwCqus69j/mPvAqq6sd4jZpv2nCfzwoMdYt/2Z0EeOBHVUcDowOkK2BDchhjCoys11PqVqxLh5odwh2OOQ3BdNuWUtUVfmnpoQjGGGOKkmXJy/hqz1f2ekoBFEzjuU9ELsE9uSoiPQG7l2iMMWdo9IrRlCtRjj6X9wl3KOY0BdNtez/e06mXichuYAdg8+QYY8wZ+PHXH3lvw3s80OIBysSUCXc45jTl2niKSDGgmap2FJHSQDFV/fXchGaMMYXXq6teJSMzg/ub26MaBVGu3baqmon3xCyq+ps1nMYYc+aOpx/nP1/9hz/W+SOXlL8k3OGYfAjmnud8EXlYRKqJSPmsJeSRGWNMITVj/Qz2/rbXXk8pwIK559nf/evbt6CAvc1rjDH5MGbFGC6reBmdanUKdygmn/JsPFW15rkIxBhjioLlyctZ+eNKXrn2FXs9pQDLs/EUkTsDpavqlLMfjjHGFG6jV4zm/BLnc+flAX+1mgIimG7b5j6fSwIdgNWANZ7GGHMa9vy6h3fXv8t9ze+jbImy4Q7HnIFgum1PuqMtIuWAqSGLyBhjCqn/fPUf0jPTGdRiULhDMWcoP7OqHMGbNswYY0yQ0jLSeHXVq1ybcC21y9cOdzjmDAVzz/O//D6pdDGgHjAjlEEZY0xh8+76d/n5t58Z3GJwuEMxZ0Ew9zyf9/mcDnyvqskhiscYYwqlMSvGUKdCHTpdYq+nFAbBNJ6rgKOqmikidYArRORnVT0R4tiMMaZQWLF7Bct3L2d019EUk/zcLTORJphv8XOgpIhUBRYAfwYmhzIoY4wpTF5c/CJRk6O4o+EdAHTt2pXY2Fiuv/76k/Lt2LGDli1bkpCQwC233EJaWhoAx48f55ZbbqF27dq0bNmSnTt35rnPGjVqZH9OTEwkISGBhIQEEhMTcywzZswYLr30UurXr88jjzwCwLRp02jcuHH2UqxYMYDzAERkp/s3RkQ+F5FgLsgKhWAaT1HVI0APYIyq/gnvvmfeBUW6ishmEdkmIo/lkOdmEdkgIuvdJNuISDsRWeOzHBORG922miKyXES2isg7IhLj0vuJyC8+Ze4OJkZjjAml/Wn7mfHmDK7sfCVxpeIAGDZsGFOnnvrSwqOPPsqQIUPYunUrcXFxTJw4EYCJEycSFxfHtm3bGDJkCI8++mjw+9+/n6eeeorly5ezYsUKnnrqKQ4cOHBKvkWLFjFr1izWrVvH+vXrefjhhwG4/fbbWbNmDWvWrGHq1KlZjfJR37KqmoZ3cXVL0IEVcEE1niLSGm8asv+5tGAeNIoCxgLX4jW2t4pIPb88CcDjwFWqWh94EEBVF6lqY1VtDLTHe8J3niv2HPCiqiYAB4C7fKp8J6ucqk4I4tiMMSak/vvjf8lcm8mIe0Zkp3Xo0IGyZU9+z1NVWbhwIT179gSgb9++zJw5E4BZs2bRt29fAHr27MmCBQtQVXJTqVIlAObOnUunTp0oX748cXFxdOrUiTlz5pySf/z48Tz22GOUKFECgMqVK5+S5+233+bWW2/1TfrF5/NMitB0lcE0nn/Fa+A+VNX1IlILWBREuRbANlXd7v4qmQ5098szABirqgcAVHVvgHp6Ap+o6hHxxrJqD7zntiUCNwYRizHGnHNpGWnM2jWLmF9jaN+kfa55U1JSiI2NJTrauzaJj49n9+7dAOzevZtq1aoBEB0dTbly5UhJScm1vpUrV55S1r9eX1u2bGHx4sW0bNmSa665Jru8r3feeeekxlNVfQfR+ZaTB9Up1IIZJOFzvPueWevbgWCeta4K7PJZTwZa+uWpAyAiXwJRwAhV9f+TqDcwyn2uABxU1XSfOqv65L1JRK4GtgBDVNV3/7h9DQQGAlSpUoWkpKQgDuVUqamp+S4bSpEaF0R2bJEoUs+XxRW8BXsXcODgASqVrnRKbGvWrCElJSU7/eDBgxw9ejR7fe/evRw5coSkpCRSU1NZunRp9tXksWPH+PLLLylXrlyeMWzbto0TJ05k17tjxw5KlizJZZdddlJMhw4d4ptvvuHZZ59l06ZNdOvWjbfeeit7/N0NGzagquzbty/gflQ1Q0TSRKRskZi+UlVzXYBKwEjgY2Bh1hJEuV7ABJ/1Pnj3TH3zfAR8CBQHauI1hrE+2y/E6xYo7hPLNp/t1YBv3OcKQAn3+Z5gYmzatKnm16JFi/JdNpQiNS7VyI4tEkXq+bK4gtd6Qmu96O8XafXq1U/ZtmjRIv3jH/+YvZ6ZmakVKlTQEydOqKrqkiVLtHPnzqqq2rlzZ12yZImqqp44cUIrVKigmZmZQcXw1ltv6cCBA7PXBw4cqG+99dYp56tLly4npdWqVUv37t2bvf7ggw/qM888o6qqwCoN/Ht/X9bv68K+BNNtOw3Y5Bq3p4Ae62tzAAAgAElEQVSdwKnX86dKdo1blnjgxwB5ZqnqCVXdAWzm5NGLbsbrLs56LWYfEOvzRFd2naqaoqrHXfrrQNMgYjTGmJBYumspS5OX0qN2DzIyMjh27Fiu+UWEdu3a8d573l2pxMREunf37nR169Yt+ynZ9957j/bt2yMi7N69mw4dOuRab5cuXZg3bx4HDhzgwIEDzJs3jy5dupyS78Ybb2ThwoWA14WblpZGxYoVAcjMzOTdd9+ld+/eucVfAfhFi8hrjME0nhVUdSJwQlU/U9X+QKsgyq0EEtzTsTF43a+z/fLMBNoBiEhFvG7c7T7bbwXezlpxf/EswrsPCtAXmOXKX+hTrhuwMYgYjTEmJJ5f+jxxJeO47sLr6Ny5M1988UX2tjZt2tCrVy8WLFhAfHw8c+fOBeC5555j1KhR1K5dm5SUFO66y3se8q677iIlJYXatWszatQonn32WQD27NmTfY80J+XLl+fJJ5+kefPmNG/enOHDh1O+fHkA7r77blatWgVA//792b59Ow0aNKB3794kJiZmd9l+/vnnxMfHU6tWrtM4t8ProSwSgnknJ+uviD0i8ke8K734vAqparqIDALm4t3PnKTeA0dP413yz3bbOovIBiADGKaqKQAiUgPvyvUzv6ofBaaLyD+Ar4GJLn2wiHTDGwVpP9AviGMzxpizbmvKVj7c+CGP/+Fxzos6j0GDBjFq1Cg6duwIwOLFiwOWq1WrFitWrDglvWTJkrz77runpC9btoz7778/z3j69+9P//79T0mfMOH3lxJiYmJ48803A5Zv27Yty5Yty2s3t+E9XFokBNN4/sPNpPIQMAY4HxgSTOWq+jF+f4mo6nCfzwoMdYt/2Z2c/DBQVvp2vCd5/dMfpwh9ccaYyDVq6SiKRxXngZYPsGnVJpo0aUK7du3IyMggKirqrO1n0KDImJ3F9S7OVNXN4Y7lXAnmaduP3MdDuC5WY4wxgf3y2y9MXjuZPo36cEGZC9jEJoCAV36FhXqvIxapOZ7zvOcpInVEZIGIfOvWG4nI30IfmjHGFDxjV47lWPoxHmr9ULhDMSEUzANDr+N1h54AUNV1eA//GGOM8XHkxBFeWfEKN9S5gbqV6oY7HBNCwTSepVTV/w52esCcxhhThE1eM5mUoykMu3JYuEMxIRZM47lPRC7BTYgtIj2BPSGNyhhjCpiMzAxGLR1Fi6ot+MPFfwh3OCbEgnna9n7gNeAyEdkN7ADuCGlUxhhTwMzcNJPvDnzHsx2fzX4/0hRewTxtux3oKCKlgWJaFMYsNMaY06CqjFwykkviLuFPl/0p3OGYcyCYqcVigTuBGkB01l9UqhrM4PDGGFPoffHDFyzfvZyx140lqtjZe4/TRK5gum0/BpYB3wCZoQ3HGGMKnueXPk+F8yrQr3G/cIdizpFgGs+SqnrKCEDGGGNg075NzN48m+FXD6dU8VLhDsecI8E8bTtVRAaIyIUiUj5rCXlkxhhTALyw5AVKRpdkUIvIGCrPnBvBXHmm4c3n+QTudRX3b67D6xtjTGH3U+pPTFk3hf6N+1OpdKVwh2POoWAaz6FAbVUNPH24McYUUa+seIUTGScY2trubBU1wXTbrgeOhDoQY4wpSFLTUhm3chw3XnYjCRUSwh2OOceCufLMANaIyCLgeFaivapijCnKJn09iQPHDthQfEVUMI3nTLcYY4wB0jPTeXHZi1xV7SpaV2sd7nBMGAQzwlBifisXka7Ay0AUMEFVnw2Q52ZgBN5DSGtV9TYRaQe86JPtMqC3qs4UkZrAdKA8sBroo6ppIlICbz65pkAKcIubUNsYY86q9ze8z86DO3mxy4t5ZzaFUjD3PPNFRKKAscC1QD3gVhGp55cnAW+6s6tUtT7wIICqLlLVxqraGGiPd891niv2HPCiqiYAB4C7XPpdwAFVrY3X8D4XqmMzxhRdWUPx1alQh26Xdgt3OCZMQtZ4Ai2Abaq63c0yPh3o7pdnADBWVQ8AqOreAPX0BD5R1SPijQ3YHnjPbUsEbnSfu7t13PYOYqMzG2POsqSdSXy15yseav0QxSSUv0JNJMu129ZdPT6rqvm5I14V2OWzngy09MtTx+3nS7yu3RGqOscvT29glPtcATioqlnziSa7/Zy0P1VNF5FDLv9Jr9iIyEBgIECVKlVISkrKx6FBampqvsuGUqTGBZEdWySK1PNV1ON6/JvHiSseR41DNYLaX1E/X4VVro2nqmaISFMREVXV3PIGEOiqz7+OaCABaAvEA4tFpIGqHgQQkQuBhsDcIOoMZn+o6mt4U6zRrFkzbdu2ba4HkZOkpCTyWzaUIjUuiOzYIlGknq+iHNe3e79l+WfLebrt03S+pnPExJUfkRpXQRHM07ZfA7NE5F3gt6xEVf0gj3LJQDWf9XjgxwB5lqnqCWCHiGzGa0xXuu03Ax+67eBdRcaKSLS7+vStM2t/ySISDZQD9gdxfMYYE5QXlr5AqeKluK/5feEOxYRZMB325fGeXm0P3OCW64MotxJIEJGaIhKD1/062y/PTKAdgIhUxOvG3e6z/Vbg7awVd/W7CO8+KEBfYJb7PNut47YvzMfVsjHGBLT78G6mrZtG/8b9qVCqQrjDMWEWzKsqf85Pxe6+4yC8LtcoYJKqrheRp4FVqjrbbessIhvwBmMYpqopACJSA+9K8jO/qh8FpovIP/Cuiie69Il4g9hvw7vi7J2fuI0xJpDRy0eToRkMaT0k3KGYCBDMZNjxwBjgKrx7iF8Af1XV5LzKqurHePOB+qYN9/mseGPnnjIwpHtHs2qA9O14T/L6px8DeuUVkzHGnK7Dxw/z6levclPdm6gVZ3NimOC6bd/A6xK9CK8x+69LM8aYImHC6gkcPn7YhuIz2YJpPCup6huqmu6WyYDNvWOMKRJOZJzgpWUvcU31a2hetXm4wzERIpjGc5+I3CEiUW65A+8BImOMKfTeWf8Ouw7v4uErHw53KCaCBNN49sd7ZeQnYA/ek6z9QxmUMcZEAlXl+SXPU7diXa5LuC7c4ZgIEswIQzepqg3gaIwpcj7d/ilrf17LxG4TbSg+c5JcfxpUNYNTx6M1xpgiYeSSkVxQ5gJub3h7uEMxESaYEYa+FJFXgHc4eYSh1SGLyhhjwmzNT2uYv30+/2z/T0pElwh3OCbCBNN4Xun+fdonTfFGHDLGmELphaUvULp4ae5pdk+4QzERKK97nsWA8ao64xzFY4wxYbfr0C6mfzudQc0HEXdeXLjDMREor3uemcCgcxSLMcZEhJeWvYSq8mCrB8MdiolQwTw+Nl9EHhaRaiJSPmsJeWTGGBMGB48d5LXVr3Fz/ZupHls93OGYCBXMPc+sdzrv90lTwAZ4NMYUOq999Rqpaak2FJ/JVTCzqtQ8F4EYY0y4pWWk8fLyl+lQswNNLmwS7nBMBMux21ZEHvH53Mtv2z9DGZQxxoTDW9+8xY+//mhXnSZPud3z9J0P83G/bV1DEIsxxoRN1lB8DSs3pPMlncMdjolwuTWeksPnQOuBKxDpKiKbRWSbiDyWQ56bRWSDiKwXkbd80i8WkXkistFtr+HS24vIahH5VkQSRSTapbcVkUMissYtwwPtzxhjApmzbQ7rf1nPw1c+jEhQv+JMEZbbPU/N4XOg9VO4cXHHAp2AZGCliMxW1Q0+eRLwrmqvUtUDIlLZp4opwDOqOl9EygCZ7r3TRKCDqm4RkaeBvsBEV2axql6fV2zGGONv5JKRVC1bld4Neued2RR5uV15Xi4ih0XkV6CR+5y13jCIulsA21R1u6qmAdM5dZzcAcBYVT0AoKp7AUSkHhCtqvNdeqqqHgEqAMdVdYsrPx+4KbhDNcaYwL768SsW7VzEg60eJCYqJtzhmAIgx8ZTVaNU9XxVLauq0e5z1nrxIOquCuzyWU92ab7qAHVE5EsRWSYiXX3SD4rIByLytYiMdFey+4DiItLM5esJVPOpr7WIrBWRT0SkfhAxGmMMI5eMpGxMWQZcMSDcoZgCIpj3PPMr0E0D/+7eaCABaAvEA4tFpIFLbwM0AX7AG5S+n6pOFJHewIsiUgKYB6S7ulYD1VU1VUSuA2a6uk8OSmQgMBCgSpUqJCUl5evgUlNT8102lCI1Lojs2CJRpJ6vwhbXT8d+4t3179IrvhdfL/s6YuIKtUiNq8BQ1ZAsQGtgrs/648DjfnlexWsUs9YXAM2BVkCST3ofvO5d/310BmbksP+dQMXcYmzatKnm16JFi/JdNpQiNS7VyI4tEkXq+SpscQ3+eLBGPx2tuw7tOrsBOYXtfKmqAqs0RG1HQVlCObvrSiBBRGqKSAzeqy+z/fLMBNoBiEhFvO7a7a5snIhUcvnaAxtcvsru3xLAo3gNMCJygbhH5ESkBV6XdErIjs4YU+DtP7qfCV9P4LaGtxF/fny4wzEFSMi6bVU1XUQGAXOBKGCSqq53T8iuUtXZbltnEdkAZADDVDUFQEQeBha4BvEr4HVX9TARuR6vcRyvqgtdek/gXhFJB44Cvd1fSMYYE9D4leM5cuIID7V+KNyhmAImlPc8UdWPgY/90ob7fFZgqFv8y84HGgVIHwacMvyHqr4CvHLmURtjioJj6ccYs2IMXS7pQqMqp/yqMSZXoey2NcaYiPXmujf5+befbSg+ky/WeBpjipxMzeT5Jc/T5IImtK/ZPtzhmAIopN22xhgTiT7a8hGbUzYzrcc0G4rP5ItdeRpjipznlzzPxeUuple9XnlnNiYAazyNMUXK8uTlLP5hMUNaDaF4VDCDpRlzKms8jTFFysglI4ktGctdTe4KdyimALPG0xhTZGzbv40PNn7APU3voWyJsuEOxxRg1ngaY4qMF5e+SPGo4gxuOTjcoZgCzhpPY0yRsO/IPt5Y8wZ3NLyDC8teGO5wTAFnjacxpkgYu2IsR9OP8tCVNhSfOXPWeBpjCr0jJ47wyspX+GPCH6lXqV64wzGFgDWexphCb8raKew7ss+G4jNnjTWexphCLSMzgxeWvkDzi5pzdfWrwx2OKSRseD5jTKE2a/Mstu3fxoyeM2woPnPW2JWnMabQUlVGLhlJzdia/Knun8IdjilErPE0xhRaS3YtYVnyMoa2Hkp0MetoM2dPSBtPEekqIptFZJuIPJZDnptFZIOIrBeRt3zSLxaReSKy0W2v4dLbi8hqEflWRBJFJNqli4iMdvtaJyJXhPLYjDGRb+SSkZQ/rzx/bvzncIdiCpmQNZ4iEgWMBa4F6gG3ikg9vzwJwOPAVapaH3jQZ/MUYKSq1gVaAHtFpBiQCPRW1QbA90Bfl/9aIMEtA4HxoTo2Y0zk27xvM7M3z+b+5vdTOqZ0uMMxhUworzxbANtUdbuqpgHTge5+eQYAY1X1AICq7gVwjWy0qs536amqegSoABxX1S2u/HzgJve5OzBFPcuAWBGxYUSMKaJeWPoCMVEx3N/8/nCHYgqhUN4EqArs8llPBlr65akDICJfAlHACFWd49IPisgHQE3gU+AxYB9QXESaqeoqoCdQLZf9VQX2+O5QRAbiXZlSpUoVkpKS8nVwqamp+S4bSpEaF0R2bJEoUs9XQYhrf9p+Jn89mS4XdGHjqo1sZGNExBVJIjWugiKUjWegZ8I1wP4TgLZAPLBYRBq49DZAE+AH4B2gn6pOFJHewIsiUgKYB6Sfxv5Q1deA1wCaNWumbdu2Pb2jcpKSkshv2VCK1LggsmOLRJF6vgpCXE8ufJJ0TeeFm16gToU6ERNXJInUuAqKUHbbJvP7VSF4jeOPAfLMUtUTqroD2IzXmCYDX7su33RgJnAFgKouVdU2qtoC+BzYehr7M8YUcr+l/ca4VePofln3sDecpvAKZeO5EkgQkZoiEgP0Bmb75ZkJtAMQkYp43bXbXdk4Eank8rUHNrh8ld2/JYBHgVddntnAne6p21bAIVU9qcvWGFP4Tfp6EvuP7ufh1g+HOxRTiIWs21ZV00VkEDAX737mJFVdLyJPA6tUdbbb1llENgAZwDBVTQEQkYeBBeINCfIV8LqrepiIXI/X8I9X1YUu/WPgOmAbcASwZ9ONKWLSM9N5cdmLtI5vzVUXXxXucEwhFtL3PFX1Y1Wto6qXqOozLm24azhxT8YOVdV6qtpQVaf7lJ2vqo1cej/3xC6qOkxV66rqpar6kk9+VdX73b4augeKjDFFyPSvp7PjxR0MbTkUgK5duxIbG8v1119/Ur4dO3bQsmVLEhISuOWWW0hLS8u13qSkJPr16wd4oxYNHjyY2rVr06hRI1avXh2wTFpaGgMHDqRPnz5cdtllvP/++9nbZsyYQb169ahfvz633XZbdvqjjz5KgwYNaNCgAe+88052etu2bdm5cycAHTt25MCBA0GfExMaNsKQMaZQUFWeeOEJKjatyJ/qeUPxDRs2jKlTp56S99FHH2XIkCFs3bqVuLg4Jk6cGPR+PvnkE7Zu3crWrVt57bXXuPfeewPme+aZZ6hcuTJTp05lw4YNXHPNNQBs3bqVf/3rX3z55ZesX7+el17yrgH+97//sXr1atasWcPy5csZOXIkhw8fPqXePn36MG7cuKDjNaFhjacxplBYe2gtPyz+gQf7PkhUsSgAOnToQNmyZU/Kp6osXLiQnj17AtC3b19mzpyZa90xMTGUK1cOgFmzZnHnnXciIrRq1YqDBw+yZ8+pj1dMmjSJxx9/HIBixYpRsWJFAF5//XXuv/9+4uLiAKhcuTJAdgMbHR1N6dKlufzyy5kzZw4A5cuXJyrKO6Zu3brx9ttvn/4JMmeVNZ7GmELh7R1vIweFodcOzTVfSkoKsbGxREd7j3zEx8eze/fuXMtceeWVvPzyywDs3r2batV+f7A/UPmDBw8C8OSTTzJw4EB69erFzz//DMCWLVvYsmULV111Fa1atcpuIC+//HI++eQTjhw5wr59+1i0aBG7dnmvrn/wwQfZ+4yLi+P48eOkpKQEdV5MaNhIycaYAm/DLxtYkbyCinEVOa/4ebnmVT3l9e/TmqosmPLp6ekkJydz1VVX0a1bN1avXs3DDz/M1KlTSU9PZ+vWrSQlJZGcnEybNm349ttv6dy5MytXruTKK6+kUqVKtG7dOruB91e5cmV+/PFHKlSoEHTc5uyyK09jTIH3/JLniSkRw3mSe8MJULFiRQ4ePEh6uje+SnJyMhdddFHQ+4qPj8++IsypfIUKFShVqhR/+pN377VXr17ZDxbFx8fTvXt3ihcvTs2aNbn00kvZutV7Xf2JJ55gzZo1zJ8/H1UlISEhYAzHjh3jvPPyPlYTOtZ4GmMKrF+P/8pjnz7GlLVTuLbmtWimcuzYsVzLiAjt2rXjvffeAyAxMZHu3b1htz/88MPs+5Q56datG1OmTEFVWbZsGeXKlePCC08eRltEuOGGG7KHv1uwYAH16nnzYtx4440sWrQIgH379rFlyxZq1apFRkZGdlfsunXrWLduHZ07dz5l/6rKTz/9RI0aNXI/OSakrNvWGFPgqCrTvpnGI/MfYU/qHvo17sdNpW+iQucKfPHFF3Ts2BGANm3asGnTJlJTU4mPj2fixIl06dKF5557jt69e/O3v/2NJk2acNdddwHw3Xffcf755+e67+uuu46PP/6Y2rVrU6pUKd54443sbY0bN2bNmjUAPPfcc/Tp04fdu3dTo0aN7HxdunRh3rx51KtXj6ioKEaOHEmFChU4duwYbdq0AeD888/nzTffDNht+9VXX9GqVascu3TNOaKqRXZp2rSp5teiRYvyXTaUIjUu1ciOLRJF6vkKd1yrdq/S1hNaKyPQ5q8112W7lmXHtXr1ar3jjjvyXfftt9+ue/fuPVuhqurZP1+DBw/WTz/99IzrOZO48Aa6Cfvv8HAu9qeLMaZA2PvbXp5Y8AQTv55IpdKVmNRtEn0b96WY/H73qUmTJrRr146MjIzsVztOx5tvvnk2Qw6JBg0a0KFDh3CHUeRZ42mMiWgnMk4wbuU4/p70d3478RtDWw/lyaufpFzJcgHz9+/f/xxHeG4NGDAg3CEYrPE0xkSwBdsXMHjOYDb8soHOl3Tm5a4vc1nFy8IdljHWeBpjIs/Ogzt5aN5DfLDxA2rF1WJW71ncUOeG03of05hQssbTGBMxjpw4wnNfPMe/l/ybYlKMZ9o/w9DWQykZXTLcoRlzEms8jTFhp6q8t+E9Hpr3ELsO7+LWBrfy707/Jv78+HCHZkxA1ngaY8Lqm5+/YfCcwSTtTOLyKpczrcc02lRvE+6wjMmVNZ7GmLDYf3Q/wxcNZ/yq8cSVjGP8H8cz4IoB2TOiGBPJQjo8n4h0FZHNIrJNRB7LIc/NIrJBRNaLyFs+6ReLyDwR2ei213DpHURktYisEZEvRKS2S+8nIr+49DUicncoj80Ykz8ZmRm8uupV6oypw/hV47mv2X1seWAL9zS7xxpOU2CE7MpTRKKAsUAnIBlYKSKzVXWDT54E4HHgKlU9ICKVfaqYAjyjqvNFpAyQ6dLHA91VdaOI3Af8Dejntr2jqoNCdUzGmDOz+PvFDJ4zmDU/raFtjba83PVlGlVpFO6wjDltoey2bQFsU9XtACIyHegObPDJMwAYq6oHAFR1r8tbD4hW1fkuPdWnjAJZg0+WA34M4TEYY86C5MPJPDL/Ed7+9m2qnV+NGT1n0LNeT3v1xBRY4g1TGIKKRXoCXVX1brfeB2jpe2UoIjOBLcBVQBQwQlXniMiNwN1AGlAT+BR4TFUzRKQNMBM4ChwGWqnqYRHpB/wL+MXVOURVf5836Pd9DgQGAlSpUqXp9OnT83V8qamplClTJl9lQylS44LIji0SRer5Op240jLTmLFrBtN+mEaGZnDrxbdya7VbKRl19l89KQzn61w6k7jatWv3lao2O8shFSyhGjQX6AVM8FnvA4zxy/MR8CFQHK+RTAZigZ7AIaAW3tXx+8BdrswHeI0wwLCsfQAVgBLu8z3AwrxitIHhz61Iji0SRer5CiauzMxMnbVpltZ6uZYyAu3xTg/dvn972OMKh8IYFzYwfEgfGEoGqvmsx3NqF2syMEtVT6jqDmAzkODSv1bV7aqajneleYWIVAIuV9Xlrvw7wJUAqpqiqsdd+utA01AclDEGjh49yjXXXENGRgYAXbt2JTY2luuvv55N+zZx7bRr6T69OyWjSzK/z3zev/l9asbVzC4/YsQIJk+eDMD+/fvp1KkTCQkJdOrUiQMHDgTc5w8//EDnzp2pW7cu9erVY+fOnYB3AfDEE0/Qp08f6taty+jRowE4dOgQN9xwA5dffjn169fPnhJs586dtG3bFoBvvvmGfv36nf0TZAq9UDaeK4EEEakpIjFAb2C2X56ZQDsAEakI1AG2u7JxrrEEaI93r/QAUE5E6rj0TsBGV953NtpuWenGmLNv0qRJ9OjRI3vmkmHDhvHqxFfZ8MsGGo5vyLLkZbzU5SXW/GUNHWt1zLWuZ599lg4dOrB161Y6dOjAs88+GzDfnXfeybBhw9i4cSMrVqygcmXv+cLJkyeza9cuEhMT2bhxI7179wZg7Nix1KtXj7Vr15KUlMRDDz1EWlraSXU2bNiQ5ORkfvjhhzM9JaaICVnj6a4YBwFz8RqyGaq6XkSeFpFuLttcIEVENgCLgGHuCjIDeBhYICLfAAK87uocALwvImvxuoKHuboGu9dd1gKD+f0JXGPMWTZt2jS6d+8OQKZm8kP5H7j303vZcWAH/S7vx5YHtvDXVn+leFTxgOXLlCnDeeedB8CsWbPo27cvAH379mXmzJmn5N+wYQPp6el06tQpu3ypUqUAGD9+PMOHD6dYMe/XWVajKiL8+uuvqCqpqamUL1+e6OhooqKiKF++fHbdN9xwA/l99sEUXSF9z1NVP1bVOqp6iao+49KGq+ps91lVdaiq1lPVhqo63afsfFVt5NL7qWqaS//QpV2uqm3VPc2rqo+ran2X3k5VN4Xy2CD3rqv8mDNnDpdeeim1a9c+6a/vfv36UbNmTRo3bnzSTPU52bRpE7Gxsdlx9erVi5iYGGJiYnj44YcDlklJSaFmzZrExMRQunTp7P2rKj169KBEiRKULFmSK664IrvMbbfdRokSJShRogStWrXi2LFjAFSvXp2LLrqIMmXK0LFjx5O64fzPWWJiIvHx8Zx//vkkJiaiqgwePJjatWvTqFEjVq9eHbBbLy0tjQEDBhAbG0tMTAzVq1dn9erVAMyYMYMyZcoQFRVF1apVs/f9yCOPUL9+ferWrcvgwYOz7rtTo0YNRowYwYQJE7j66qvZu3fvWelGrFOnzhl3IwY6XwkJCSQkJJCYmBgwrnfffZf69etTrFgxVq1aFTCPvxo1amR/zmsfJ06cYPv27fz3v/+l+iXVKVO1DP0H9eeiMhfxh4v/wAM1HqB7x+7Ur1+fhg0bZv9cvP322zRs2JBGjRrx6aefZs9JuWPHDjZv3gzAkCFD+Omnn07Z55YtW4iNjaVHjx40adKEYcOGZZ+T7777jnfeeYe//OUvXHvttWzduhWAQYMGsXHjRi666CIaNmzIyy+/TLFixahWrRr/v717j4uq3Ps+/vkJAxJpoCKOIIriLk8cFM0sU7eimO5utFvN2pmi7cenbD/VrW173Grtdlsz77Ky2q92WT22Ozx5uPXuIKaCaVsTzUMJQuKJU4CgqCCHgd/9xwwTAqYj5kx1vV+v9ZK1WLPmO9eM82Nd61prrVmzxrnt2NhYtm3bdlntZBhO7j7o6s6puQOGli9frsuWLXMu27Rpk65fv17HjBnj8vZsNpt27dpVs7KytLKyUiMjI/XgwYOqqnr//ffrRx99dNm5nnrqKe3WrZuqqn755Zfq4+OjeXl5unfvXvX29taioqJGj4uPj9eYmBitqanRRYsW6axZs1RV9cMPP1R/f389duyY7tixQ2NiYlRV9VKShJsAABWdSURBVJtvvlFvb2/NycnRkpIS9ff31+XLl6uqakxMjH711Vfq7++vb7/9tv71r39tss2Ki4s1PDxc161bp3fffbeGh4frBx98oPHx8VpbW6s7duzQAQMG6Jw5c3TRokWqqrpo0SJ9/PHHdcGCBTpp0iSNj49Xm82mn332mQ4YMEAzMzM1Ojpa165dq+vXr9cRI0Y422HQoEFqs9nUZrPpwIEDnQMmOnfurAsXLtS33npLn3zySR0zZkyj52vKkCFDdOPGjaqqevbsWS0rK1NV1RUrVuh9992nNTU1qqpaUFCgqqrPPPOMc1uFhYUaGBiolZWVevToUR0yZIhzu8OHD9fjx49ftL2Ki4u1pKREw8PDtaSkpFGutLQ0PXTokA4ZMkRTU1Mv9lG5QOfOnS/7OT766CPtGNpRrZFW5c+odalVl29Zrlu2bNE77rhD+/Tpo/v27VNV1ZMnT6rNZtPq6moNCgpyfvbmzJmjCxcuVFVVi8XifC9SUlLUx8enUb6PPvpIW7durVlZWVpdXa3jx4/XN954Q1VV/f39denSpZqcnKyrV6/W2267zfmYRx55RGtra/W7777TLl26aGlpaaNtZ2Zmat++fS+rna6EGTD0y5x+0j3PX7r6XVcAw4cPp1WrVo3W27NnD0OGDKFfv36MGjWK/Pz8Ruvs2rWLiIgIunbtio+PD3fffTfr1q27olzr16+nW7duALz00ktERUVhtVqJjo6mQ4cOvPLKK40ek5KSwvLly2nRogX3338/GzdudD4+Li6Ozp07M3DgQMrKysjPz2fr1q34+vri5+dHq1ataNu2LTk5OYB9L8ZqtR+CvvPOO3n//febbLOkpCTi4uJo164d7du3Jy4ujtdff50pU6YgIgwcOJDTp0+zevXqRt16K1as4LrrrmPKlCl4eXkRHx/P6dOneeGFF3jooYdISEigVatW+Pr6AvYuvIqKCqqqqqisrKS6uprg4GAAgoKCnN2ICQkJpKSkeEw3YlPt1aZNGwIDA4mLi2PDhg2NsvXo0YMbb7zx4h+QJgQFBV3Wc1TVVPHZyc/IK8ijMKaQPw35ExmzMnho2EOICEVFRURGRhIVFQVA27Zt8fLycn7hlJWVoaqcOXOGjh07AuDv78+ZM2cAiIiIoLa2FpvNdkG+0NBQYmJi6Nq1K97e3iQkJDh7GkJDQ7nrrrsAGDduHAcOHADgrbfeYvz48YgIERERhIeHc+hQ4w6piooKZxeyYVwuUzyvUF3XVf3urout9/DDD7Nq1Sr27NlDYmIi8+bNa7Rebm4unTr9MDg5NDSU3Nxc5/y8efOIjIzk0UcfpbKystHj6z9fTk4OSUlJAGRnZxMWFub8ffv27cnKymr0uMrKSpKTk4mNjSUxMdHZdZabm4uIMHToUPr164e3tze5ubnO7sSwsDCsVis33HADbdu2BWDNmjXO1xIYGEhlZSXFxcWN2qzuNQ8aNIgXX3yR0NBQ8vLyGrVDYWGhsxhbrVYKCgoAe8FfuHAhEyZMoKCggNDQUA4ePEhmZia33norDz74IEVFRQDccsstDBs2DKvVitVqZdSoUfTo0QOA1NRUZs+ezaRJk+jduzfl5eUXPF9hYWGj9rqcbsTY2NhmdSNerL3qt039z8iVUFXKqspYs2kN+7/fz9ZvtnLG9wyv73mdxdsXc7DiIMs2LmP8h+MZ+vZQur3UjRUFK5BaYUbgDJLnJTN25FhSU1MBKCsrQ0QYNWoUffv2ZdiwYaxduxaLxcJrr71Gnz596NixI2lpaUyfPh2AGTNmkJZmv3bKypUrCQkJYf/+/Rfk7N+/P6dOnXK+n1u2bKFnz54AJCQksGXLFgC2bt3Kb35jH08YFhbG5s2bASgoKCAjI4OuXbs2aoPMzEx69+7drHY0fn3MheGvUGlpKQEBAZdcLyMjg2+//da5h1JTU+P8Yq7P3hNyobqrryxatIgOHTpQVVXFH/7wB5599lkWLFhwWbl+bLsNn79ly5bs3r2bNWvW8PnnnzuXZ2RksGvXLs6fP09YWBgnTpygrKyM9PR0jh49SkBAgPP4ZFPat29PXl7eZWW7XDk5OfTt25cXX3yRXbt2OY/l1tbW8t1335GSksKqVauYNm0ap0+f5uTJk6Snpzv3juPi4vjiiy+4/fbbL9hu3ejRs2fPNtmLUMdms7Ft2zb27t1LWFgYkyZN4u2332b69OlUVlZe0JaJiYls27aNpKQkoqOj2bJlC1lZWcTFxTF48GBat259wbZdaa+691JVOVt1lpLzJc6psKyQVQdXkVSeZF9WUXLB7+umqpp6I1B3Azb44GP7nq9Xjhf+/v6Ul5TTxq8NA0IG8GDYgyxptYTvj37Pzp07SU1NZfDgwbRq1YrTp0+TkZHBe++9x9ixYwkJCSEnJ4fq6mpee+019u7dS9euXXn44YdZtGgRf/7zn5k7dy4TJ07kzTffJCwsjNjYWPLy8lBV/v73v/PGG2/g5eXF0qVLGT58eN0hFx544AEA5s6dy7333kt6ejrBwcG88cYbAMyfP5+pU6fSp08fVJVnn32Wdu3aNWrD5ORkxowZc9H32jCaYornFfL19XUOhPgxqkqvXr3YsWPHBcuzs7P53e9+B8DMmTOJiooiO/uHCyLl5OQ4u7Xqiq2vry/Tpk1j6dKll50rLCyMI0eOOOcLCwub/OvbYrEweLD9NlADBw50flEHBwcTGhqKv78//v7+WCwWTp48SUlJCT4+Ps7uvg4dOjj3Chqq6xZrmC00NJSUlJRGr7lhO7Rv3578/HysViv5+fkEBwdTXV1Nv379yM7OZsKECbz55pvYbDYGDBjA8OHDsVgsWK1Wrr/+emcxHThwoPOKKqNHj2bnzp0XFE9VRVF792NxES2va0lefh5B7YOosFU4f6+qtAluQ2RUJO1C2lFmKyNuTBw7vtrBuHvGYQ2xMnT0UArLChkUN4ip06aSfzaf1/7xGg89+hC5Z3PxDfLF2slKcmoyUf2iLth2ZkEmWOB41XFOnTvF+9+8T/H5Ynad3cWh3YfIXJtJyfkSUjel4hXuxbPPPUvJ+RJqtObChi+C9C/T4Rj4W/xp49fGOfVo1+OC+bppb+Be0nens+zRZbT1a8sjeY8wdOhQJk+e7NxsSkoKPXr0oLy8HBFhwIABhISEsHPnTjZv3syGDRuYOHEiYO+2raiocA5yqzucMHHiROegtLZt2zr3EAHuuusu/Pz8iI2NdRZCsP/BU9clW19AQACffPIJKSkpzoFXAB07dnQefriYyspKdu/ezbJly350PcNoyBTPK5B0OImHDz1MbmkuPV7sQQvLD73fZZllFB8vptervQBQm3L48GHCZ4dzXdfr0BqlsqCSlh1bOi4SCC/XvozuVg7vOUz3v3THEmDhyCtHCJkawruvvkt1aTWWGyyoKgWrCxBvodervTh/7DwlW0sIuf+HEaVlZWXkluZy07KbaGFpQXlIOcdXHaf737pjO2MjJy+Hf/r+kw9f+fCC1+TV0YsR/2sEoTNCyXsvD/EXer7Sk1Php9j937u56cWbOH/kPGfPn2Xx8cXYamxkH86m+zPdEYtw+F+HaRffjp6v9HRus7y6nB7Le3A46zBjPx3Lyd0nKfm+hIjnIxCLYDtnI2dVDhu6bEBR8lblEXBHAIl/SWRO/hyqjldx+vxpfLr68JsZv8F/mD/ntpyj1lpLjV8N7554l7eefAvvPt5UV1SjVUq2dzYfvPQBs/JmUZ1WTVVpFYP/azA1h2uo2V3DwqSFSIhQm1qL3CLMfWouSr09unLAF7rN6AaDgW1AO/B7psExsVogE26YfwP4Yz9juSO8ueRNCILYJ2KhL3AUuB46Pt8RSmDL4i32M5vPAfsgISkBtjf4gKUBNvj6u6/hLNzz4T32a3BVguwUSgeXEtgykDNpZxg1dRTWIGuThfCxjY/x9L1PM+zWYfh6+5Kbm8uUKVMuKFQNDQ0eSr8X+uFf40/FuQo2btzIokWLGq03ZcoUPv30U2pqasjKyqKqqop27doxatQolixZQnl5OT4+PnTp0oWePXsSEhJCWloaRUVFBAUF8fnnnzu7zRvKzMykV69eF814NZ04cYLFixfj7W2+Cg3XmE/MFWjt25ou13VBYoSgk0EER9oHniQvSOZs7llsFTaOzj9Kv5n96BDdgZDHQ9j31j5OlZ9Ca5SIOyLoGtV476/NA23Y//f9aK0SMSyCHlH2L5etr26l8oz9OGdA5wD6TuuLd0tvcrJyoDX0DPqhYBVpERIjBBcH23O1B9t2G1kL7Mc5u4/uTnS3aAA+/t8f0+8P/bDGWOkyuwubn9hMxiMZtLC0YPCfBhPUPggdryTvTSbzPzKRFkLEyAiio+2Pt+20kbUwCwQCwwMZPGkwXhYvDrx7gBPbT6DVytF5R/G73o9IayR7zu2hNqSWTqWdsEZaERGO3H2Eb1/6FkG4+Z6bifhtBLuKd5E1L4uWN7Rk9JzRtA5uzZbntvD9E9/ToWcHRs4dia3CxqalmziVf4rqY9W0at+K+DnxBHcPZlvpNg785QA11TW0aNECy+sWxj4ylsNlh0nbnIbfYT9uuu0m4qbHIQgi4vw3bWsaR0cepTi7mNJ/lBIQHMDkv0zGv7U/uRm5fPVfXzHhiQkIwneB3/Hx8o9RVTrd1ImJcydisVg4f+t5Vi5cyamVp2jp15LJSybT6cZOlA4o5Z2n3qF0ZSkAox8fzaAxgxplWJm+ksgp9r3af43+F+NixjE2fiyBLQNZeeNK/va3v1FGGa8ueZVp06YB9uOG42aOIzYmlrVr1zL54ckUFRVx/8T7iY6OJikpifz8/EsWiTZt2jB//nz69+8PwIIFC5yDmWbMmMHMmTMBSExMZPv27URFReHj48M777yDiBAYGMhjjz1G//79ERHuuOMOZ5fowoULuf3227FYLHTu3Nl5haH6CgoK8PPza/LQxk+h7pQcw3CZu4f7unNq7qkqX3/9tf7+97+/4m001+zZs3X//v0XLPOEXPX98Y9/1E2bNqmq6ogRI3Tz5s1uzTZy5Mgf/f24ceP00KFD1yhNYxUVFXrzzTdrdXX1VX8vX375ZV23bl2zt/NTnnrx/PPPO09BcdUv8ZSQn5I5VaV5k9nzbIaYmBiGDRtGTU2Nc6DJtfTcc881udzduerr3bu382T4efPmMXToUI4dO+a2bHWjkJtSVVVFQkKCy6d5XE0NuxGv5ns5a5bn3+o2ICCA++67z90xDOOSTPFspsTERHdHaJKn5KobEVmfp2RryMfHhylTprg1Q1PdiJ7aXj+Fum5ow/B05jxPwzAMw3CRKZ6GYRiG4SJTPA3DMAzDRaZ4GoZhGIaLTPE0DMMwDBeZ4mkYhmEYLhL7+a6/TiJSBBy/woe3A05exThXi6fmAs/O5ok8tb1MLtf8EnN1VtWgqxnm5+ZXXTybQ0R2q2qsu3M05Km5wLOzeSJPbS+TyzUm1y+T6bY1DMMwDBeZ4mkYhmEYLjLF88q97u4AF+GpucCzs3kiT20vk8s1JtcvkDnmaRiGYRguMnuehmEYhuEiUzwNwzAMw0WmeDaDiDwpIrkiss8x3eHuTPWJyGwRURFp5+4sACLytIgccLTVRhHp6O5MnkxEJojIQRGpFRG3n1IgIvEikiEih0Vkrrvz1BGRFSJSKCLfujtLHRHpJCLJIpLueA//j7szAYhISxHZJSL7HbmecnemnytTPJvvBVWNdkyfujtMHRHpBMQBJ9ydpZ7nVDVSVaOBj4EF7g7k4b4FxgNfuDuIiHgBrwCjgZ7AZBHp6d5UTm8D8e4O0YAN+A9V7QEMBB7ykPaqBH6rqlFANBAvIgPdnOlnyRTPX64XgMcBjxkRpqpn6s3640HZPJGqpqtqhrtzOAwADqvqEVWtAj4A/s3NmQBQ1S+AEnfnqE9V81X1a8fPZ4F0IMS9qUDtzjlmLY7J/D+8AqZ4Nt8sR1fkChEJdHcYABG5E8hV1f3uztKQiDwjItnAvZg9z5+TECC73nwOHlAMfg5EpAsQA3zl3iR2IuIlIvuAQuBzVfWIXD833u4O4OlEZBPQoYlfzQNeA57G/pfb08B/AokekOv/AiOvRY6GfiyXqq5T1XnAPBF5ApgFLLymAT3MpdrrWuf5EdLEMrPHcgkicj2wGnikQc+L26hqDRAtIgHAWhHpraoec7z458IUz0tQ1RGXs56I/AP7cbxr4mK5RKQPEA7sFxGAUOBrERmgqt+7K1cT3gM+4VdePF1oL3fLATrVmw8F8tyU5WdBRCzYC+c/VXWNu/M0pKqnRSQF+/FiUzxdZLptm0FErPVmx+EBH0BV/UZV26tqF1Xtgv1Lr++1KJyXIiLd683eCRxyVxbDZalAdxEJFxEf4G5gvZszeSyx/+X6JpCuqs+7O08dEQly7HEiIn7ACMz/wytiimfzLBGRb0TkADAMeNTdgTzcYhH51tFeIwGPGL7vqURknIjkALcAn4hIkruyqKoNezd7EvbBL/9fVQ+6K099IvI+sAO4UURyRGS6uzMBtwL3Ab/1sFPZrECy4/9gKvZjntesx+yXxFyezzAMwzBcZPY8DcMwDMNFpngahmEYhotM8TQMwzAMF5niaRiGYRguMsXTMAzDMFxkiqdhXCWOU0tURG6qt6zLpe72cTnrXOLxd9bd5cRxp5+pV7otwzAujymehnH1TAa2Y7+AwDWjqutVdfG1fE7D+LUzxdMwrgLHNUxvBaZzkeIpIlNFZJ2IbHDcF7P+pQm9ROQfjnssbnRc/QUReUBEUh33X1wtItddZLvLHbPngPOO5X8UkTTHjQs+uJqv1zB+7UzxNIyrIwHYoKqZQImI9L3IegOw31EmGphQ7ybX3YFXVLUXcBq4y7F8jar2d9x/MR17cb4oVV2qqh86ZucCMaoaCcy80hdmGEZjpngaxtUxGfs9LnH8O/ki632uqsWqeh5YA9zmWH5UVfc5ft4DdHH83FtEtonIN9iLbi8XMh0A/ikiv8d+c2bDMK4Sc1cVw2gmEWkL/BZ7oVPAC1ARebyJ1RteD7NuvrLeshrAz/Hz20CCqu53DAQa6kK0McDt2C/CP19EejmuUWsYRjOZPU/DaL5/B/6fqnZ23M2mE3CUH/Yq64sTkTaOY5oJwJeX2HYrIN9xe6t7LzeQiLQAOqlqMvA4EABcf7mPNwzjx5niaRjNNxlY22DZauCeJtbdDqwE9gGrVXX3JbY9H/gK+BzXbh3lBbzr6O7dC7ygqqddeLxhGD/C3FXFMK4RR7drrKrOcncWwzCax+x5GoZhGIaLzJ6nYRiGYbjI7HkahmEYhotM8TQMwzAMF5niaRiGYRguMsXTMAzDMFxkiqdhGIZhuOh/ABb8jnR15iujAAAAAElFTkSuQmCC"/>
          <p:cNvSpPr>
            <a:spLocks noGrp="1" noChangeAspect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For values of best alpha =  1e-05 The train log loss is: </a:t>
            </a:r>
            <a:r>
              <a:rPr lang="en-US" dirty="0" smtClean="0"/>
              <a:t>0.663</a:t>
            </a:r>
            <a:endParaRPr lang="en-US" dirty="0"/>
          </a:p>
          <a:p>
            <a:r>
              <a:rPr lang="en-US" dirty="0"/>
              <a:t>For values of best alpha =  1e-05 The cross validation log loss is: </a:t>
            </a:r>
            <a:r>
              <a:rPr lang="en-US" dirty="0" smtClean="0"/>
              <a:t>0.66</a:t>
            </a:r>
          </a:p>
          <a:p>
            <a:r>
              <a:rPr lang="en-US" dirty="0"/>
              <a:t>Log Loss : 0.6682607950125213</a:t>
            </a:r>
          </a:p>
          <a:p>
            <a:r>
              <a:rPr lang="en-US" dirty="0"/>
              <a:t>Number of </a:t>
            </a:r>
            <a:r>
              <a:rPr lang="en-US" dirty="0" err="1"/>
              <a:t>missclassified</a:t>
            </a:r>
            <a:r>
              <a:rPr lang="en-US" dirty="0"/>
              <a:t> point : 0.4049665711556829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78" y="4369261"/>
            <a:ext cx="5208833" cy="21383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93" y="2538675"/>
            <a:ext cx="3951982" cy="23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3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values of best alpha =  0.001 The train log loss is: </a:t>
            </a:r>
            <a:r>
              <a:rPr lang="en-US" dirty="0" smtClean="0"/>
              <a:t>0.64752</a:t>
            </a:r>
            <a:endParaRPr lang="en-US" dirty="0"/>
          </a:p>
          <a:p>
            <a:r>
              <a:rPr lang="en-US" dirty="0"/>
              <a:t>For values of best alpha =  0.001 The cross validation log loss is: </a:t>
            </a:r>
            <a:r>
              <a:rPr lang="en-US" dirty="0" smtClean="0"/>
              <a:t>0.6563</a:t>
            </a:r>
          </a:p>
          <a:p>
            <a:r>
              <a:rPr lang="en-US" dirty="0"/>
              <a:t>Log loss : 0.6563624868776768</a:t>
            </a:r>
          </a:p>
          <a:p>
            <a:r>
              <a:rPr lang="en-US" dirty="0"/>
              <a:t>Number of </a:t>
            </a:r>
            <a:r>
              <a:rPr lang="en-US" dirty="0" err="1"/>
              <a:t>mis</a:t>
            </a:r>
            <a:r>
              <a:rPr lang="en-US" dirty="0"/>
              <a:t>-classified points : </a:t>
            </a:r>
            <a:r>
              <a:rPr lang="en-US" dirty="0" smtClean="0"/>
              <a:t>0.394051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425" y="3762756"/>
            <a:ext cx="4638675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3" y="3514725"/>
            <a:ext cx="4568190" cy="20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8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Support Vector Machines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6840" indent="0">
              <a:buNone/>
            </a:pPr>
            <a:r>
              <a:rPr lang="en-US" sz="1200" dirty="0" err="1"/>
              <a:t>clf</a:t>
            </a:r>
            <a:r>
              <a:rPr lang="en-US" sz="1200" dirty="0"/>
              <a:t> = </a:t>
            </a:r>
            <a:r>
              <a:rPr lang="en-US" sz="1200" dirty="0" err="1"/>
              <a:t>SGDClassifier</a:t>
            </a:r>
            <a:r>
              <a:rPr lang="en-US" sz="1200" dirty="0"/>
              <a:t>(</a:t>
            </a:r>
            <a:r>
              <a:rPr lang="en-US" sz="1200" dirty="0" err="1"/>
              <a:t>class_weight</a:t>
            </a:r>
            <a:r>
              <a:rPr lang="en-US" sz="1200" dirty="0"/>
              <a:t>='balanced', alpha=alpha[</a:t>
            </a:r>
            <a:r>
              <a:rPr lang="en-US" sz="1200" dirty="0" err="1"/>
              <a:t>best_alpha</a:t>
            </a:r>
            <a:r>
              <a:rPr lang="en-US" sz="1200" dirty="0"/>
              <a:t>], penalty='l2', loss='hinge', </a:t>
            </a:r>
            <a:r>
              <a:rPr lang="en-US" sz="1200" dirty="0" err="1"/>
              <a:t>random_state</a:t>
            </a:r>
            <a:r>
              <a:rPr lang="en-US" sz="1200" dirty="0"/>
              <a:t>=42)</a:t>
            </a:r>
          </a:p>
          <a:p>
            <a:pPr marL="116840" indent="0">
              <a:buNone/>
            </a:pPr>
            <a:r>
              <a:rPr lang="en-US" sz="1200" dirty="0" err="1"/>
              <a:t>clf.fit</a:t>
            </a:r>
            <a:r>
              <a:rPr lang="en-US" sz="1200" dirty="0"/>
              <a:t>(</a:t>
            </a:r>
            <a:r>
              <a:rPr lang="en-US" sz="1200" dirty="0" err="1"/>
              <a:t>x_train_bow</a:t>
            </a:r>
            <a:r>
              <a:rPr lang="en-US" sz="1200" dirty="0"/>
              <a:t>, </a:t>
            </a:r>
            <a:r>
              <a:rPr lang="en-US" sz="1200" dirty="0" err="1"/>
              <a:t>y_train</a:t>
            </a:r>
            <a:r>
              <a:rPr lang="en-US" sz="1200" dirty="0"/>
              <a:t>)</a:t>
            </a:r>
          </a:p>
          <a:p>
            <a:pPr marL="116840" indent="0">
              <a:buNone/>
            </a:pPr>
            <a:r>
              <a:rPr lang="en-US" sz="1200" dirty="0" err="1"/>
              <a:t>sig_clf</a:t>
            </a:r>
            <a:r>
              <a:rPr lang="en-US" sz="1200" dirty="0"/>
              <a:t> = </a:t>
            </a:r>
            <a:r>
              <a:rPr lang="en-US" sz="1200" dirty="0" err="1"/>
              <a:t>CalibratedClassifierCV</a:t>
            </a:r>
            <a:r>
              <a:rPr lang="en-US" sz="1200" dirty="0"/>
              <a:t>(</a:t>
            </a:r>
            <a:r>
              <a:rPr lang="en-US" sz="1200" dirty="0" err="1"/>
              <a:t>clf</a:t>
            </a:r>
            <a:r>
              <a:rPr lang="en-US" sz="1200" dirty="0"/>
              <a:t>, method="sigmoid")</a:t>
            </a:r>
          </a:p>
          <a:p>
            <a:pPr marL="116840" indent="0">
              <a:buNone/>
            </a:pPr>
            <a:r>
              <a:rPr lang="en-US" sz="1200" dirty="0" err="1"/>
              <a:t>sig_clf.fit</a:t>
            </a:r>
            <a:r>
              <a:rPr lang="en-US" sz="1200" dirty="0"/>
              <a:t>(</a:t>
            </a:r>
            <a:r>
              <a:rPr lang="en-US" sz="1200" dirty="0" err="1"/>
              <a:t>x_train_bow</a:t>
            </a:r>
            <a:r>
              <a:rPr lang="en-US" sz="1200" dirty="0"/>
              <a:t>, </a:t>
            </a:r>
            <a:r>
              <a:rPr lang="en-US" sz="1200" dirty="0" err="1"/>
              <a:t>y_train</a:t>
            </a:r>
            <a:r>
              <a:rPr lang="en-US" sz="1200" dirty="0" smtClean="0"/>
              <a:t>)</a:t>
            </a:r>
          </a:p>
          <a:p>
            <a:pPr marL="116840" indent="0">
              <a:buNone/>
            </a:pPr>
            <a:endParaRPr lang="en-US" sz="1200" dirty="0"/>
          </a:p>
          <a:p>
            <a:r>
              <a:rPr lang="en-US" sz="1200" dirty="0"/>
              <a:t>For values of best alpha =  0.0001 The train log loss is: 0.6524008378480008</a:t>
            </a:r>
          </a:p>
          <a:p>
            <a:r>
              <a:rPr lang="en-US" sz="1200" dirty="0"/>
              <a:t>For values of best alpha =  0.0001 The cross validation log loss is: </a:t>
            </a:r>
            <a:r>
              <a:rPr lang="en-US" sz="1200" dirty="0" smtClean="0"/>
              <a:t>0.661650</a:t>
            </a:r>
          </a:p>
          <a:p>
            <a:r>
              <a:rPr lang="en-US" sz="1200" dirty="0"/>
              <a:t>Log loss : 0.6616501823180456</a:t>
            </a:r>
          </a:p>
          <a:p>
            <a:r>
              <a:rPr lang="en-US" sz="1200" dirty="0"/>
              <a:t>Number of </a:t>
            </a:r>
            <a:r>
              <a:rPr lang="en-US" sz="1200" dirty="0" err="1"/>
              <a:t>mis</a:t>
            </a:r>
            <a:r>
              <a:rPr lang="en-US" sz="1200" dirty="0"/>
              <a:t>-classified points : </a:t>
            </a:r>
            <a:r>
              <a:rPr lang="en-US" sz="1200" dirty="0" smtClean="0"/>
              <a:t>0.38995</a:t>
            </a:r>
          </a:p>
          <a:p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537" y="3054350"/>
            <a:ext cx="4733925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2" y="3703391"/>
            <a:ext cx="4299206" cy="196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0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Forest </a:t>
            </a:r>
            <a:r>
              <a:rPr lang="en-US" b="1" dirty="0" err="1"/>
              <a:t>Classifie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904" y="848832"/>
            <a:ext cx="8826500" cy="4818888"/>
          </a:xfrm>
        </p:spPr>
        <p:txBody>
          <a:bodyPr/>
          <a:lstStyle/>
          <a:p>
            <a:r>
              <a:rPr lang="en-US" sz="1200" dirty="0" err="1"/>
              <a:t>clf</a:t>
            </a:r>
            <a:r>
              <a:rPr lang="en-US" sz="1200" dirty="0"/>
              <a:t> = </a:t>
            </a:r>
            <a:r>
              <a:rPr lang="en-US" sz="1200" dirty="0" err="1"/>
              <a:t>RandomForestClassifier</a:t>
            </a:r>
            <a:r>
              <a:rPr lang="en-US" sz="1200" dirty="0"/>
              <a:t>(</a:t>
            </a:r>
            <a:r>
              <a:rPr lang="en-US" sz="1200" dirty="0" err="1"/>
              <a:t>n_estimators</a:t>
            </a:r>
            <a:r>
              <a:rPr lang="en-US" sz="1200" dirty="0"/>
              <a:t>=alpha[</a:t>
            </a:r>
            <a:r>
              <a:rPr lang="en-US" sz="1200" dirty="0" err="1"/>
              <a:t>int</a:t>
            </a:r>
            <a:r>
              <a:rPr lang="en-US" sz="1200" dirty="0"/>
              <a:t>(</a:t>
            </a:r>
            <a:r>
              <a:rPr lang="en-US" sz="1200" dirty="0" err="1"/>
              <a:t>best_alpha</a:t>
            </a:r>
            <a:r>
              <a:rPr lang="en-US" sz="1200" dirty="0"/>
              <a:t>/2)], criterion='</a:t>
            </a:r>
            <a:r>
              <a:rPr lang="en-US" sz="1200" dirty="0" err="1"/>
              <a:t>gini</a:t>
            </a:r>
            <a:r>
              <a:rPr lang="en-US" sz="1200" dirty="0" smtClean="0"/>
              <a:t>', </a:t>
            </a:r>
            <a:r>
              <a:rPr lang="en-US" sz="1200" dirty="0" err="1" smtClean="0"/>
              <a:t>max_depth</a:t>
            </a:r>
            <a:r>
              <a:rPr lang="en-US" sz="1200" dirty="0" smtClean="0"/>
              <a:t>=</a:t>
            </a:r>
            <a:r>
              <a:rPr lang="en-US" sz="1200" dirty="0" err="1" smtClean="0"/>
              <a:t>max_depth</a:t>
            </a:r>
            <a:r>
              <a:rPr lang="en-US" sz="1200" dirty="0" smtClean="0"/>
              <a:t>[</a:t>
            </a:r>
            <a:r>
              <a:rPr lang="en-US" sz="1200" dirty="0" err="1" smtClean="0"/>
              <a:t>int</a:t>
            </a:r>
            <a:r>
              <a:rPr lang="en-US" sz="1200" dirty="0" smtClean="0"/>
              <a:t>(best_alpha%2</a:t>
            </a:r>
            <a:r>
              <a:rPr lang="en-US" sz="1200" dirty="0"/>
              <a:t>)], </a:t>
            </a:r>
            <a:r>
              <a:rPr lang="en-US" sz="1200" dirty="0" err="1"/>
              <a:t>random_state</a:t>
            </a:r>
            <a:r>
              <a:rPr lang="en-US" sz="1200" dirty="0"/>
              <a:t>=42, </a:t>
            </a:r>
            <a:r>
              <a:rPr lang="en-US" sz="1200" dirty="0" err="1"/>
              <a:t>n_jobs</a:t>
            </a:r>
            <a:r>
              <a:rPr lang="en-US" sz="1200" dirty="0"/>
              <a:t>=-1)</a:t>
            </a:r>
          </a:p>
          <a:p>
            <a:r>
              <a:rPr lang="en-US" sz="1200" dirty="0" err="1"/>
              <a:t>clf.fit</a:t>
            </a:r>
            <a:r>
              <a:rPr lang="en-US" sz="1200" dirty="0"/>
              <a:t>(</a:t>
            </a:r>
            <a:r>
              <a:rPr lang="en-US" sz="1200" dirty="0" err="1"/>
              <a:t>x_train_bow</a:t>
            </a:r>
            <a:r>
              <a:rPr lang="en-US" sz="1200" dirty="0"/>
              <a:t>, </a:t>
            </a:r>
            <a:r>
              <a:rPr lang="en-US" sz="1200" dirty="0" err="1"/>
              <a:t>y_train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sig_clf</a:t>
            </a:r>
            <a:r>
              <a:rPr lang="en-US" sz="1200" dirty="0"/>
              <a:t> = </a:t>
            </a:r>
            <a:r>
              <a:rPr lang="en-US" sz="1200" dirty="0" err="1"/>
              <a:t>CalibratedClassifierCV</a:t>
            </a:r>
            <a:r>
              <a:rPr lang="en-US" sz="1200" dirty="0"/>
              <a:t>(</a:t>
            </a:r>
            <a:r>
              <a:rPr lang="en-US" sz="1200" dirty="0" err="1"/>
              <a:t>clf</a:t>
            </a:r>
            <a:r>
              <a:rPr lang="en-US" sz="1200" dirty="0"/>
              <a:t>, method="sigmoid")</a:t>
            </a:r>
          </a:p>
          <a:p>
            <a:r>
              <a:rPr lang="en-US" sz="1200" dirty="0" err="1"/>
              <a:t>sig_clf.fit</a:t>
            </a:r>
            <a:r>
              <a:rPr lang="en-US" sz="1200" dirty="0"/>
              <a:t>(</a:t>
            </a:r>
            <a:r>
              <a:rPr lang="en-US" sz="1200" dirty="0" err="1"/>
              <a:t>x_train_bow</a:t>
            </a:r>
            <a:r>
              <a:rPr lang="en-US" sz="1200" dirty="0"/>
              <a:t>, </a:t>
            </a:r>
            <a:r>
              <a:rPr lang="en-US" sz="1200" dirty="0" err="1"/>
              <a:t>y_train</a:t>
            </a:r>
            <a:r>
              <a:rPr lang="en-US" sz="1200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904" y="2438400"/>
            <a:ext cx="8718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values of best estimator =  1000 The train log loss is: 0.6311846477599238</a:t>
            </a:r>
          </a:p>
          <a:p>
            <a:r>
              <a:rPr lang="en-US" dirty="0"/>
              <a:t>For values of best estimator =  1000 The cross validation log loss is: </a:t>
            </a:r>
            <a:r>
              <a:rPr lang="en-US" dirty="0" smtClean="0"/>
              <a:t>0.6582103760041045</a:t>
            </a:r>
          </a:p>
          <a:p>
            <a:r>
              <a:rPr lang="en-US" dirty="0"/>
              <a:t>Log loss : 0.6582103760041045</a:t>
            </a:r>
          </a:p>
          <a:p>
            <a:r>
              <a:rPr lang="en-US" dirty="0"/>
              <a:t>Number of </a:t>
            </a:r>
            <a:r>
              <a:rPr lang="en-US" dirty="0" err="1"/>
              <a:t>mis</a:t>
            </a:r>
            <a:r>
              <a:rPr lang="en-US" dirty="0"/>
              <a:t>-classified points : 0.39978168917997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04" y="3606839"/>
            <a:ext cx="4079875" cy="184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26176"/>
      </p:ext>
    </p:extLst>
  </p:cSld>
  <p:clrMapOvr>
    <a:masterClrMapping/>
  </p:clrMapOvr>
</p:sld>
</file>

<file path=ppt/theme/theme1.xml><?xml version="1.0" encoding="utf-8"?>
<a:theme xmlns:a="http://schemas.openxmlformats.org/drawingml/2006/main" name="ZS Report 1.0">
  <a:themeElements>
    <a:clrScheme name="ZSReport">
      <a:dk1>
        <a:srgbClr val="53565A"/>
      </a:dk1>
      <a:lt1>
        <a:srgbClr val="FFFFFF"/>
      </a:lt1>
      <a:dk2>
        <a:srgbClr val="4F868E"/>
      </a:dk2>
      <a:lt2>
        <a:srgbClr val="ED8B00"/>
      </a:lt2>
      <a:accent1>
        <a:srgbClr val="C4D6A4"/>
      </a:accent1>
      <a:accent2>
        <a:srgbClr val="86C8BC"/>
      </a:accent2>
      <a:accent3>
        <a:srgbClr val="00629B"/>
      </a:accent3>
      <a:accent4>
        <a:srgbClr val="A7A2C3"/>
      </a:accent4>
      <a:accent5>
        <a:srgbClr val="C1C6C8"/>
      </a:accent5>
      <a:accent6>
        <a:srgbClr val="6E2B62"/>
      </a:accent6>
      <a:hlink>
        <a:srgbClr val="53565A"/>
      </a:hlink>
      <a:folHlink>
        <a:srgbClr val="ED8B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764</Words>
  <Application>Microsoft Office PowerPoint</Application>
  <PresentationFormat>On-screen Show (4:3)</PresentationFormat>
  <Paragraphs>103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Noto Sans Symbols</vt:lpstr>
      <vt:lpstr>ZS Report 1.0</vt:lpstr>
      <vt:lpstr>PowerPoint Presentation</vt:lpstr>
      <vt:lpstr>Submitting “Section A”</vt:lpstr>
      <vt:lpstr>Missing data</vt:lpstr>
      <vt:lpstr>Problem definition:</vt:lpstr>
      <vt:lpstr>Modeling test data used only for final prediction to avoid data leak train and cv data used for modeling</vt:lpstr>
      <vt:lpstr>Naive base </vt:lpstr>
      <vt:lpstr>Logistic Regression </vt:lpstr>
      <vt:lpstr>Linear Support Vector Machines </vt:lpstr>
      <vt:lpstr>Random Forest Classifie </vt:lpstr>
      <vt:lpstr>Stack the all above models</vt:lpstr>
      <vt:lpstr>continue</vt:lpstr>
      <vt:lpstr>Submitting “Section C”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Silky Sethi</dc:creator>
  <cp:lastModifiedBy>Raftaar Singh</cp:lastModifiedBy>
  <cp:revision>27</cp:revision>
  <dcterms:modified xsi:type="dcterms:W3CDTF">2019-07-22T11:53:00Z</dcterms:modified>
</cp:coreProperties>
</file>