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56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FED8A34-AED4-9E00-96A5-8F9673C15DB5}">
  <a:tblStyle styleId="{4FED8A34-AED4-9E00-96A5-8F9673C15DB5}" styleName="Table_0">
    <a:wholeTbl>
      <a:tcTxStyle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Google Shape;13;p10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efault Slide" preserve="0" showMasterPhAnim="0" userDrawn="1">
  <p:cSld name="Defaul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 bwMode="auto">
          <a:xfrm>
            <a:off x="8286750" y="4690227"/>
            <a:ext cx="254794" cy="254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11"/>
          <p:cNvSpPr txBox="1"/>
          <p:nvPr/>
        </p:nvSpPr>
        <p:spPr bwMode="auto"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fld id="{00000000-1234-1234-1234-123412341234}" type="slidenum">
              <a:rPr lang="en-GB" sz="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</a:rPr>
              <a:t/>
            </a:fld>
            <a:endParaRPr sz="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8" name="Google Shape;18;p11"/>
          <p:cNvSpPr txBox="1"/>
          <p:nvPr>
            <p:ph type="body" idx="1"/>
          </p:nvPr>
        </p:nvSpPr>
        <p:spPr bwMode="auto">
          <a:xfrm>
            <a:off x="628650" y="695817"/>
            <a:ext cx="7886700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19" name="Google Shape;19;p11"/>
          <p:cNvCxnSpPr>
            <a:cxnSpLocks/>
          </p:cNvCxnSpPr>
          <p:nvPr/>
        </p:nvCxnSpPr>
        <p:spPr bwMode="auto">
          <a:xfrm rot="10800000">
            <a:off x="1443560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1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77400" y="4595150"/>
            <a:ext cx="594521" cy="4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/>
          <p:nvPr/>
        </p:nvSpPr>
        <p:spPr bwMode="auto">
          <a:xfrm>
            <a:off x="3289233" y="4869517"/>
            <a:ext cx="253146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Copyright @2023, BJIT Group. All Rights Reserved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_Title Slide" preserve="0" showMasterPhAnim="0" userDrawn="1">
  <p:cSld name="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3_Title Slide" preserve="0" showMasterPhAnim="0" userDrawn="1">
  <p:cSld name="3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>
            <p:ph type="pic" idx="2"/>
          </p:nvPr>
        </p:nvSpPr>
        <p:spPr bwMode="auto">
          <a:xfrm>
            <a:off x="4395218" y="0"/>
            <a:ext cx="474878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3_Title Slide" preserve="0" showMasterPhAnim="0" userDrawn="1">
  <p:cSld name="13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>
            <p:ph type="pic" idx="2"/>
          </p:nvPr>
        </p:nvSpPr>
        <p:spPr bwMode="auto">
          <a:xfrm>
            <a:off x="5137729" y="0"/>
            <a:ext cx="4006271" cy="40708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0_Blank" preserve="0" showMasterPhAnim="0" userDrawn="1">
  <p:cSld name="1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/>
          <p:nvPr>
            <p:ph type="pic" idx="2"/>
          </p:nvPr>
        </p:nvSpPr>
        <p:spPr bwMode="auto">
          <a:xfrm>
            <a:off x="869054" y="0"/>
            <a:ext cx="2869663" cy="346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8_Blank" preserve="0" showMasterPhAnim="0" showMasterSp="0" userDrawn="1">
  <p:cSld name="1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>
            <p:ph type="pic" idx="2"/>
          </p:nvPr>
        </p:nvSpPr>
        <p:spPr bwMode="auto">
          <a:xfrm>
            <a:off x="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efault Slide" preserve="0" showMasterPhAnim="0" userDrawn="1">
  <p:cSld name="Defaul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/>
        </p:nvSpPr>
        <p:spPr bwMode="auto">
          <a:xfrm>
            <a:off x="8286750" y="4690227"/>
            <a:ext cx="254794" cy="254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14"/>
          <p:cNvSpPr txBox="1"/>
          <p:nvPr/>
        </p:nvSpPr>
        <p:spPr bwMode="auto"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fld id="{00000000-1234-1234-1234-123412341234}" type="slidenum">
              <a:rPr lang="en-GB" sz="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</a:rPr>
              <a:t/>
            </a:fld>
            <a:endParaRPr sz="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38" name="Google Shape;38;p14"/>
          <p:cNvSpPr txBox="1"/>
          <p:nvPr>
            <p:ph type="body" idx="1"/>
          </p:nvPr>
        </p:nvSpPr>
        <p:spPr bwMode="auto">
          <a:xfrm>
            <a:off x="628650" y="695817"/>
            <a:ext cx="7886700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9" name="Google Shape;39;p14"/>
          <p:cNvCxnSpPr>
            <a:cxnSpLocks/>
          </p:cNvCxnSpPr>
          <p:nvPr/>
        </p:nvCxnSpPr>
        <p:spPr bwMode="auto">
          <a:xfrm rot="10800000">
            <a:off x="1443560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4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77400" y="4595150"/>
            <a:ext cx="594521" cy="4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/>
          <p:nvPr/>
        </p:nvSpPr>
        <p:spPr bwMode="auto">
          <a:xfrm>
            <a:off x="3289233" y="4869517"/>
            <a:ext cx="253146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Copyright @2023, BJIT Group. All Rights Reserved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 bwMode="auto">
          <a:xfrm>
            <a:off x="7742079" y="1"/>
            <a:ext cx="1401976" cy="1228741"/>
            <a:chOff x="8694056" y="0"/>
            <a:chExt cx="3497944" cy="3554357"/>
          </a:xfrm>
        </p:grpSpPr>
        <p:sp>
          <p:nvSpPr>
            <p:cNvPr id="7" name="Google Shape;7;p9"/>
            <p:cNvSpPr/>
            <p:nvPr/>
          </p:nvSpPr>
          <p:spPr bwMode="auto">
            <a:xfrm>
              <a:off x="8694056" y="1"/>
              <a:ext cx="3497943" cy="3554356"/>
            </a:xfrm>
            <a:custGeom>
              <a:avLst/>
              <a:gdLst/>
              <a:ahLst/>
              <a:cxnLst/>
              <a:rect l="l" t="t" r="r" b="b"/>
              <a:pathLst>
                <a:path w="899887" h="914400" fill="norm" stroke="1" extrusionOk="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8F8F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defRPr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" name="Google Shape;8;p9"/>
            <p:cNvSpPr/>
            <p:nvPr/>
          </p:nvSpPr>
          <p:spPr bwMode="auto">
            <a:xfrm>
              <a:off x="10117183" y="0"/>
              <a:ext cx="2074816" cy="2108278"/>
            </a:xfrm>
            <a:custGeom>
              <a:avLst/>
              <a:gdLst/>
              <a:ahLst/>
              <a:cxnLst/>
              <a:rect l="l" t="t" r="r" b="b"/>
              <a:pathLst>
                <a:path w="899887" h="914400" fill="norm" stroke="1" extrusionOk="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defRPr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9" name="Google Shape;9;p9"/>
          <p:cNvSpPr/>
          <p:nvPr/>
        </p:nvSpPr>
        <p:spPr bwMode="auto">
          <a:xfrm>
            <a:off x="8689961" y="0"/>
            <a:ext cx="452193" cy="397764"/>
          </a:xfrm>
          <a:custGeom>
            <a:avLst/>
            <a:gdLst/>
            <a:ahLst/>
            <a:cxnLst/>
            <a:rect l="l" t="t" r="r" b="b"/>
            <a:pathLst>
              <a:path w="899887" h="914400" fill="norm" stroke="1" extrusionOk="0">
                <a:moveTo>
                  <a:pt x="45830" y="0"/>
                </a:moveTo>
                <a:lnTo>
                  <a:pt x="899887" y="0"/>
                </a:lnTo>
                <a:lnTo>
                  <a:pt x="899887" y="873075"/>
                </a:lnTo>
                <a:lnTo>
                  <a:pt x="810933" y="900688"/>
                </a:lnTo>
                <a:cubicBezTo>
                  <a:pt x="766997" y="909679"/>
                  <a:pt x="721507" y="914400"/>
                  <a:pt x="674914" y="914400"/>
                </a:cubicBezTo>
                <a:cubicBezTo>
                  <a:pt x="302169" y="914400"/>
                  <a:pt x="0" y="612231"/>
                  <a:pt x="0" y="239486"/>
                </a:cubicBezTo>
                <a:cubicBezTo>
                  <a:pt x="0" y="192893"/>
                  <a:pt x="4721" y="147403"/>
                  <a:pt x="13712" y="1034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10;p9"/>
          <p:cNvSpPr/>
          <p:nvPr/>
        </p:nvSpPr>
        <p:spPr bwMode="auto">
          <a:xfrm>
            <a:off x="1" y="1"/>
            <a:ext cx="434339" cy="51434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Google Shape;11;p9"/>
          <p:cNvSpPr txBox="1"/>
          <p:nvPr/>
        </p:nvSpPr>
        <p:spPr bwMode="auto">
          <a:xfrm rot="-5400000" flipH="1">
            <a:off x="-1151283" y="2467874"/>
            <a:ext cx="273690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pPr>
            <a:r>
              <a:rPr lang="en-GB" sz="900" b="0" i="0" u="none" strike="noStrike" cap="none">
                <a:solidFill>
                  <a:srgbClr val="3F3F3F"/>
                </a:solidFill>
                <a:latin typeface="Raleway"/>
                <a:ea typeface="Raleway"/>
                <a:cs typeface="Raleway"/>
              </a:rPr>
              <a:t>www.bjitgroup.com</a:t>
            </a: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drive/folders/1ZELC17UosetsGGtEV_TdRGPpyrLjGWYm?usp=drive_link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spreadsheets/d/1A1Uz1p01Xa3Jn4hwqxlQJmiYD1si4jXRSAQdWr9BNec/edit?usp=drive_link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SUDvLCZU1rl_wJwP74-_Wz5INgLbtmJTnUd6DZp9oFQ/edit?usp=drive_link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spreadsheets/d/1TN-P3cVSUl2Lqb1kfLooGBl2OvRMSBJj/edit?usp=drive_link&amp;ouid=116595956964802507778&amp;rtpof=true&amp;sd=true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spreadsheets/d/1qsRMK4dLHt0KVdEdZvqGMravgBsDzsrFVyvvSfM5ZrU/edit?usp=drive_link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docs.google.com/document/d/1-1LOA5Df53e5YGnaBIb6CSCFx1eoaI_m5JPjgh4b_Ro/edit" TargetMode="Externa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8" name="Google Shape;48;p1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9" name="Google Shape;49;p1"/>
          <p:cNvSpPr/>
          <p:nvPr/>
        </p:nvSpPr>
        <p:spPr bwMode="auto">
          <a:xfrm>
            <a:off x="-4273" y="0"/>
            <a:ext cx="9189093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                                                                          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0" name="Google Shape;50;p1"/>
          <p:cNvSpPr txBox="1"/>
          <p:nvPr/>
        </p:nvSpPr>
        <p:spPr bwMode="auto">
          <a:xfrm>
            <a:off x="1761551" y="2288130"/>
            <a:ext cx="5276850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/>
            </a:pPr>
            <a:r>
              <a:rPr lang="en-GB"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DRIVER</a:t>
            </a:r>
            <a:endParaRPr/>
          </a:p>
        </p:txBody>
      </p:sp>
      <p:grpSp>
        <p:nvGrpSpPr>
          <p:cNvPr id="51" name="Google Shape;51;p1"/>
          <p:cNvGrpSpPr/>
          <p:nvPr/>
        </p:nvGrpSpPr>
        <p:grpSpPr bwMode="auto">
          <a:xfrm>
            <a:off x="2105599" y="1921171"/>
            <a:ext cx="5097780" cy="1392555"/>
            <a:chOff x="4713542" y="4227741"/>
            <a:chExt cx="13154132" cy="3046801"/>
          </a:xfrm>
        </p:grpSpPr>
        <p:grpSp>
          <p:nvGrpSpPr>
            <p:cNvPr id="52" name="Google Shape;52;p1"/>
            <p:cNvGrpSpPr/>
            <p:nvPr/>
          </p:nvGrpSpPr>
          <p:grpSpPr bwMode="auto">
            <a:xfrm>
              <a:off x="4713542" y="4227741"/>
              <a:ext cx="3338565" cy="1463040"/>
              <a:chOff x="4422140" y="3769678"/>
              <a:chExt cx="3338565" cy="1463040"/>
            </a:xfrm>
          </p:grpSpPr>
          <p:cxnSp>
            <p:nvCxnSpPr>
              <p:cNvPr id="53" name="Google Shape;53;p1"/>
              <p:cNvCxnSpPr>
                <a:cxnSpLocks/>
              </p:cNvCxnSpPr>
              <p:nvPr/>
            </p:nvCxnSpPr>
            <p:spPr bwMode="auto"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1"/>
              <p:cNvCxnSpPr>
                <a:cxnSpLocks/>
              </p:cNvCxnSpPr>
              <p:nvPr/>
            </p:nvCxnSpPr>
            <p:spPr bwMode="auto"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5" name="Google Shape;55;p1"/>
            <p:cNvGrpSpPr/>
            <p:nvPr/>
          </p:nvGrpSpPr>
          <p:grpSpPr bwMode="auto"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56" name="Google Shape;56;p1"/>
              <p:cNvCxnSpPr>
                <a:cxnSpLocks/>
              </p:cNvCxnSpPr>
              <p:nvPr/>
            </p:nvCxnSpPr>
            <p:spPr bwMode="auto"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1"/>
              <p:cNvCxnSpPr>
                <a:cxnSpLocks/>
              </p:cNvCxnSpPr>
              <p:nvPr/>
            </p:nvCxnSpPr>
            <p:spPr bwMode="auto"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8" name="Google Shape;58;p1"/>
          <p:cNvSpPr txBox="1"/>
          <p:nvPr/>
        </p:nvSpPr>
        <p:spPr bwMode="auto">
          <a:xfrm>
            <a:off x="2025212" y="1437294"/>
            <a:ext cx="3038829" cy="38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r>
              <a:rPr lang="en-GB" sz="2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</a:rPr>
              <a:t>Test Approaches on</a:t>
            </a:r>
            <a:endParaRPr sz="25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59" name="Google Shape;59;p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 bwMode="auto">
          <a:xfrm>
            <a:off x="5748424" y="4714875"/>
            <a:ext cx="30390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GB" sz="120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Rana Tabassum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| 2</a:t>
            </a:r>
            <a:r>
              <a:rPr lang="en-GB" sz="1200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9</a:t>
            </a:r>
            <a:r>
              <a:rPr lang="en-GB" sz="12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</a:rPr>
              <a:t>-September-2023</a:t>
            </a: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</p:txBody>
      </p:sp>
      <p:pic>
        <p:nvPicPr>
          <p:cNvPr id="61" name="Google Shape;61;p1" descr="Logo&#10;&#10;Description automatically generated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7515" y="76893"/>
            <a:ext cx="848656" cy="91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 bwMode="auto"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/>
            </a:pPr>
            <a:r>
              <a:rPr lang="en-GB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</a:rPr>
              <a:t>DRIVER</a:t>
            </a:r>
            <a:endParaRPr sz="2800" b="0" i="0" u="none" strike="noStrike" cap="none">
              <a:solidFill>
                <a:schemeClr val="accent2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67" name="Google Shape;67;p2"/>
          <p:cNvSpPr txBox="1"/>
          <p:nvPr/>
        </p:nvSpPr>
        <p:spPr bwMode="auto">
          <a:xfrm>
            <a:off x="772160" y="869315"/>
            <a:ext cx="828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None/>
              <a:defRPr/>
            </a:pPr>
            <a:r>
              <a:rPr lang="en-GB" sz="1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Project Summary-</a:t>
            </a:r>
            <a:endParaRPr b="1"/>
          </a:p>
        </p:txBody>
      </p:sp>
      <p:sp>
        <p:nvSpPr>
          <p:cNvPr id="68" name="Google Shape;68;p2"/>
          <p:cNvSpPr txBox="1"/>
          <p:nvPr/>
        </p:nvSpPr>
        <p:spPr bwMode="auto">
          <a:xfrm>
            <a:off x="1087700" y="22783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2"/>
          <p:cNvSpPr txBox="1"/>
          <p:nvPr/>
        </p:nvSpPr>
        <p:spPr bwMode="auto">
          <a:xfrm>
            <a:off x="1177900" y="2179075"/>
            <a:ext cx="5843400" cy="233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>
                <a:solidFill>
                  <a:schemeClr val="dk1"/>
                </a:solidFill>
              </a:rPr>
              <a:t>Deliverables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Test Estimation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Test Plan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Test Case preparation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Test case execution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QA Report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pPr>
            <a:r>
              <a:rPr lang="en-GB">
                <a:solidFill>
                  <a:schemeClr val="dk1"/>
                </a:solidFill>
              </a:rPr>
              <a:t>Bug Report</a:t>
            </a:r>
            <a:endParaRPr>
              <a:solidFill>
                <a:schemeClr val="dk1"/>
              </a:solidFill>
            </a:endParaRPr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GB"/>
            </a:br>
            <a:endParaRPr/>
          </a:p>
        </p:txBody>
      </p:sp>
      <p:sp>
        <p:nvSpPr>
          <p:cNvPr id="70" name="Google Shape;70;p2"/>
          <p:cNvSpPr txBox="1"/>
          <p:nvPr/>
        </p:nvSpPr>
        <p:spPr bwMode="auto">
          <a:xfrm>
            <a:off x="1084250" y="1285550"/>
            <a:ext cx="6307500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DRIVER (Data for Road Incident Visualization, Evaluation and Reporting), a software that collects, analyses and reports data related to road incidents, intended for use by the Dhaka Metropolitan Police (DMP)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 bwMode="auto">
          <a:xfrm>
            <a:off x="1275725" y="4311450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2" tooltip="https://drive.google.com/drive/folders/1ZELC17UosetsGGtEV_TdRGPpyrLjGWYm?usp=drive_link"/>
              </a:rPr>
              <a:t>Project Deliverables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/>
            </a:pPr>
            <a:r>
              <a:rPr lang="en-GB" sz="2800" b="0" i="0" u="none" strike="noStrike" cap="non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</a:rPr>
              <a:t>DRIVER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 bwMode="auto">
          <a:xfrm>
            <a:off x="513442" y="869336"/>
            <a:ext cx="8543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❑"/>
              <a:defRPr/>
            </a:pPr>
            <a:r>
              <a:rPr lang="en-GB" sz="19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</a:rPr>
              <a:t>Test Estimation</a:t>
            </a:r>
            <a:endParaRPr sz="1600" b="1">
              <a:latin typeface="Roboto"/>
              <a:ea typeface="Roboto"/>
              <a:cs typeface="Roboto"/>
            </a:endParaRPr>
          </a:p>
        </p:txBody>
      </p:sp>
      <p:sp>
        <p:nvSpPr>
          <p:cNvPr id="78" name="Google Shape;78;p3"/>
          <p:cNvSpPr txBox="1"/>
          <p:nvPr/>
        </p:nvSpPr>
        <p:spPr bwMode="auto">
          <a:xfrm>
            <a:off x="920450" y="1438475"/>
            <a:ext cx="79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" name="Google Shape;79;p3"/>
          <p:cNvSpPr txBox="1"/>
          <p:nvPr/>
        </p:nvSpPr>
        <p:spPr bwMode="auto">
          <a:xfrm>
            <a:off x="920450" y="1776275"/>
            <a:ext cx="30000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</a:endParaRPr>
          </a:p>
          <a:p>
            <a:pPr marL="457200" lvl="0" indent="0" algn="l">
              <a:lnSpc>
                <a:spcPct val="114999"/>
              </a:lnSpc>
              <a:spcBef>
                <a:spcPts val="1500"/>
              </a:spcBef>
              <a:spcAft>
                <a:spcPts val="1500"/>
              </a:spcAft>
              <a:buNone/>
              <a:defRPr/>
            </a:pP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</a:endParaRPr>
          </a:p>
        </p:txBody>
      </p:sp>
      <p:graphicFrame>
        <p:nvGraphicFramePr>
          <p:cNvPr id="80" name="Google Shape;80;p3"/>
          <p:cNvGraphicFramePr>
            <a:graphicFrameLocks xmlns:a="http://schemas.openxmlformats.org/drawingml/2006/main"/>
          </p:cNvGraphicFramePr>
          <p:nvPr/>
        </p:nvGraphicFramePr>
        <p:xfrm>
          <a:off x="4653425" y="2220638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{4FED8A34-AED4-9E00-96A5-8F9673C15DB5}</a:tableStyleId>
                <a:noFill/>
              </a:tblPr>
              <a:tblGrid>
                <a:gridCol w="1143000"/>
                <a:gridCol w="1905000"/>
                <a:gridCol w="981075"/>
              </a:tblGrid>
              <a:tr h="523875">
                <a:tc gridSpan="2"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200" b="1"/>
                        <a:t>Total Estimated Test Cases</a:t>
                      </a:r>
                      <a:endParaRPr sz="1200" b="1"/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110.00</a:t>
                      </a:r>
                      <a:endParaRPr sz="1100" b="1"/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B4A7D6"/>
                    </a:solidFill>
                  </a:tcPr>
                </a:tc>
              </a:tr>
              <a:tr h="628650">
                <a:tc gridSpan="2"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200" b="1"/>
                        <a:t>Estimated time (in man days)</a:t>
                      </a:r>
                      <a:endParaRPr sz="1200" b="1"/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3.44</a:t>
                      </a:r>
                      <a:endParaRPr sz="1100" b="1"/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3"/>
          <p:cNvSpPr txBox="1"/>
          <p:nvPr/>
        </p:nvSpPr>
        <p:spPr bwMode="auto">
          <a:xfrm>
            <a:off x="4572000" y="1776275"/>
            <a:ext cx="44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>
                <a:latin typeface="Roboto"/>
                <a:ea typeface="Roboto"/>
                <a:cs typeface="Roboto"/>
              </a:rPr>
              <a:t>Test estimation of DRIVER:</a:t>
            </a:r>
            <a:endParaRPr b="1">
              <a:latin typeface="Roboto"/>
              <a:ea typeface="Roboto"/>
              <a:cs typeface="Roboto"/>
            </a:endParaRPr>
          </a:p>
        </p:txBody>
      </p:sp>
      <p:sp>
        <p:nvSpPr>
          <p:cNvPr id="82" name="Google Shape;82;p3"/>
          <p:cNvSpPr txBox="1"/>
          <p:nvPr/>
        </p:nvSpPr>
        <p:spPr bwMode="auto">
          <a:xfrm>
            <a:off x="1275725" y="3849400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2" tooltip="https://docs.google.com/spreadsheets/d/1A1Uz1p01Xa3Jn4hwqxlQJmiYD1si4jXRSAQdWr9BNec/edit?usp=drive_link"/>
              </a:rPr>
              <a:t>Test Estimation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 bwMode="auto">
          <a:xfrm>
            <a:off x="920450" y="1836125"/>
            <a:ext cx="3467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>
                <a:solidFill>
                  <a:schemeClr val="dk1"/>
                </a:solidFill>
              </a:rPr>
              <a:t>Factors Considered: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Project scope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Requirements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Coverage of the Entire System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Assure highest quality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 bwMode="auto">
          <a:xfrm>
            <a:off x="1070100" y="1836113"/>
            <a:ext cx="70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/>
            </a:pPr>
            <a:r>
              <a:rPr lang="en-GB" sz="11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</a:rPr>
              <a:t>DRIVER</a:t>
            </a:r>
            <a:endParaRPr sz="1100" b="0" i="0" u="none" strike="noStrike" cap="none">
              <a:solidFill>
                <a:schemeClr val="accent2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90" name="Google Shape;90;p4"/>
          <p:cNvSpPr txBox="1"/>
          <p:nvPr/>
        </p:nvSpPr>
        <p:spPr bwMode="auto">
          <a:xfrm>
            <a:off x="513442" y="640736"/>
            <a:ext cx="85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❑"/>
              <a:defRPr/>
            </a:pPr>
            <a:r>
              <a:rPr lang="en-GB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</a:rPr>
              <a:t>Test Plan in a brief-</a:t>
            </a:r>
            <a:endParaRPr b="1">
              <a:latin typeface="Roboto"/>
              <a:ea typeface="Roboto"/>
              <a:cs typeface="Roboto"/>
            </a:endParaRPr>
          </a:p>
        </p:txBody>
      </p:sp>
      <p:graphicFrame>
        <p:nvGraphicFramePr>
          <p:cNvPr id="91" name="Google Shape;91;p4"/>
          <p:cNvGraphicFramePr>
            <a:graphicFrameLocks xmlns:a="http://schemas.openxmlformats.org/drawingml/2006/main"/>
          </p:cNvGraphicFramePr>
          <p:nvPr/>
        </p:nvGraphicFramePr>
        <p:xfrm>
          <a:off x="4232088" y="1408063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{4FED8A34-AED4-9E00-96A5-8F9673C15DB5}</a:tableStyleId>
                <a:noFill/>
              </a:tblPr>
              <a:tblGrid>
                <a:gridCol w="981025"/>
                <a:gridCol w="540575"/>
                <a:gridCol w="2667025"/>
              </a:tblGrid>
              <a:tr h="1543925">
                <a:tc gridSpan="2"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Features to be</a:t>
                      </a:r>
                      <a:endParaRPr sz="1100" b="1"/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Tested</a:t>
                      </a:r>
                      <a:endParaRPr sz="1100" b="1"/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Login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Dashboard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My Account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Manage Duplicate Records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Map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Record List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Add a record</a:t>
                      </a:r>
                      <a:endParaRPr sz="1100" b="1"/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B4A7D6"/>
                    </a:solidFill>
                  </a:tcPr>
                </a:tc>
              </a:tr>
              <a:tr h="774625">
                <a:tc gridSpan="2"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Features not to be Tested</a:t>
                      </a:r>
                      <a:endParaRPr sz="1100" b="1"/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Non-Functional Testing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User Acceptance Testing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Retesting</a:t>
                      </a:r>
                      <a:endParaRPr sz="1100" b="1"/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100" b="1"/>
                        <a:t>Scope Testing</a:t>
                      </a:r>
                      <a:endParaRPr sz="1100" b="1"/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4"/>
          <p:cNvSpPr txBox="1"/>
          <p:nvPr/>
        </p:nvSpPr>
        <p:spPr bwMode="auto">
          <a:xfrm>
            <a:off x="4809263" y="594525"/>
            <a:ext cx="376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b="1"/>
          </a:p>
        </p:txBody>
      </p:sp>
      <p:sp>
        <p:nvSpPr>
          <p:cNvPr id="93" name="Google Shape;93;p4"/>
          <p:cNvSpPr txBox="1"/>
          <p:nvPr/>
        </p:nvSpPr>
        <p:spPr bwMode="auto">
          <a:xfrm>
            <a:off x="5128150" y="34782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4" name="Google Shape;94;p4"/>
          <p:cNvSpPr txBox="1"/>
          <p:nvPr/>
        </p:nvSpPr>
        <p:spPr bwMode="auto">
          <a:xfrm>
            <a:off x="749800" y="1560400"/>
            <a:ext cx="5843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>
                <a:solidFill>
                  <a:schemeClr val="dk1"/>
                </a:solidFill>
              </a:rPr>
              <a:t>Key covered area:</a:t>
            </a:r>
            <a:endParaRPr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Test Objectives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Test Strategy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Schedule 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Risk and Contingencies 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Test Environment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Features to be tested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-GB"/>
              <a:t>Features not to be tested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  And some more areas were covered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" name="Google Shape;95;p4"/>
          <p:cNvSpPr txBox="1"/>
          <p:nvPr/>
        </p:nvSpPr>
        <p:spPr bwMode="auto">
          <a:xfrm>
            <a:off x="1285875" y="4250100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2" tooltip="https://docs.google.com/document/d/1SUDvLCZU1rl_wJwP74-_Wz5INgLbtmJTnUd6DZp9oFQ/edit?usp=drive_link"/>
              </a:rPr>
              <a:t>Test Plan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 bwMode="auto">
          <a:xfrm>
            <a:off x="971550" y="1440450"/>
            <a:ext cx="70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/>
            </a:pPr>
            <a:r>
              <a:rPr lang="en-GB" sz="2800" b="0" i="0" u="none" strike="noStrike" cap="non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</a:rPr>
              <a:t>DRIVER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 bwMode="auto">
          <a:xfrm>
            <a:off x="513442" y="869336"/>
            <a:ext cx="85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  <a:defRPr/>
            </a:pPr>
            <a:r>
              <a:rPr lang="en-GB" sz="1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Test case Preparation and area of coverage</a:t>
            </a:r>
            <a:endParaRPr b="1"/>
          </a:p>
        </p:txBody>
      </p:sp>
      <p:sp>
        <p:nvSpPr>
          <p:cNvPr id="103" name="Google Shape;103;p5"/>
          <p:cNvSpPr txBox="1"/>
          <p:nvPr/>
        </p:nvSpPr>
        <p:spPr bwMode="auto">
          <a:xfrm>
            <a:off x="1349275" y="3652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104" name="Google Shape;104;p5"/>
          <p:cNvGraphicFramePr>
            <a:graphicFrameLocks xmlns:a="http://schemas.openxmlformats.org/drawingml/2006/main"/>
          </p:cNvGraphicFramePr>
          <p:nvPr/>
        </p:nvGraphicFramePr>
        <p:xfrm>
          <a:off x="911038" y="1680213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{4FED8A34-AED4-9E00-96A5-8F9673C15DB5}</a:tableStyleId>
                <a:noFill/>
              </a:tblPr>
              <a:tblGrid>
                <a:gridCol w="821174"/>
                <a:gridCol w="382850"/>
                <a:gridCol w="2532675"/>
              </a:tblGrid>
              <a:tr h="2285800">
                <a:tc gridSpan="2"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Modules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457200" lvl="0" indent="-3111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Login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457200" lvl="0" indent="-3111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Dashboard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457200" lvl="0" indent="-3111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My Account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457200" lvl="0" indent="-3111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Manage Duplicate Records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457200" lvl="0" indent="-3111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Map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457200" lvl="0" indent="-3111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Record List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457200" lvl="0" indent="-3111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Roboto"/>
                        <a:buChar char="●"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Add a record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5"/>
          <p:cNvGraphicFramePr>
            <a:graphicFrameLocks xmlns:a="http://schemas.openxmlformats.org/drawingml/2006/main"/>
          </p:cNvGraphicFramePr>
          <p:nvPr/>
        </p:nvGraphicFramePr>
        <p:xfrm>
          <a:off x="4861299" y="16802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{4FED8A34-AED4-9E00-96A5-8F9673C15DB5}</a:tableStyleId>
                <a:noFill/>
              </a:tblPr>
              <a:tblGrid>
                <a:gridCol w="809900"/>
                <a:gridCol w="530275"/>
                <a:gridCol w="2313875"/>
              </a:tblGrid>
              <a:tr h="891525">
                <a:tc gridSpan="2"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</a:rPr>
                        <a:t>Test </a:t>
                      </a:r>
                      <a:r>
                        <a:rPr lang="en-GB" b="1">
                          <a:latin typeface="Roboto"/>
                          <a:ea typeface="Roboto"/>
                          <a:cs typeface="Roboto"/>
                        </a:rPr>
                        <a:t>Coverage</a:t>
                      </a:r>
                      <a:endParaRPr b="1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</a:rPr>
                        <a:t>Functional Testing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</a:rPr>
                        <a:t>System Testing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</a:rPr>
                        <a:t>GUI Testing</a:t>
                      </a:r>
                      <a:endParaRPr sz="1100" b="1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5"/>
          <p:cNvSpPr txBox="1"/>
          <p:nvPr/>
        </p:nvSpPr>
        <p:spPr bwMode="auto">
          <a:xfrm>
            <a:off x="1265575" y="42045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2" tooltip="https://docs.google.com/spreadsheets/d/1TN-P3cVSUl2Lqb1kfLooGBl2OvRMSBJj/edit?usp=drive_link&amp;ouid=116595956964802507778&amp;rtpof=true&amp;sd=true"/>
              </a:rPr>
              <a:t>Test Case Preparation</a:t>
            </a:r>
            <a:endParaRPr/>
          </a:p>
        </p:txBody>
      </p:sp>
      <p:graphicFrame>
        <p:nvGraphicFramePr>
          <p:cNvPr id="107" name="Google Shape;107;p5"/>
          <p:cNvGraphicFramePr>
            <a:graphicFrameLocks xmlns:a="http://schemas.openxmlformats.org/drawingml/2006/main"/>
          </p:cNvGraphicFramePr>
          <p:nvPr/>
        </p:nvGraphicFramePr>
        <p:xfrm>
          <a:off x="4861288" y="270077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{4FED8A34-AED4-9E00-96A5-8F9673C15DB5}</a:tableStyleId>
                <a:noFill/>
              </a:tblPr>
              <a:tblGrid>
                <a:gridCol w="1036600"/>
                <a:gridCol w="822650"/>
                <a:gridCol w="1794800"/>
              </a:tblGrid>
              <a:tr h="632625">
                <a:tc gridSpan="2"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</a:rPr>
                        <a:t>Functional Test Cases</a:t>
                      </a:r>
                      <a:endParaRPr b="1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115.00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B4A7D6"/>
                    </a:solidFill>
                  </a:tcPr>
                </a:tc>
              </a:tr>
              <a:tr h="632625">
                <a:tc gridSpan="2"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</a:rPr>
                        <a:t>GUI </a:t>
                      </a:r>
                      <a:r>
                        <a:rPr lang="en-GB" b="1">
                          <a:latin typeface="Roboto"/>
                          <a:ea typeface="Roboto"/>
                          <a:cs typeface="Roboto"/>
                        </a:rPr>
                        <a:t>Test Cases</a:t>
                      </a:r>
                      <a:endParaRPr b="1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5</a:t>
                      </a:r>
                      <a:r>
                        <a:rPr lang="en-GB" sz="1300" b="1">
                          <a:latin typeface="Roboto"/>
                          <a:ea typeface="Roboto"/>
                          <a:cs typeface="Roboto"/>
                        </a:rPr>
                        <a:t>.00</a:t>
                      </a:r>
                      <a:endParaRPr sz="1300" b="1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28575" marR="28575" marT="91425" marB="91425" anchor="ctr">
                    <a:lnL w="7050" algn="ctr">
                      <a:solidFill>
                        <a:srgbClr val="000000"/>
                      </a:solidFill>
                    </a:lnL>
                    <a:lnR w="7050" algn="ctr">
                      <a:solidFill>
                        <a:srgbClr val="000000"/>
                      </a:solidFill>
                    </a:lnR>
                    <a:lnT w="7050" algn="ctr">
                      <a:solidFill>
                        <a:srgbClr val="000000"/>
                      </a:solidFill>
                    </a:lnT>
                    <a:lnB w="7050" algn="ctr">
                      <a:solidFill>
                        <a:srgbClr val="000000"/>
                      </a:solidFill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/>
            </a:pPr>
            <a:r>
              <a:rPr lang="en-GB" sz="2800" b="0" i="0" u="none" strike="noStrike" cap="non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</a:rPr>
              <a:t>DRIVER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 bwMode="auto">
          <a:xfrm>
            <a:off x="513442" y="869336"/>
            <a:ext cx="85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  <a:defRPr/>
            </a:pPr>
            <a:r>
              <a:rPr lang="en-GB" sz="1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Test Execution and coverage</a:t>
            </a:r>
            <a:endParaRPr b="1"/>
          </a:p>
        </p:txBody>
      </p:sp>
      <p:sp>
        <p:nvSpPr>
          <p:cNvPr id="114" name="Google Shape;114;p6"/>
          <p:cNvSpPr txBox="1"/>
          <p:nvPr/>
        </p:nvSpPr>
        <p:spPr bwMode="auto">
          <a:xfrm>
            <a:off x="1265575" y="4052400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2" tooltip="https://docs.google.com/spreadsheets/d/1qsRMK4dLHt0KVdEdZvqGMravgBsDzsrFVyvvSfM5ZrU/edit?usp=drive_link"/>
              </a:rPr>
              <a:t>Test Case Execution</a:t>
            </a:r>
            <a:endParaRPr/>
          </a:p>
        </p:txBody>
      </p:sp>
      <p:pic>
        <p:nvPicPr>
          <p:cNvPr id="115" name="Google Shape;115;p6" title="Chart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926274" y="1517726"/>
            <a:ext cx="5578476" cy="22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/>
            </a:pPr>
            <a:r>
              <a:rPr lang="en-GB" sz="2800" b="0" i="0" u="none" strike="noStrike" cap="non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</a:rPr>
              <a:t>DRIVER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 bwMode="auto">
          <a:xfrm>
            <a:off x="513442" y="869336"/>
            <a:ext cx="85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  <a:defRPr/>
            </a:pPr>
            <a:r>
              <a:rPr lang="en-GB" sz="1700" b="1">
                <a:latin typeface="Raleway"/>
                <a:ea typeface="Raleway"/>
                <a:cs typeface="Raleway"/>
              </a:rPr>
              <a:t>Bug </a:t>
            </a:r>
            <a:r>
              <a:rPr lang="en-GB" sz="1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Report</a:t>
            </a:r>
            <a:endParaRPr b="1"/>
          </a:p>
        </p:txBody>
      </p:sp>
      <p:sp>
        <p:nvSpPr>
          <p:cNvPr id="122" name="Google Shape;122;p7"/>
          <p:cNvSpPr txBox="1"/>
          <p:nvPr/>
        </p:nvSpPr>
        <p:spPr bwMode="auto">
          <a:xfrm>
            <a:off x="1053950" y="1387075"/>
            <a:ext cx="584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/>
              <a:t>High Priority: 1</a:t>
            </a:r>
            <a:endParaRPr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/>
              <a:t>Low Priority: 6</a:t>
            </a:r>
            <a:endParaRPr b="1"/>
          </a:p>
        </p:txBody>
      </p:sp>
      <p:sp>
        <p:nvSpPr>
          <p:cNvPr id="123" name="Google Shape;123;p7"/>
          <p:cNvSpPr txBox="1"/>
          <p:nvPr/>
        </p:nvSpPr>
        <p:spPr bwMode="auto">
          <a:xfrm>
            <a:off x="5333950" y="1387075"/>
            <a:ext cx="584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/>
              <a:t>Major Severity: 0</a:t>
            </a:r>
            <a:endParaRPr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/>
              <a:t>Minor </a:t>
            </a:r>
            <a:r>
              <a:rPr lang="en-GB" b="1">
                <a:solidFill>
                  <a:schemeClr val="dk1"/>
                </a:solidFill>
              </a:rPr>
              <a:t>Severity</a:t>
            </a:r>
            <a:r>
              <a:rPr lang="en-GB" b="1"/>
              <a:t>: 7</a:t>
            </a:r>
            <a:endParaRPr b="1"/>
          </a:p>
        </p:txBody>
      </p:sp>
      <p:pic>
        <p:nvPicPr>
          <p:cNvPr id="124" name="Google Shape;124;p7" title="Chart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353850" y="2137900"/>
            <a:ext cx="4543499" cy="19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 bwMode="auto">
          <a:xfrm>
            <a:off x="1265575" y="4052400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Link: </a:t>
            </a:r>
            <a:r>
              <a:rPr lang="en-GB" u="sng">
                <a:solidFill>
                  <a:schemeClr val="hlink"/>
                </a:solidFill>
                <a:hlinkClick r:id="rId3" tooltip="https://docs.google.com/document/d/1-1LOA5Df53e5YGnaBIb6CSCFx1eoaI_m5JPjgh4b_Ro/edit"/>
              </a:rPr>
              <a:t>Bug 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 bwMode="auto"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32" name="Google Shape;132;p8"/>
          <p:cNvGrpSpPr/>
          <p:nvPr/>
        </p:nvGrpSpPr>
        <p:grpSpPr bwMode="auto">
          <a:xfrm>
            <a:off x="2514417" y="1146297"/>
            <a:ext cx="4115167" cy="1487016"/>
            <a:chOff x="6893895" y="4227741"/>
            <a:chExt cx="10973779" cy="3965376"/>
          </a:xfrm>
        </p:grpSpPr>
        <p:grpSp>
          <p:nvGrpSpPr>
            <p:cNvPr id="133" name="Google Shape;133;p8"/>
            <p:cNvGrpSpPr/>
            <p:nvPr/>
          </p:nvGrpSpPr>
          <p:grpSpPr bwMode="auto"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134" name="Google Shape;134;p8"/>
              <p:cNvCxnSpPr>
                <a:cxnSpLocks/>
              </p:cNvCxnSpPr>
              <p:nvPr/>
            </p:nvCxnSpPr>
            <p:spPr bwMode="auto">
              <a:xfrm rot="10800000">
                <a:off x="6612653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8"/>
              <p:cNvCxnSpPr>
                <a:cxnSpLocks/>
              </p:cNvCxnSpPr>
              <p:nvPr/>
            </p:nvCxnSpPr>
            <p:spPr bwMode="auto">
              <a:xfrm>
                <a:off x="6602493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36" name="Google Shape;136;p8"/>
            <p:cNvGrpSpPr/>
            <p:nvPr/>
          </p:nvGrpSpPr>
          <p:grpSpPr bwMode="auto"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137" name="Google Shape;137;p8"/>
              <p:cNvCxnSpPr>
                <a:cxnSpLocks/>
              </p:cNvCxnSpPr>
              <p:nvPr/>
            </p:nvCxnSpPr>
            <p:spPr bwMode="auto">
              <a:xfrm rot="10800000">
                <a:off x="6019800" y="2866024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8"/>
              <p:cNvCxnSpPr>
                <a:cxnSpLocks/>
              </p:cNvCxnSpPr>
              <p:nvPr/>
            </p:nvCxnSpPr>
            <p:spPr bwMode="auto">
              <a:xfrm>
                <a:off x="6009640" y="2851103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39" name="Google Shape;139;p8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 bwMode="auto">
          <a:xfrm>
            <a:off x="2792547" y="1670464"/>
            <a:ext cx="3624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Thank you</a:t>
            </a:r>
            <a:endParaRPr/>
          </a:p>
        </p:txBody>
      </p:sp>
      <p:pic>
        <p:nvPicPr>
          <p:cNvPr id="141" name="Google Shape;141;p8" descr="Logo&#10;&#10;Description automatically generated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7515" y="76893"/>
            <a:ext cx="848656" cy="91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2017-Blue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66DCA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ONLYOFFICE/7.2.1.34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Rubon</dc:creator>
  <cp:keywords/>
  <dc:description/>
  <dc:identifier/>
  <dc:language/>
  <cp:lastModifiedBy/>
  <cp:revision>1</cp:revision>
  <dcterms:created xsi:type="dcterms:W3CDTF">2023-09-26T10:14:00Z</dcterms:created>
  <dcterms:modified xsi:type="dcterms:W3CDTF">2023-09-29T09:17:48Z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87ADDADE3F314C3A9D2E72397594387C</vt:lpwstr>
  </property>
  <property fmtid="{D5CDD505-2E9C-101B-9397-08002B2CF9AE}" pid="3" name="KSOProductBuildVer">
    <vt:lpwstr>1033-11.2.0.11225</vt:lpwstr>
  </property>
</Properties>
</file>