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3" r:id="rId2"/>
  </p:sldMasterIdLst>
  <p:sldIdLst>
    <p:sldId id="256" r:id="rId3"/>
    <p:sldId id="260" r:id="rId4"/>
    <p:sldId id="257" r:id="rId5"/>
    <p:sldId id="258" r:id="rId6"/>
    <p:sldId id="266" r:id="rId7"/>
    <p:sldId id="264" r:id="rId8"/>
    <p:sldId id="262" r:id="rId9"/>
    <p:sldId id="263" r:id="rId10"/>
    <p:sldId id="267" r:id="rId11"/>
    <p:sldId id="268" r:id="rId12"/>
    <p:sldId id="269" r:id="rId13"/>
    <p:sldId id="270" r:id="rId14"/>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3059"/>
    <a:srgbClr val="FCDD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84"/>
    <p:restoredTop sz="94694"/>
  </p:normalViewPr>
  <p:slideViewPr>
    <p:cSldViewPr snapToGrid="0">
      <p:cViewPr varScale="1">
        <p:scale>
          <a:sx n="121" d="100"/>
          <a:sy n="121" d="100"/>
        </p:scale>
        <p:origin x="10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8/1/24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47610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8/1/24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92207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8/1/24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90609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8/1/24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78327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9B4EB-6E13-0F60-6CE6-027161D323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D1081FB5-E75E-7439-49E1-97560B58D4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D8FCA96C-3DD1-8882-35AF-C6D254E85D82}"/>
              </a:ext>
            </a:extLst>
          </p:cNvPr>
          <p:cNvSpPr>
            <a:spLocks noGrp="1"/>
          </p:cNvSpPr>
          <p:nvPr>
            <p:ph type="dt" sz="half" idx="10"/>
          </p:nvPr>
        </p:nvSpPr>
        <p:spPr/>
        <p:txBody>
          <a:bodyPr/>
          <a:lstStyle/>
          <a:p>
            <a:fld id="{3C04E684-10F4-4CC3-A0B9-F03AA7BE37CF}" type="datetimeFigureOut">
              <a:rPr lang="en-US" smtClean="0"/>
              <a:t>8/1/24</a:t>
            </a:fld>
            <a:endParaRPr lang="en-US"/>
          </a:p>
        </p:txBody>
      </p:sp>
      <p:sp>
        <p:nvSpPr>
          <p:cNvPr id="5" name="Footer Placeholder 4">
            <a:extLst>
              <a:ext uri="{FF2B5EF4-FFF2-40B4-BE49-F238E27FC236}">
                <a16:creationId xmlns:a16="http://schemas.microsoft.com/office/drawing/2014/main" id="{FE51520F-6E85-283A-EB52-BCE95913CD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15F53-F56E-3636-2CAB-5F88D507802B}"/>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754724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7A31-F23F-1AAD-A9A8-36EC4B8EC44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FF46D64D-13E1-ADE5-01ED-004ED1DA82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BF9C6287-6ABA-744F-6B6B-E34C2E9EF413}"/>
              </a:ext>
            </a:extLst>
          </p:cNvPr>
          <p:cNvSpPr>
            <a:spLocks noGrp="1"/>
          </p:cNvSpPr>
          <p:nvPr>
            <p:ph type="dt" sz="half" idx="10"/>
          </p:nvPr>
        </p:nvSpPr>
        <p:spPr/>
        <p:txBody>
          <a:bodyPr/>
          <a:lstStyle/>
          <a:p>
            <a:fld id="{3C04E684-10F4-4CC3-A0B9-F03AA7BE37CF}" type="datetimeFigureOut">
              <a:rPr lang="en-US" smtClean="0"/>
              <a:t>8/1/24</a:t>
            </a:fld>
            <a:endParaRPr lang="en-US"/>
          </a:p>
        </p:txBody>
      </p:sp>
      <p:sp>
        <p:nvSpPr>
          <p:cNvPr id="5" name="Footer Placeholder 4">
            <a:extLst>
              <a:ext uri="{FF2B5EF4-FFF2-40B4-BE49-F238E27FC236}">
                <a16:creationId xmlns:a16="http://schemas.microsoft.com/office/drawing/2014/main" id="{0169C9A2-C742-E176-C132-024D696248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4F4EF-CCAF-D911-B128-DD3489D161DD}"/>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46484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7D603-D6E8-8123-249D-1079EF7568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CBCF2115-D50D-6CDF-51E3-0FE1E282733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E7EBED-F8A1-D4C5-29F4-BB2F88C54978}"/>
              </a:ext>
            </a:extLst>
          </p:cNvPr>
          <p:cNvSpPr>
            <a:spLocks noGrp="1"/>
          </p:cNvSpPr>
          <p:nvPr>
            <p:ph type="dt" sz="half" idx="10"/>
          </p:nvPr>
        </p:nvSpPr>
        <p:spPr/>
        <p:txBody>
          <a:bodyPr/>
          <a:lstStyle/>
          <a:p>
            <a:fld id="{3C04E684-10F4-4CC3-A0B9-F03AA7BE37CF}" type="datetimeFigureOut">
              <a:rPr lang="en-US" smtClean="0"/>
              <a:t>8/1/24</a:t>
            </a:fld>
            <a:endParaRPr lang="en-US"/>
          </a:p>
        </p:txBody>
      </p:sp>
      <p:sp>
        <p:nvSpPr>
          <p:cNvPr id="5" name="Footer Placeholder 4">
            <a:extLst>
              <a:ext uri="{FF2B5EF4-FFF2-40B4-BE49-F238E27FC236}">
                <a16:creationId xmlns:a16="http://schemas.microsoft.com/office/drawing/2014/main" id="{91EE8340-31AA-B61A-113C-3AEB87C269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06C3C9-1CDD-99C4-78AF-46B951DA21D9}"/>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0350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7E2C0-C53E-50F8-4082-AD0A6B919EE6}"/>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0DDDB3AD-0F34-8AB2-D36F-A54292197E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CABEC0B6-71F1-EDBF-DCED-5693B9B307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06936F17-5F1E-2894-B0D5-D44A083CC3CC}"/>
              </a:ext>
            </a:extLst>
          </p:cNvPr>
          <p:cNvSpPr>
            <a:spLocks noGrp="1"/>
          </p:cNvSpPr>
          <p:nvPr>
            <p:ph type="dt" sz="half" idx="10"/>
          </p:nvPr>
        </p:nvSpPr>
        <p:spPr/>
        <p:txBody>
          <a:bodyPr/>
          <a:lstStyle/>
          <a:p>
            <a:fld id="{3C04E684-10F4-4CC3-A0B9-F03AA7BE37CF}" type="datetimeFigureOut">
              <a:rPr lang="en-US" smtClean="0"/>
              <a:t>8/1/24</a:t>
            </a:fld>
            <a:endParaRPr lang="en-US"/>
          </a:p>
        </p:txBody>
      </p:sp>
      <p:sp>
        <p:nvSpPr>
          <p:cNvPr id="6" name="Footer Placeholder 5">
            <a:extLst>
              <a:ext uri="{FF2B5EF4-FFF2-40B4-BE49-F238E27FC236}">
                <a16:creationId xmlns:a16="http://schemas.microsoft.com/office/drawing/2014/main" id="{9CB5EBAB-5C1A-BC84-E45D-EDB020806E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A09EA2-9236-874F-7EAD-39C7B6AB364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62469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8A0EB-C66D-711F-16F9-443DB32E6A3C}"/>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C0264930-D756-29B1-ED9B-7B9209956A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0D45EA-9842-4C89-B908-51256FF11F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FDDE2025-3211-C0D3-6735-88D05DB13E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C559AC-FA50-54C5-B1D9-5565F5992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559970E9-BEC3-1C32-D874-ADCBC825358B}"/>
              </a:ext>
            </a:extLst>
          </p:cNvPr>
          <p:cNvSpPr>
            <a:spLocks noGrp="1"/>
          </p:cNvSpPr>
          <p:nvPr>
            <p:ph type="dt" sz="half" idx="10"/>
          </p:nvPr>
        </p:nvSpPr>
        <p:spPr/>
        <p:txBody>
          <a:bodyPr/>
          <a:lstStyle/>
          <a:p>
            <a:fld id="{3C04E684-10F4-4CC3-A0B9-F03AA7BE37CF}" type="datetimeFigureOut">
              <a:rPr lang="en-US" smtClean="0"/>
              <a:t>8/1/24</a:t>
            </a:fld>
            <a:endParaRPr lang="en-US"/>
          </a:p>
        </p:txBody>
      </p:sp>
      <p:sp>
        <p:nvSpPr>
          <p:cNvPr id="8" name="Footer Placeholder 7">
            <a:extLst>
              <a:ext uri="{FF2B5EF4-FFF2-40B4-BE49-F238E27FC236}">
                <a16:creationId xmlns:a16="http://schemas.microsoft.com/office/drawing/2014/main" id="{CFCA0646-E8BE-A034-F162-07752CDAF9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6160F5-7603-DB00-4D45-A958152F6DD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653232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9A50A-8505-942C-F5E9-27ECE9EBEFA9}"/>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59A862B4-F93F-7109-2A07-83AC14998D77}"/>
              </a:ext>
            </a:extLst>
          </p:cNvPr>
          <p:cNvSpPr>
            <a:spLocks noGrp="1"/>
          </p:cNvSpPr>
          <p:nvPr>
            <p:ph type="dt" sz="half" idx="10"/>
          </p:nvPr>
        </p:nvSpPr>
        <p:spPr/>
        <p:txBody>
          <a:bodyPr/>
          <a:lstStyle/>
          <a:p>
            <a:fld id="{3C04E684-10F4-4CC3-A0B9-F03AA7BE37CF}" type="datetimeFigureOut">
              <a:rPr lang="en-US" smtClean="0"/>
              <a:t>8/1/24</a:t>
            </a:fld>
            <a:endParaRPr lang="en-US"/>
          </a:p>
        </p:txBody>
      </p:sp>
      <p:sp>
        <p:nvSpPr>
          <p:cNvPr id="4" name="Footer Placeholder 3">
            <a:extLst>
              <a:ext uri="{FF2B5EF4-FFF2-40B4-BE49-F238E27FC236}">
                <a16:creationId xmlns:a16="http://schemas.microsoft.com/office/drawing/2014/main" id="{259781A2-0427-77FE-A233-59204BBB6E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AE4977-150E-6A0B-A4B1-5B426162CA2B}"/>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273122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1774C7-3CCF-4FEA-367C-333FC3098B7A}"/>
              </a:ext>
            </a:extLst>
          </p:cNvPr>
          <p:cNvSpPr>
            <a:spLocks noGrp="1"/>
          </p:cNvSpPr>
          <p:nvPr>
            <p:ph type="dt" sz="half" idx="10"/>
          </p:nvPr>
        </p:nvSpPr>
        <p:spPr/>
        <p:txBody>
          <a:bodyPr/>
          <a:lstStyle/>
          <a:p>
            <a:fld id="{3C04E684-10F4-4CC3-A0B9-F03AA7BE37CF}" type="datetimeFigureOut">
              <a:rPr lang="en-US" smtClean="0"/>
              <a:t>8/1/24</a:t>
            </a:fld>
            <a:endParaRPr lang="en-US"/>
          </a:p>
        </p:txBody>
      </p:sp>
      <p:sp>
        <p:nvSpPr>
          <p:cNvPr id="3" name="Footer Placeholder 2">
            <a:extLst>
              <a:ext uri="{FF2B5EF4-FFF2-40B4-BE49-F238E27FC236}">
                <a16:creationId xmlns:a16="http://schemas.microsoft.com/office/drawing/2014/main" id="{A2B7D194-C8C3-1BEE-EF65-C4800AD5AC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4DDEFE-89C5-74F9-8178-7687A984BBA0}"/>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83036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8/1/24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246559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6FE6B-1F07-3176-6E81-2D2FD9D06E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3CD0B4D6-1E25-0131-6266-E4737AA210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7D1EF4A0-F427-EE24-D923-D9FBABD2A4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875677-A601-65C6-424C-214D3CF7410F}"/>
              </a:ext>
            </a:extLst>
          </p:cNvPr>
          <p:cNvSpPr>
            <a:spLocks noGrp="1"/>
          </p:cNvSpPr>
          <p:nvPr>
            <p:ph type="dt" sz="half" idx="10"/>
          </p:nvPr>
        </p:nvSpPr>
        <p:spPr/>
        <p:txBody>
          <a:bodyPr/>
          <a:lstStyle/>
          <a:p>
            <a:fld id="{3C04E684-10F4-4CC3-A0B9-F03AA7BE37CF}" type="datetimeFigureOut">
              <a:rPr lang="en-US" smtClean="0"/>
              <a:t>8/1/24</a:t>
            </a:fld>
            <a:endParaRPr lang="en-US"/>
          </a:p>
        </p:txBody>
      </p:sp>
      <p:sp>
        <p:nvSpPr>
          <p:cNvPr id="6" name="Footer Placeholder 5">
            <a:extLst>
              <a:ext uri="{FF2B5EF4-FFF2-40B4-BE49-F238E27FC236}">
                <a16:creationId xmlns:a16="http://schemas.microsoft.com/office/drawing/2014/main" id="{D9B71D0D-BE43-596C-C343-F68D3C833E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3006F9-E160-6F28-5DA8-779ED605DA95}"/>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259204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EF4C4-EF95-A1EC-169A-2F726FBAC5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10D2C005-8512-81F9-1826-E4CEC5AAD0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A7B1FD44-70DD-19B2-46B2-1B5FC7A46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A27E23-AA04-C5EB-0B9C-E603785ADB74}"/>
              </a:ext>
            </a:extLst>
          </p:cNvPr>
          <p:cNvSpPr>
            <a:spLocks noGrp="1"/>
          </p:cNvSpPr>
          <p:nvPr>
            <p:ph type="dt" sz="half" idx="10"/>
          </p:nvPr>
        </p:nvSpPr>
        <p:spPr/>
        <p:txBody>
          <a:bodyPr/>
          <a:lstStyle/>
          <a:p>
            <a:fld id="{3C04E684-10F4-4CC3-A0B9-F03AA7BE37CF}" type="datetimeFigureOut">
              <a:rPr lang="en-US" smtClean="0"/>
              <a:t>8/1/24</a:t>
            </a:fld>
            <a:endParaRPr lang="en-US"/>
          </a:p>
        </p:txBody>
      </p:sp>
      <p:sp>
        <p:nvSpPr>
          <p:cNvPr id="6" name="Footer Placeholder 5">
            <a:extLst>
              <a:ext uri="{FF2B5EF4-FFF2-40B4-BE49-F238E27FC236}">
                <a16:creationId xmlns:a16="http://schemas.microsoft.com/office/drawing/2014/main" id="{987CC254-40E9-A12B-CDE7-5FA71B1A93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8DA350-3A6F-7DC4-0582-46738D62A5B8}"/>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478050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78488-56EF-7159-11FE-60832BFD2930}"/>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E7C4928E-CBAD-357F-FE36-EB8BE4CA47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C335C9A-E1B2-3753-98EE-2F8EBAC1CDD9}"/>
              </a:ext>
            </a:extLst>
          </p:cNvPr>
          <p:cNvSpPr>
            <a:spLocks noGrp="1"/>
          </p:cNvSpPr>
          <p:nvPr>
            <p:ph type="dt" sz="half" idx="10"/>
          </p:nvPr>
        </p:nvSpPr>
        <p:spPr/>
        <p:txBody>
          <a:bodyPr/>
          <a:lstStyle/>
          <a:p>
            <a:fld id="{3C04E684-10F4-4CC3-A0B9-F03AA7BE37CF}" type="datetimeFigureOut">
              <a:rPr lang="en-US" smtClean="0"/>
              <a:t>8/1/24</a:t>
            </a:fld>
            <a:endParaRPr lang="en-US"/>
          </a:p>
        </p:txBody>
      </p:sp>
      <p:sp>
        <p:nvSpPr>
          <p:cNvPr id="5" name="Footer Placeholder 4">
            <a:extLst>
              <a:ext uri="{FF2B5EF4-FFF2-40B4-BE49-F238E27FC236}">
                <a16:creationId xmlns:a16="http://schemas.microsoft.com/office/drawing/2014/main" id="{38A69EA5-BCF1-BBA9-571F-7AC87BAC7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913DA8-772F-2D6E-3704-98C251D986EB}"/>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421497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01236D-3C6C-002A-76B6-3DF3C3A001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6964778E-2813-DD28-3CDB-9E9FDD030F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399605C-00BE-9377-1D2C-992E16A0AE40}"/>
              </a:ext>
            </a:extLst>
          </p:cNvPr>
          <p:cNvSpPr>
            <a:spLocks noGrp="1"/>
          </p:cNvSpPr>
          <p:nvPr>
            <p:ph type="dt" sz="half" idx="10"/>
          </p:nvPr>
        </p:nvSpPr>
        <p:spPr/>
        <p:txBody>
          <a:bodyPr/>
          <a:lstStyle/>
          <a:p>
            <a:fld id="{3C04E684-10F4-4CC3-A0B9-F03AA7BE37CF}" type="datetimeFigureOut">
              <a:rPr lang="en-US" smtClean="0"/>
              <a:t>8/1/24</a:t>
            </a:fld>
            <a:endParaRPr lang="en-US"/>
          </a:p>
        </p:txBody>
      </p:sp>
      <p:sp>
        <p:nvSpPr>
          <p:cNvPr id="5" name="Footer Placeholder 4">
            <a:extLst>
              <a:ext uri="{FF2B5EF4-FFF2-40B4-BE49-F238E27FC236}">
                <a16:creationId xmlns:a16="http://schemas.microsoft.com/office/drawing/2014/main" id="{315F4229-BF28-B613-CFD7-E84B24E6D5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45594-0F83-B211-CF4C-B3B193662F8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44850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8/1/24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8063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8/1/24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29022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8/1/24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90770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8/1/24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01581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8/1/24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36887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8/1/24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81897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8/1/24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51432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8/1/24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623370331"/>
      </p:ext>
    </p:extLst>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1" r:id="rId11"/>
    <p:sldLayoutId id="2147483662"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E6BB62-E7B7-7C88-C862-FB076C4C29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55112FDA-A842-1D89-BDB8-442F0EA842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CCE723B-3BA6-E321-3748-B024890874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C04E684-10F4-4CC3-A0B9-F03AA7BE37CF}" type="datetimeFigureOut">
              <a:rPr lang="en-US" smtClean="0"/>
              <a:t>8/1/24</a:t>
            </a:fld>
            <a:endParaRPr lang="en-US"/>
          </a:p>
        </p:txBody>
      </p:sp>
      <p:sp>
        <p:nvSpPr>
          <p:cNvPr id="5" name="Footer Placeholder 4">
            <a:extLst>
              <a:ext uri="{FF2B5EF4-FFF2-40B4-BE49-F238E27FC236}">
                <a16:creationId xmlns:a16="http://schemas.microsoft.com/office/drawing/2014/main" id="{B0993340-332C-9D2D-D4B9-D47837FA02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F884888-EA3E-307F-EF8E-93166CEDEC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68177883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22A919-E129-F180-B828-E619A8BB6649}"/>
              </a:ext>
            </a:extLst>
          </p:cNvPr>
          <p:cNvSpPr>
            <a:spLocks noGrp="1"/>
          </p:cNvSpPr>
          <p:nvPr>
            <p:ph type="title"/>
          </p:nvPr>
        </p:nvSpPr>
        <p:spPr>
          <a:xfrm>
            <a:off x="640080" y="325369"/>
            <a:ext cx="4443648" cy="1956841"/>
          </a:xfrm>
        </p:spPr>
        <p:txBody>
          <a:bodyPr anchor="b">
            <a:normAutofit/>
          </a:bodyPr>
          <a:lstStyle/>
          <a:p>
            <a:r>
              <a:rPr lang="en-IL" sz="5400" dirty="0"/>
              <a:t>Introduction to Deep Learning</a:t>
            </a:r>
          </a:p>
        </p:txBody>
      </p:sp>
      <p:sp>
        <p:nvSpPr>
          <p:cNvPr id="103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F13192-9BFF-2440-7BE0-B546BF71F4AF}"/>
              </a:ext>
            </a:extLst>
          </p:cNvPr>
          <p:cNvSpPr>
            <a:spLocks noGrp="1"/>
          </p:cNvSpPr>
          <p:nvPr>
            <p:ph idx="1"/>
          </p:nvPr>
        </p:nvSpPr>
        <p:spPr>
          <a:xfrm>
            <a:off x="640080" y="5265937"/>
            <a:ext cx="4243589" cy="927630"/>
          </a:xfrm>
        </p:spPr>
        <p:txBody>
          <a:bodyPr>
            <a:normAutofit/>
          </a:bodyPr>
          <a:lstStyle/>
          <a:p>
            <a:pPr marL="0" indent="0">
              <a:buNone/>
            </a:pPr>
            <a:r>
              <a:rPr lang="en-IL" sz="2200" dirty="0"/>
              <a:t>Ran Avner</a:t>
            </a:r>
          </a:p>
          <a:p>
            <a:pPr marL="0" indent="0">
              <a:buNone/>
            </a:pPr>
            <a:r>
              <a:rPr lang="he-IL" sz="2200" dirty="0"/>
              <a:t>1</a:t>
            </a:r>
            <a:r>
              <a:rPr lang="en-US" sz="2200" dirty="0"/>
              <a:t>/8/2024</a:t>
            </a:r>
            <a:endParaRPr lang="en-IL" sz="2200" dirty="0"/>
          </a:p>
        </p:txBody>
      </p:sp>
      <p:pic>
        <p:nvPicPr>
          <p:cNvPr id="1026" name="Picture 2" descr="Artificial Neural Network&quot; Images – Browse 322,825 Stock Photos, Vectors,  and Video | Adobe Stock">
            <a:extLst>
              <a:ext uri="{FF2B5EF4-FFF2-40B4-BE49-F238E27FC236}">
                <a16:creationId xmlns:a16="http://schemas.microsoft.com/office/drawing/2014/main" id="{94F2923D-0B3D-938F-E6DD-4E1F88BC41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470" r="8110"/>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666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6A133-8817-50E3-AA40-3263F331A396}"/>
              </a:ext>
            </a:extLst>
          </p:cNvPr>
          <p:cNvSpPr>
            <a:spLocks noGrp="1"/>
          </p:cNvSpPr>
          <p:nvPr>
            <p:ph type="title"/>
          </p:nvPr>
        </p:nvSpPr>
        <p:spPr/>
        <p:txBody>
          <a:bodyPr/>
          <a:lstStyle/>
          <a:p>
            <a:pPr algn="l" defTabSz="914400" rtl="0" eaLnBrk="1" latinLnBrk="0" hangingPunct="1">
              <a:lnSpc>
                <a:spcPct val="90000"/>
              </a:lnSpc>
              <a:spcBef>
                <a:spcPct val="0"/>
              </a:spcBef>
              <a:buNone/>
            </a:pPr>
            <a:endParaRPr lang="en-IL" dirty="0"/>
          </a:p>
        </p:txBody>
      </p:sp>
      <p:sp>
        <p:nvSpPr>
          <p:cNvPr id="7" name="Content Placeholder 6">
            <a:extLst>
              <a:ext uri="{FF2B5EF4-FFF2-40B4-BE49-F238E27FC236}">
                <a16:creationId xmlns:a16="http://schemas.microsoft.com/office/drawing/2014/main" id="{5102ACA4-DCB1-7ED9-409E-E39A2AEECB3B}"/>
              </a:ext>
            </a:extLst>
          </p:cNvPr>
          <p:cNvSpPr>
            <a:spLocks noGrp="1"/>
          </p:cNvSpPr>
          <p:nvPr>
            <p:ph idx="1"/>
          </p:nvPr>
        </p:nvSpPr>
        <p:spPr>
          <a:xfrm>
            <a:off x="909917" y="1861484"/>
            <a:ext cx="10515600" cy="4351338"/>
          </a:xfrm>
        </p:spPr>
        <p:txBody>
          <a:bodyPr/>
          <a:lstStyle/>
          <a:p>
            <a:endParaRPr lang="en-IL" dirty="0"/>
          </a:p>
        </p:txBody>
      </p:sp>
      <p:pic>
        <p:nvPicPr>
          <p:cNvPr id="15362" name="Picture 2" descr="Deep learning: Models, enterprise applications, benefits, use cases,  implementation and development">
            <a:extLst>
              <a:ext uri="{FF2B5EF4-FFF2-40B4-BE49-F238E27FC236}">
                <a16:creationId xmlns:a16="http://schemas.microsoft.com/office/drawing/2014/main" id="{CC8DC99F-C13F-4E78-AF87-D663CAFB7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3" y="0"/>
            <a:ext cx="1217136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177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03059"/>
        </a:solidFill>
        <a:effectLst/>
      </p:bgPr>
    </p:bg>
    <p:spTree>
      <p:nvGrpSpPr>
        <p:cNvPr id="1" name=""/>
        <p:cNvGrpSpPr/>
        <p:nvPr/>
      </p:nvGrpSpPr>
      <p:grpSpPr>
        <a:xfrm>
          <a:off x="0" y="0"/>
          <a:ext cx="0" cy="0"/>
          <a:chOff x="0" y="0"/>
          <a:chExt cx="0" cy="0"/>
        </a:xfrm>
      </p:grpSpPr>
      <p:sp useBgFill="1">
        <p:nvSpPr>
          <p:cNvPr id="16394" name="Rectangle 16393">
            <a:extLst>
              <a:ext uri="{FF2B5EF4-FFF2-40B4-BE49-F238E27FC236}">
                <a16:creationId xmlns:a16="http://schemas.microsoft.com/office/drawing/2014/main" id="{E722B2DD-E14D-4972-9D98-5D6E61B1B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393" name="Rectangle 16392">
            <a:extLst>
              <a:ext uri="{FF2B5EF4-FFF2-40B4-BE49-F238E27FC236}">
                <a16:creationId xmlns:a16="http://schemas.microsoft.com/office/drawing/2014/main" id="{0CFB124C-4B0C-4A81-8633-17257B151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82006" y="569844"/>
            <a:ext cx="8427988" cy="5649981"/>
          </a:xfrm>
          <a:prstGeom prst="rect">
            <a:avLst/>
          </a:prstGeom>
          <a:ln>
            <a:noFill/>
          </a:ln>
          <a:effectLst>
            <a:outerShdw blurRad="317500" dist="317500" dir="7140000" sx="95000" sy="95000" algn="t"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869CE195-BDA4-2285-1F96-E3FFD51B93BC}"/>
              </a:ext>
            </a:extLst>
          </p:cNvPr>
          <p:cNvSpPr>
            <a:spLocks noGrp="1"/>
          </p:cNvSpPr>
          <p:nvPr>
            <p:ph idx="1"/>
          </p:nvPr>
        </p:nvSpPr>
        <p:spPr/>
        <p:txBody>
          <a:bodyPr/>
          <a:lstStyle/>
          <a:p>
            <a:endParaRPr lang="en-IL"/>
          </a:p>
        </p:txBody>
      </p:sp>
      <p:pic>
        <p:nvPicPr>
          <p:cNvPr id="16388" name="Picture 4" descr="Python-based Machine Learning libraries you must be aware of — Quintagroup">
            <a:extLst>
              <a:ext uri="{FF2B5EF4-FFF2-40B4-BE49-F238E27FC236}">
                <a16:creationId xmlns:a16="http://schemas.microsoft.com/office/drawing/2014/main" id="{FAD5B382-AD42-3F9E-A708-1A72D7DCAD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63563"/>
            <a:ext cx="12192000" cy="573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142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EDD3-B175-B826-AC4B-5FAE83CA92BB}"/>
              </a:ext>
            </a:extLst>
          </p:cNvPr>
          <p:cNvSpPr>
            <a:spLocks noGrp="1"/>
          </p:cNvSpPr>
          <p:nvPr>
            <p:ph type="title"/>
          </p:nvPr>
        </p:nvSpPr>
        <p:spPr>
          <a:xfrm>
            <a:off x="0" y="1818291"/>
            <a:ext cx="12192000" cy="3221418"/>
          </a:xfrm>
        </p:spPr>
        <p:txBody>
          <a:bodyPr>
            <a:normAutofit/>
          </a:bodyPr>
          <a:lstStyle/>
          <a:p>
            <a:pPr algn="ctr" defTabSz="914400" rtl="1" eaLnBrk="1" latinLnBrk="0" hangingPunct="1">
              <a:lnSpc>
                <a:spcPct val="90000"/>
              </a:lnSpc>
              <a:spcBef>
                <a:spcPct val="0"/>
              </a:spcBef>
              <a:buNone/>
            </a:pPr>
            <a:r>
              <a:rPr lang="en-US" sz="13800" dirty="0">
                <a:latin typeface="Apple Chancery" panose="03020702040506060504" pitchFamily="66" charset="-79"/>
                <a:cs typeface="Apple Chancery" panose="03020702040506060504" pitchFamily="66" charset="-79"/>
              </a:rPr>
              <a:t>The Code</a:t>
            </a:r>
            <a:endParaRPr lang="en-IL" sz="13800" dirty="0">
              <a:latin typeface="Apple Chancery" panose="03020702040506060504" pitchFamily="66" charset="-79"/>
              <a:cs typeface="Apple Chancery" panose="03020702040506060504" pitchFamily="66" charset="-79"/>
            </a:endParaRPr>
          </a:p>
        </p:txBody>
      </p:sp>
    </p:spTree>
    <p:extLst>
      <p:ext uri="{BB962C8B-B14F-4D97-AF65-F5344CB8AC3E}">
        <p14:creationId xmlns:p14="http://schemas.microsoft.com/office/powerpoint/2010/main" val="1730844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63" name="Rectangle 616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52" name="Picture 8" descr="What is Chat GPT and how can it help me? - THP">
            <a:extLst>
              <a:ext uri="{FF2B5EF4-FFF2-40B4-BE49-F238E27FC236}">
                <a16:creationId xmlns:a16="http://schemas.microsoft.com/office/drawing/2014/main" id="{84501D6B-0439-88EE-3F87-EA8EC0EA3A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9280" b="1"/>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6165" name="Rectangle 616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A9E6E82-7C00-0FE8-E310-1EFC5D14C472}"/>
              </a:ext>
            </a:extLst>
          </p:cNvPr>
          <p:cNvSpPr>
            <a:spLocks noGrp="1"/>
          </p:cNvSpPr>
          <p:nvPr>
            <p:ph idx="1"/>
          </p:nvPr>
        </p:nvSpPr>
        <p:spPr>
          <a:xfrm>
            <a:off x="609737" y="814121"/>
            <a:ext cx="3822189" cy="5318321"/>
          </a:xfrm>
        </p:spPr>
        <p:txBody>
          <a:bodyPr>
            <a:normAutofit lnSpcReduction="10000"/>
          </a:bodyPr>
          <a:lstStyle/>
          <a:p>
            <a:pPr marL="0" indent="0">
              <a:buNone/>
            </a:pPr>
            <a:r>
              <a:rPr lang="en-US" sz="1600" dirty="0"/>
              <a:t>Can you write a simple sentence explaining what deep learning using neural network is?</a:t>
            </a:r>
          </a:p>
          <a:p>
            <a:pPr marL="0" indent="0">
              <a:buNone/>
            </a:pPr>
            <a:endParaRPr lang="en-US" sz="800" dirty="0"/>
          </a:p>
          <a:p>
            <a:pPr marL="0" indent="0">
              <a:buNone/>
            </a:pPr>
            <a:endParaRPr lang="en-US" sz="800" dirty="0"/>
          </a:p>
          <a:p>
            <a:pPr marL="0" indent="0">
              <a:buNone/>
            </a:pPr>
            <a:endParaRPr lang="en-US" sz="800" dirty="0"/>
          </a:p>
          <a:p>
            <a:pPr marL="0" indent="0">
              <a:buNone/>
            </a:pPr>
            <a:r>
              <a:rPr lang="en-US" sz="2400" dirty="0"/>
              <a:t>"Deep learning is a type of machine learning that uses neural networks with many layers to analyze and learn from large amounts of data.”</a:t>
            </a:r>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pPr marL="0" indent="0">
              <a:buNone/>
            </a:pPr>
            <a:r>
              <a:rPr lang="en-US" sz="1000" dirty="0"/>
              <a:t>OpenAI. (2024). ChatGPT response. Retrieved from [ChatGPT]</a:t>
            </a:r>
          </a:p>
          <a:p>
            <a:endParaRPr lang="en-IL" sz="800" dirty="0"/>
          </a:p>
        </p:txBody>
      </p:sp>
    </p:spTree>
    <p:extLst>
      <p:ext uri="{BB962C8B-B14F-4D97-AF65-F5344CB8AC3E}">
        <p14:creationId xmlns:p14="http://schemas.microsoft.com/office/powerpoint/2010/main" val="768920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7" name="Rectangle 308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9" name="Rectangle 308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5 Applications Of Deep Learning In Business">
            <a:extLst>
              <a:ext uri="{FF2B5EF4-FFF2-40B4-BE49-F238E27FC236}">
                <a16:creationId xmlns:a16="http://schemas.microsoft.com/office/drawing/2014/main" id="{6F54E9B3-9C09-B92B-2B26-3293C54B43B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78422" y="0"/>
            <a:ext cx="8650941" cy="49959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1A7E3AC-C44E-A570-06B4-F9FA963E7BC3}"/>
              </a:ext>
            </a:extLst>
          </p:cNvPr>
          <p:cNvSpPr txBox="1"/>
          <p:nvPr/>
        </p:nvSpPr>
        <p:spPr>
          <a:xfrm>
            <a:off x="832748" y="5500926"/>
            <a:ext cx="10499834" cy="1119982"/>
          </a:xfrm>
          <a:prstGeom prst="rect">
            <a:avLst/>
          </a:prstGeom>
        </p:spPr>
        <p:txBody>
          <a:bodyPr vert="horz" lIns="91440" tIns="45720" rIns="91440" bIns="45720" rtlCol="0" anchor="ctr">
            <a:noAutofit/>
          </a:bodyPr>
          <a:lstStyle/>
          <a:p>
            <a:pPr indent="-228600">
              <a:lnSpc>
                <a:spcPct val="120000"/>
              </a:lnSpc>
              <a:spcAft>
                <a:spcPts val="600"/>
              </a:spcAft>
              <a:buFont typeface="Arial" panose="020B0604020202020204" pitchFamily="34" charset="0"/>
              <a:buChar char="•"/>
            </a:pPr>
            <a:endParaRPr lang="en-US" sz="1400" dirty="0"/>
          </a:p>
          <a:p>
            <a:pPr>
              <a:lnSpc>
                <a:spcPct val="120000"/>
              </a:lnSpc>
              <a:spcAft>
                <a:spcPts val="600"/>
              </a:spcAft>
            </a:pPr>
            <a:r>
              <a:rPr lang="en-US" sz="1400" dirty="0">
                <a:solidFill>
                  <a:schemeClr val="bg2"/>
                </a:solidFill>
              </a:rPr>
              <a:t>Deep learning has its roots in the 1940s and 1950s with the development of early neural network models, but it gained significant momentum in 2012 with the </a:t>
            </a:r>
            <a:r>
              <a:rPr lang="en-US" sz="1400" dirty="0" err="1">
                <a:solidFill>
                  <a:schemeClr val="bg2"/>
                </a:solidFill>
              </a:rPr>
              <a:t>AlexNet</a:t>
            </a:r>
            <a:r>
              <a:rPr lang="en-US" sz="1400" dirty="0">
                <a:solidFill>
                  <a:schemeClr val="bg2"/>
                </a:solidFill>
              </a:rPr>
              <a:t> neural network, that amazed everyone in the ImageNet competition, and was able to classify images much better than any other algorithm .This improvement was mainly because of the power and the availability of large datasets, leading to breakthroughs in various AI applications. Computational</a:t>
            </a:r>
          </a:p>
          <a:p>
            <a:pPr indent="-228600">
              <a:lnSpc>
                <a:spcPct val="120000"/>
              </a:lnSpc>
              <a:spcAft>
                <a:spcPts val="600"/>
              </a:spcAft>
              <a:buFont typeface="Arial" panose="020B0604020202020204" pitchFamily="34" charset="0"/>
              <a:buChar char="•"/>
            </a:pPr>
            <a:endParaRPr lang="en-US" sz="1400" dirty="0">
              <a:solidFill>
                <a:schemeClr val="bg2"/>
              </a:solidFill>
            </a:endParaRPr>
          </a:p>
        </p:txBody>
      </p:sp>
    </p:spTree>
    <p:extLst>
      <p:ext uri="{BB962C8B-B14F-4D97-AF65-F5344CB8AC3E}">
        <p14:creationId xmlns:p14="http://schemas.microsoft.com/office/powerpoint/2010/main" val="2368589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0" name="Rectangle 410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Introduction to Graph Neural Networks with NVIDIA cuGraph-DGL | NVIDIA  Technical Blog">
            <a:extLst>
              <a:ext uri="{FF2B5EF4-FFF2-40B4-BE49-F238E27FC236}">
                <a16:creationId xmlns:a16="http://schemas.microsoft.com/office/drawing/2014/main" id="{49AB4C5E-B55B-1CA4-A433-FCB18D71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3047"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4112" name="Rectangle 41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EA7204-47CD-81AB-8F00-E036E6662E57}"/>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a:solidFill>
                  <a:srgbClr val="FFFFFF"/>
                </a:solidFill>
              </a:rPr>
              <a:t>How does it look?</a:t>
            </a:r>
          </a:p>
        </p:txBody>
      </p:sp>
    </p:spTree>
    <p:extLst>
      <p:ext uri="{BB962C8B-B14F-4D97-AF65-F5344CB8AC3E}">
        <p14:creationId xmlns:p14="http://schemas.microsoft.com/office/powerpoint/2010/main" val="908411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E4C8FE-BAD3-C262-2692-915BC0025F63}"/>
              </a:ext>
            </a:extLst>
          </p:cNvPr>
          <p:cNvSpPr txBox="1"/>
          <p:nvPr/>
        </p:nvSpPr>
        <p:spPr>
          <a:xfrm>
            <a:off x="357446" y="5620323"/>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100" kern="1200" dirty="0">
                <a:solidFill>
                  <a:schemeClr val="tx1"/>
                </a:solidFill>
                <a:latin typeface="+mj-lt"/>
                <a:ea typeface="+mj-ea"/>
                <a:cs typeface="+mj-cs"/>
              </a:rPr>
              <a:t>Shallow Network: 1 - 2 hidden layers</a:t>
            </a:r>
          </a:p>
          <a:p>
            <a:pPr>
              <a:lnSpc>
                <a:spcPct val="90000"/>
              </a:lnSpc>
              <a:spcBef>
                <a:spcPct val="0"/>
              </a:spcBef>
              <a:spcAft>
                <a:spcPts val="600"/>
              </a:spcAft>
            </a:pPr>
            <a:r>
              <a:rPr lang="en-US" sz="2100" kern="1200" dirty="0">
                <a:solidFill>
                  <a:schemeClr val="tx1"/>
                </a:solidFill>
                <a:latin typeface="+mj-lt"/>
                <a:ea typeface="+mj-ea"/>
                <a:cs typeface="+mj-cs"/>
              </a:rPr>
              <a:t>Deep Networks: 3 - 100 hidden layers</a:t>
            </a:r>
          </a:p>
        </p:txBody>
      </p:sp>
      <p:pic>
        <p:nvPicPr>
          <p:cNvPr id="12290" name="Picture 2" descr="Six Types of Neural Networks You Need to Know About | SabrePC Blog">
            <a:extLst>
              <a:ext uri="{FF2B5EF4-FFF2-40B4-BE49-F238E27FC236}">
                <a16:creationId xmlns:a16="http://schemas.microsoft.com/office/drawing/2014/main" id="{709442A7-B5FA-D4A5-3E82-A1565A2F9D2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9017" y="149858"/>
            <a:ext cx="10713966" cy="5598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004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42" name="Picture 2" descr="What is a Pixel? - Ultimate Photo Tips">
            <a:extLst>
              <a:ext uri="{FF2B5EF4-FFF2-40B4-BE49-F238E27FC236}">
                <a16:creationId xmlns:a16="http://schemas.microsoft.com/office/drawing/2014/main" id="{2DF4F998-9CAC-005E-DE0E-26CAC7C02B3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453" r="-1" b="-1"/>
          <a:stretch/>
        </p:blipFill>
        <p:spPr bwMode="auto">
          <a:xfrm>
            <a:off x="591338" y="321734"/>
            <a:ext cx="5158492" cy="290517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ow to build a convolutional neural network in Keras - Ander Fernández">
            <a:extLst>
              <a:ext uri="{FF2B5EF4-FFF2-40B4-BE49-F238E27FC236}">
                <a16:creationId xmlns:a16="http://schemas.microsoft.com/office/drawing/2014/main" id="{52ED9913-0B2E-021C-64A6-B045ADB874A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201" y="4061692"/>
            <a:ext cx="5426764" cy="1899367"/>
          </a:xfrm>
          <a:prstGeom prst="rect">
            <a:avLst/>
          </a:prstGeom>
          <a:noFill/>
          <a:extLst>
            <a:ext uri="{909E8E84-426E-40DD-AFC4-6F175D3DCCD1}">
              <a14:hiddenFill xmlns:a14="http://schemas.microsoft.com/office/drawing/2010/main">
                <a:solidFill>
                  <a:srgbClr val="FFFFFF"/>
                </a:solidFill>
              </a14:hiddenFill>
            </a:ext>
          </a:extLst>
        </p:spPr>
      </p:pic>
      <p:sp>
        <p:nvSpPr>
          <p:cNvPr id="10254" name="Rectangle 10253">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6" name="Rectangle 10255">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6" name="Picture 6" descr="2: A three-dimensional RGB matrix. Each layer of the matrix is a two-... |  Download Scientific Diagram">
            <a:extLst>
              <a:ext uri="{FF2B5EF4-FFF2-40B4-BE49-F238E27FC236}">
                <a16:creationId xmlns:a16="http://schemas.microsoft.com/office/drawing/2014/main" id="{4265796F-B0AB-CA0C-E605-478BB761EA3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73346" y="1868375"/>
            <a:ext cx="5426764" cy="43866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7B2021D-913A-0323-E379-BF1046467950}"/>
              </a:ext>
            </a:extLst>
          </p:cNvPr>
          <p:cNvSpPr txBox="1"/>
          <p:nvPr/>
        </p:nvSpPr>
        <p:spPr>
          <a:xfrm>
            <a:off x="7135905" y="502024"/>
            <a:ext cx="4231341" cy="646331"/>
          </a:xfrm>
          <a:prstGeom prst="rect">
            <a:avLst/>
          </a:prstGeom>
          <a:noFill/>
        </p:spPr>
        <p:txBody>
          <a:bodyPr wrap="square" rtlCol="0">
            <a:spAutoFit/>
          </a:bodyPr>
          <a:lstStyle/>
          <a:p>
            <a:r>
              <a:rPr lang="en-IL" sz="3600" b="1" dirty="0"/>
              <a:t>What is an Image?</a:t>
            </a:r>
          </a:p>
        </p:txBody>
      </p:sp>
    </p:spTree>
    <p:extLst>
      <p:ext uri="{BB962C8B-B14F-4D97-AF65-F5344CB8AC3E}">
        <p14:creationId xmlns:p14="http://schemas.microsoft.com/office/powerpoint/2010/main" val="2361891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9" name="Rectangle 819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01" name="Freeform: Shape 820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03" name="Rectangle 820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5" name="Rectangle 820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7" name="Freeform: Shape 820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09" name="Isosceles Triangle 820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figure 1">
            <a:extLst>
              <a:ext uri="{FF2B5EF4-FFF2-40B4-BE49-F238E27FC236}">
                <a16:creationId xmlns:a16="http://schemas.microsoft.com/office/drawing/2014/main" id="{D7D96EB3-86C9-6963-5C92-1C1746A901C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1616032"/>
            <a:ext cx="10905066" cy="362593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211" name="Isosceles Triangle 821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4569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3" name="Rectangle 922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25" name="Freeform: Shape 922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27" name="Rectangle 922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9" name="Rectangle 922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1" name="Freeform: Shape 923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233" name="Isosceles Triangle 923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The basic activation functions of the neural networks(Neural Networks... |  Download Scientific Diagram">
            <a:extLst>
              <a:ext uri="{FF2B5EF4-FFF2-40B4-BE49-F238E27FC236}">
                <a16:creationId xmlns:a16="http://schemas.microsoft.com/office/drawing/2014/main" id="{45199309-622A-9A06-14D5-1E5A3F916C4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050" t="581"/>
          <a:stretch/>
        </p:blipFill>
        <p:spPr bwMode="auto">
          <a:xfrm>
            <a:off x="757979" y="1111624"/>
            <a:ext cx="10790553" cy="466196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235" name="Isosceles Triangle 923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9483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Gradient Descent vs. Backpropagation: What's the Difference?">
            <a:extLst>
              <a:ext uri="{FF2B5EF4-FFF2-40B4-BE49-F238E27FC236}">
                <a16:creationId xmlns:a16="http://schemas.microsoft.com/office/drawing/2014/main" id="{9E7BD631-CD2E-2D8C-C40E-687B0E944B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011" y="0"/>
            <a:ext cx="9950824" cy="4927472"/>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Loss Functions in Deep Learning-InsideAIML">
            <a:extLst>
              <a:ext uri="{FF2B5EF4-FFF2-40B4-BE49-F238E27FC236}">
                <a16:creationId xmlns:a16="http://schemas.microsoft.com/office/drawing/2014/main" id="{EF46FE8B-12B9-7A4C-822F-61B641320D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216" y="4927472"/>
            <a:ext cx="4559360" cy="1861145"/>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descr="Understanding Loss Function in Deep Learning - Analytics Vidhya">
            <a:extLst>
              <a:ext uri="{FF2B5EF4-FFF2-40B4-BE49-F238E27FC236}">
                <a16:creationId xmlns:a16="http://schemas.microsoft.com/office/drawing/2014/main" id="{B63C9658-1B28-EA6C-4CEB-B304E33EF6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3258" y="5011271"/>
            <a:ext cx="4566526" cy="1376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19982"/>
      </p:ext>
    </p:extLst>
  </p:cSld>
  <p:clrMapOvr>
    <a:masterClrMapping/>
  </p:clrMapOvr>
</p:sld>
</file>

<file path=ppt/theme/theme1.xml><?xml version="1.0" encoding="utf-8"?>
<a:theme xmlns:a="http://schemas.openxmlformats.org/drawingml/2006/main" name="BrushVTI">
  <a:themeElements>
    <a:clrScheme name="AnalogousFromRegularSeedRightStep">
      <a:dk1>
        <a:srgbClr val="000000"/>
      </a:dk1>
      <a:lt1>
        <a:srgbClr val="FFFFFF"/>
      </a:lt1>
      <a:dk2>
        <a:srgbClr val="412824"/>
      </a:dk2>
      <a:lt2>
        <a:srgbClr val="E2E7E8"/>
      </a:lt2>
      <a:accent1>
        <a:srgbClr val="C35A4D"/>
      </a:accent1>
      <a:accent2>
        <a:srgbClr val="B1793B"/>
      </a:accent2>
      <a:accent3>
        <a:srgbClr val="ACA643"/>
      </a:accent3>
      <a:accent4>
        <a:srgbClr val="87B13B"/>
      </a:accent4>
      <a:accent5>
        <a:srgbClr val="60B547"/>
      </a:accent5>
      <a:accent6>
        <a:srgbClr val="3BB152"/>
      </a:accent6>
      <a:hlink>
        <a:srgbClr val="338F9B"/>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9650</TotalTime>
  <Words>167</Words>
  <Application>Microsoft Macintosh PowerPoint</Application>
  <PresentationFormat>Widescreen</PresentationFormat>
  <Paragraphs>24</Paragraphs>
  <Slides>12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Apple Chancery</vt:lpstr>
      <vt:lpstr>Aptos</vt:lpstr>
      <vt:lpstr>Aptos Display</vt:lpstr>
      <vt:lpstr>Arial</vt:lpstr>
      <vt:lpstr>Century Gothic</vt:lpstr>
      <vt:lpstr>Elephant</vt:lpstr>
      <vt:lpstr>BrushVTI</vt:lpstr>
      <vt:lpstr>Office Theme</vt:lpstr>
      <vt:lpstr>Introduction to Deep Learning</vt:lpstr>
      <vt:lpstr>PowerPoint Presentation</vt:lpstr>
      <vt:lpstr>PowerPoint Presentation</vt:lpstr>
      <vt:lpstr>How does it look?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Ran Avner</dc:creator>
  <cp:lastModifiedBy>Ran Avner</cp:lastModifiedBy>
  <cp:revision>12</cp:revision>
  <dcterms:created xsi:type="dcterms:W3CDTF">2024-07-05T17:43:00Z</dcterms:created>
  <dcterms:modified xsi:type="dcterms:W3CDTF">2024-08-01T07:34:33Z</dcterms:modified>
</cp:coreProperties>
</file>