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B630"/>
    <a:srgbClr val="3DCA1C"/>
    <a:srgbClr val="F9F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4" autoAdjust="0"/>
    <p:restoredTop sz="91783" autoAdjust="0"/>
  </p:normalViewPr>
  <p:slideViewPr>
    <p:cSldViewPr snapToGrid="0">
      <p:cViewPr varScale="1">
        <p:scale>
          <a:sx n="72" d="100"/>
          <a:sy n="72" d="100"/>
        </p:scale>
        <p:origin x="109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9223E-2262-4BE9-8FEA-4206CE21252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AA7540-BD08-4662-869D-C7CD55150343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  <a:softEdge rad="12700"/>
        </a:effectLst>
      </dgm:spPr>
      <dgm:t>
        <a:bodyPr/>
        <a:lstStyle/>
        <a:p>
          <a:r>
            <a:rPr lang="en-US" sz="2800" b="1" dirty="0"/>
            <a:t>Youssef</a:t>
          </a:r>
          <a:endParaRPr lang="en-US" sz="3100" b="1" dirty="0"/>
        </a:p>
      </dgm:t>
    </dgm:pt>
    <dgm:pt modelId="{00450F45-3CDD-4F61-94FB-54E2A3477B01}" type="parTrans" cxnId="{DC2671FE-FAB7-41FE-BA04-B313846CA5C5}">
      <dgm:prSet/>
      <dgm:spPr/>
      <dgm:t>
        <a:bodyPr/>
        <a:lstStyle/>
        <a:p>
          <a:endParaRPr lang="en-US"/>
        </a:p>
      </dgm:t>
    </dgm:pt>
    <dgm:pt modelId="{7760B2E4-20C5-4AA5-B7CC-0AE1EDCEEB1C}" type="sibTrans" cxnId="{DC2671FE-FAB7-41FE-BA04-B313846CA5C5}">
      <dgm:prSet/>
      <dgm:spPr/>
      <dgm:t>
        <a:bodyPr/>
        <a:lstStyle/>
        <a:p>
          <a:endParaRPr lang="en-US"/>
        </a:p>
      </dgm:t>
    </dgm:pt>
    <dgm:pt modelId="{E4637BC4-5FC4-4A9B-B5AC-BEA94D56EDF1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  <a:softEdge rad="12700"/>
        </a:effectLst>
      </dgm:spPr>
      <dgm:t>
        <a:bodyPr/>
        <a:lstStyle/>
        <a:p>
          <a:r>
            <a:rPr lang="en-US" sz="2800" b="1" dirty="0"/>
            <a:t>Nadeem</a:t>
          </a:r>
        </a:p>
      </dgm:t>
    </dgm:pt>
    <dgm:pt modelId="{3E441150-F7A6-42B1-989C-F9940D89DB9D}" type="parTrans" cxnId="{2C0A43FC-E293-4B3A-82D8-145BC263876F}">
      <dgm:prSet/>
      <dgm:spPr/>
      <dgm:t>
        <a:bodyPr/>
        <a:lstStyle/>
        <a:p>
          <a:endParaRPr lang="en-US"/>
        </a:p>
      </dgm:t>
    </dgm:pt>
    <dgm:pt modelId="{9C5FB7B5-CE24-4C91-81EE-27AE291F359C}" type="sibTrans" cxnId="{2C0A43FC-E293-4B3A-82D8-145BC263876F}">
      <dgm:prSet/>
      <dgm:spPr/>
      <dgm:t>
        <a:bodyPr/>
        <a:lstStyle/>
        <a:p>
          <a:endParaRPr lang="en-US"/>
        </a:p>
      </dgm:t>
    </dgm:pt>
    <dgm:pt modelId="{9B2DF64C-A60B-4AB6-ADF0-6DDD41C5C94C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  <a:softEdge rad="12700"/>
        </a:effectLst>
      </dgm:spPr>
      <dgm:t>
        <a:bodyPr/>
        <a:lstStyle/>
        <a:p>
          <a:r>
            <a:rPr lang="en-US" sz="2800" b="1" dirty="0"/>
            <a:t>Rana</a:t>
          </a:r>
          <a:endParaRPr lang="en-US" sz="4700" b="1" dirty="0"/>
        </a:p>
      </dgm:t>
    </dgm:pt>
    <dgm:pt modelId="{ED6B8A6E-9BB9-4FA8-BE81-35EF9C8BFB62}" type="parTrans" cxnId="{626ED6DB-7EA9-45FA-8151-41498B33690D}">
      <dgm:prSet/>
      <dgm:spPr/>
      <dgm:t>
        <a:bodyPr/>
        <a:lstStyle/>
        <a:p>
          <a:endParaRPr lang="en-US"/>
        </a:p>
      </dgm:t>
    </dgm:pt>
    <dgm:pt modelId="{21527D30-1593-4941-AA0B-7EFCAFA62044}" type="sibTrans" cxnId="{626ED6DB-7EA9-45FA-8151-41498B33690D}">
      <dgm:prSet/>
      <dgm:spPr/>
      <dgm:t>
        <a:bodyPr/>
        <a:lstStyle/>
        <a:p>
          <a:endParaRPr lang="en-US"/>
        </a:p>
      </dgm:t>
    </dgm:pt>
    <dgm:pt modelId="{9A6B598F-CD8B-4FFC-8E2C-5FA90EC6C3FE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  <a:softEdge rad="12700"/>
        </a:effectLst>
      </dgm:spPr>
      <dgm:t>
        <a:bodyPr/>
        <a:lstStyle/>
        <a:p>
          <a:r>
            <a:rPr lang="en-US" sz="2800" dirty="0"/>
            <a:t>Eslam</a:t>
          </a:r>
        </a:p>
      </dgm:t>
    </dgm:pt>
    <dgm:pt modelId="{99BA12CF-452F-4077-A867-DEFA57BFEB11}" type="parTrans" cxnId="{BB7FCD49-6EF2-4D2A-A859-3F7A9D776251}">
      <dgm:prSet/>
      <dgm:spPr/>
      <dgm:t>
        <a:bodyPr/>
        <a:lstStyle/>
        <a:p>
          <a:endParaRPr lang="en-US"/>
        </a:p>
      </dgm:t>
    </dgm:pt>
    <dgm:pt modelId="{9C6789EE-1DB5-4324-A408-F7264D3BCC48}" type="sibTrans" cxnId="{BB7FCD49-6EF2-4D2A-A859-3F7A9D776251}">
      <dgm:prSet/>
      <dgm:spPr/>
      <dgm:t>
        <a:bodyPr/>
        <a:lstStyle/>
        <a:p>
          <a:endParaRPr lang="en-US"/>
        </a:p>
      </dgm:t>
    </dgm:pt>
    <dgm:pt modelId="{5B8805CA-3670-432F-B62B-ABB97E9AABBA}" type="pres">
      <dgm:prSet presAssocID="{DE09223E-2262-4BE9-8FEA-4206CE21252F}" presName="diagram" presStyleCnt="0">
        <dgm:presLayoutVars>
          <dgm:dir/>
          <dgm:resizeHandles val="exact"/>
        </dgm:presLayoutVars>
      </dgm:prSet>
      <dgm:spPr/>
    </dgm:pt>
    <dgm:pt modelId="{D9AFFC25-0A5B-4E7B-91EC-3A4536EAA4FF}" type="pres">
      <dgm:prSet presAssocID="{E5AA7540-BD08-4662-869D-C7CD55150343}" presName="node" presStyleLbl="node1" presStyleIdx="0" presStyleCnt="4" custLinFactNeighborX="-15264" custLinFactNeighborY="225">
        <dgm:presLayoutVars>
          <dgm:bulletEnabled val="1"/>
        </dgm:presLayoutVars>
      </dgm:prSet>
      <dgm:spPr/>
    </dgm:pt>
    <dgm:pt modelId="{1593F36D-262D-40FC-AEB8-1A838C005C54}" type="pres">
      <dgm:prSet presAssocID="{7760B2E4-20C5-4AA5-B7CC-0AE1EDCEEB1C}" presName="sibTrans" presStyleCnt="0"/>
      <dgm:spPr/>
    </dgm:pt>
    <dgm:pt modelId="{A15EA64F-C640-467E-99FD-3B1418024F91}" type="pres">
      <dgm:prSet presAssocID="{E4637BC4-5FC4-4A9B-B5AC-BEA94D56EDF1}" presName="node" presStyleLbl="node1" presStyleIdx="1" presStyleCnt="4">
        <dgm:presLayoutVars>
          <dgm:bulletEnabled val="1"/>
        </dgm:presLayoutVars>
      </dgm:prSet>
      <dgm:spPr/>
    </dgm:pt>
    <dgm:pt modelId="{9FEBF947-7295-4CEF-B65E-BB4E35188C89}" type="pres">
      <dgm:prSet presAssocID="{9C5FB7B5-CE24-4C91-81EE-27AE291F359C}" presName="sibTrans" presStyleCnt="0"/>
      <dgm:spPr/>
    </dgm:pt>
    <dgm:pt modelId="{898BE7AF-42BE-4D99-9A61-CC321FCF1372}" type="pres">
      <dgm:prSet presAssocID="{9B2DF64C-A60B-4AB6-ADF0-6DDD41C5C94C}" presName="node" presStyleLbl="node1" presStyleIdx="2" presStyleCnt="4" custLinFactNeighborX="-15264" custLinFactNeighborY="-1048">
        <dgm:presLayoutVars>
          <dgm:bulletEnabled val="1"/>
        </dgm:presLayoutVars>
      </dgm:prSet>
      <dgm:spPr/>
    </dgm:pt>
    <dgm:pt modelId="{01184E05-2061-435B-BA0B-733D4CB051EB}" type="pres">
      <dgm:prSet presAssocID="{21527D30-1593-4941-AA0B-7EFCAFA62044}" presName="sibTrans" presStyleCnt="0"/>
      <dgm:spPr/>
    </dgm:pt>
    <dgm:pt modelId="{8C8776B2-809D-4B9F-BE41-592C84C9CF4B}" type="pres">
      <dgm:prSet presAssocID="{9A6B598F-CD8B-4FFC-8E2C-5FA90EC6C3FE}" presName="node" presStyleLbl="node1" presStyleIdx="3" presStyleCnt="4">
        <dgm:presLayoutVars>
          <dgm:bulletEnabled val="1"/>
        </dgm:presLayoutVars>
      </dgm:prSet>
      <dgm:spPr/>
    </dgm:pt>
  </dgm:ptLst>
  <dgm:cxnLst>
    <dgm:cxn modelId="{5FFA053C-595C-441B-B0D8-DF8AFA203FA9}" type="presOf" srcId="{E4637BC4-5FC4-4A9B-B5AC-BEA94D56EDF1}" destId="{A15EA64F-C640-467E-99FD-3B1418024F91}" srcOrd="0" destOrd="0" presId="urn:microsoft.com/office/officeart/2005/8/layout/default"/>
    <dgm:cxn modelId="{B90CEE60-832F-4C35-99CA-AEABD8329F80}" type="presOf" srcId="{DE09223E-2262-4BE9-8FEA-4206CE21252F}" destId="{5B8805CA-3670-432F-B62B-ABB97E9AABBA}" srcOrd="0" destOrd="0" presId="urn:microsoft.com/office/officeart/2005/8/layout/default"/>
    <dgm:cxn modelId="{BB7FCD49-6EF2-4D2A-A859-3F7A9D776251}" srcId="{DE09223E-2262-4BE9-8FEA-4206CE21252F}" destId="{9A6B598F-CD8B-4FFC-8E2C-5FA90EC6C3FE}" srcOrd="3" destOrd="0" parTransId="{99BA12CF-452F-4077-A867-DEFA57BFEB11}" sibTransId="{9C6789EE-1DB5-4324-A408-F7264D3BCC48}"/>
    <dgm:cxn modelId="{C1466074-883A-4EB2-ADFB-8F30B15F96B3}" type="presOf" srcId="{9A6B598F-CD8B-4FFC-8E2C-5FA90EC6C3FE}" destId="{8C8776B2-809D-4B9F-BE41-592C84C9CF4B}" srcOrd="0" destOrd="0" presId="urn:microsoft.com/office/officeart/2005/8/layout/default"/>
    <dgm:cxn modelId="{15279074-8F79-4B2D-8F79-DA8DFA39CD81}" type="presOf" srcId="{E5AA7540-BD08-4662-869D-C7CD55150343}" destId="{D9AFFC25-0A5B-4E7B-91EC-3A4536EAA4FF}" srcOrd="0" destOrd="0" presId="urn:microsoft.com/office/officeart/2005/8/layout/default"/>
    <dgm:cxn modelId="{17D20589-1AD0-47E5-96A8-1FB151248DC7}" type="presOf" srcId="{9B2DF64C-A60B-4AB6-ADF0-6DDD41C5C94C}" destId="{898BE7AF-42BE-4D99-9A61-CC321FCF1372}" srcOrd="0" destOrd="0" presId="urn:microsoft.com/office/officeart/2005/8/layout/default"/>
    <dgm:cxn modelId="{626ED6DB-7EA9-45FA-8151-41498B33690D}" srcId="{DE09223E-2262-4BE9-8FEA-4206CE21252F}" destId="{9B2DF64C-A60B-4AB6-ADF0-6DDD41C5C94C}" srcOrd="2" destOrd="0" parTransId="{ED6B8A6E-9BB9-4FA8-BE81-35EF9C8BFB62}" sibTransId="{21527D30-1593-4941-AA0B-7EFCAFA62044}"/>
    <dgm:cxn modelId="{2C0A43FC-E293-4B3A-82D8-145BC263876F}" srcId="{DE09223E-2262-4BE9-8FEA-4206CE21252F}" destId="{E4637BC4-5FC4-4A9B-B5AC-BEA94D56EDF1}" srcOrd="1" destOrd="0" parTransId="{3E441150-F7A6-42B1-989C-F9940D89DB9D}" sibTransId="{9C5FB7B5-CE24-4C91-81EE-27AE291F359C}"/>
    <dgm:cxn modelId="{DC2671FE-FAB7-41FE-BA04-B313846CA5C5}" srcId="{DE09223E-2262-4BE9-8FEA-4206CE21252F}" destId="{E5AA7540-BD08-4662-869D-C7CD55150343}" srcOrd="0" destOrd="0" parTransId="{00450F45-3CDD-4F61-94FB-54E2A3477B01}" sibTransId="{7760B2E4-20C5-4AA5-B7CC-0AE1EDCEEB1C}"/>
    <dgm:cxn modelId="{76E2C8E3-9DA4-4D9D-AA85-B481E7FB14F9}" type="presParOf" srcId="{5B8805CA-3670-432F-B62B-ABB97E9AABBA}" destId="{D9AFFC25-0A5B-4E7B-91EC-3A4536EAA4FF}" srcOrd="0" destOrd="0" presId="urn:microsoft.com/office/officeart/2005/8/layout/default"/>
    <dgm:cxn modelId="{0AA86BD0-AB05-4E69-A196-FA3FF3751F9A}" type="presParOf" srcId="{5B8805CA-3670-432F-B62B-ABB97E9AABBA}" destId="{1593F36D-262D-40FC-AEB8-1A838C005C54}" srcOrd="1" destOrd="0" presId="urn:microsoft.com/office/officeart/2005/8/layout/default"/>
    <dgm:cxn modelId="{514D1AA8-81CC-427F-A9F4-C17AB41A0DD3}" type="presParOf" srcId="{5B8805CA-3670-432F-B62B-ABB97E9AABBA}" destId="{A15EA64F-C640-467E-99FD-3B1418024F91}" srcOrd="2" destOrd="0" presId="urn:microsoft.com/office/officeart/2005/8/layout/default"/>
    <dgm:cxn modelId="{DC38DB91-1757-4DB0-8F12-B8ABC65E342F}" type="presParOf" srcId="{5B8805CA-3670-432F-B62B-ABB97E9AABBA}" destId="{9FEBF947-7295-4CEF-B65E-BB4E35188C89}" srcOrd="3" destOrd="0" presId="urn:microsoft.com/office/officeart/2005/8/layout/default"/>
    <dgm:cxn modelId="{3DD58DC7-02F4-4B97-8E51-F92C64D90FA2}" type="presParOf" srcId="{5B8805CA-3670-432F-B62B-ABB97E9AABBA}" destId="{898BE7AF-42BE-4D99-9A61-CC321FCF1372}" srcOrd="4" destOrd="0" presId="urn:microsoft.com/office/officeart/2005/8/layout/default"/>
    <dgm:cxn modelId="{6EC7950F-B964-4D7A-A5F8-10F466795D5D}" type="presParOf" srcId="{5B8805CA-3670-432F-B62B-ABB97E9AABBA}" destId="{01184E05-2061-435B-BA0B-733D4CB051EB}" srcOrd="5" destOrd="0" presId="urn:microsoft.com/office/officeart/2005/8/layout/default"/>
    <dgm:cxn modelId="{5659D7FA-E67A-4A17-97C9-8B0BCAB67AE6}" type="presParOf" srcId="{5B8805CA-3670-432F-B62B-ABB97E9AABBA}" destId="{8C8776B2-809D-4B9F-BE41-592C84C9CF4B}" srcOrd="6" destOrd="0" presId="urn:microsoft.com/office/officeart/2005/8/layout/default"/>
  </dgm:cxnLst>
  <dgm:bg>
    <a:noFill/>
    <a:effectLst>
      <a:outerShdw blurRad="50800" dist="38100" dir="2700000" algn="tl" rotWithShape="0">
        <a:prstClr val="black">
          <a:alpha val="40000"/>
        </a:prstClr>
      </a:outerShdw>
      <a:softEdge rad="635000"/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FC100D-9944-4DCD-A827-2D8F97FB6246}" type="doc">
      <dgm:prSet loTypeId="urn:microsoft.com/office/officeart/2005/8/layout/hChevron3" loCatId="process" qsTypeId="urn:microsoft.com/office/officeart/2005/8/quickstyle/simple4" qsCatId="simple" csTypeId="urn:microsoft.com/office/officeart/2005/8/colors/accent1_3" csCatId="accent1" phldr="1"/>
      <dgm:spPr/>
    </dgm:pt>
    <dgm:pt modelId="{31F4D547-FCC4-412A-955F-673E8BD307B9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Data cleaning</a:t>
          </a:r>
        </a:p>
      </dgm:t>
    </dgm:pt>
    <dgm:pt modelId="{D830CFE5-1DC2-4BFC-9D31-F4EAA80B012C}" type="parTrans" cxnId="{E3E98D66-6CC2-4097-A890-AA7DA9D61E04}">
      <dgm:prSet/>
      <dgm:spPr/>
      <dgm:t>
        <a:bodyPr/>
        <a:lstStyle/>
        <a:p>
          <a:endParaRPr lang="en-US"/>
        </a:p>
      </dgm:t>
    </dgm:pt>
    <dgm:pt modelId="{77C5ED0A-02F6-468C-8141-CCF73A54C98E}" type="sibTrans" cxnId="{E3E98D66-6CC2-4097-A890-AA7DA9D61E04}">
      <dgm:prSet/>
      <dgm:spPr/>
      <dgm:t>
        <a:bodyPr/>
        <a:lstStyle/>
        <a:p>
          <a:endParaRPr lang="en-US"/>
        </a:p>
      </dgm:t>
    </dgm:pt>
    <dgm:pt modelId="{8B4DB760-0420-44F5-AA1D-F666543755EA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Data analysis</a:t>
          </a:r>
        </a:p>
      </dgm:t>
    </dgm:pt>
    <dgm:pt modelId="{431CFB22-61FC-4EAD-8F85-230F1E08A858}" type="parTrans" cxnId="{1314924D-D62A-47FF-8372-6454212C6678}">
      <dgm:prSet/>
      <dgm:spPr/>
      <dgm:t>
        <a:bodyPr/>
        <a:lstStyle/>
        <a:p>
          <a:endParaRPr lang="en-US"/>
        </a:p>
      </dgm:t>
    </dgm:pt>
    <dgm:pt modelId="{C13C4209-70F6-4061-BF55-D72EDCCA238E}" type="sibTrans" cxnId="{1314924D-D62A-47FF-8372-6454212C6678}">
      <dgm:prSet/>
      <dgm:spPr/>
      <dgm:t>
        <a:bodyPr/>
        <a:lstStyle/>
        <a:p>
          <a:endParaRPr lang="en-US"/>
        </a:p>
      </dgm:t>
    </dgm:pt>
    <dgm:pt modelId="{911BB660-9A4E-40A8-82E3-802189847BEE}">
      <dgm:prSet phldrT="[Text]"/>
      <dgm:spPr>
        <a:solidFill>
          <a:srgbClr val="4AB630"/>
        </a:solidFill>
      </dgm:spPr>
      <dgm:t>
        <a:bodyPr/>
        <a:lstStyle/>
        <a:p>
          <a:r>
            <a:rPr lang="en-US" dirty="0"/>
            <a:t>Data visualization</a:t>
          </a:r>
        </a:p>
      </dgm:t>
    </dgm:pt>
    <dgm:pt modelId="{C67A7BFF-8D16-420A-A0A0-37C950A1C122}" type="parTrans" cxnId="{35A97472-68BC-41CC-9364-C3E3617C3329}">
      <dgm:prSet/>
      <dgm:spPr/>
      <dgm:t>
        <a:bodyPr/>
        <a:lstStyle/>
        <a:p>
          <a:endParaRPr lang="en-US"/>
        </a:p>
      </dgm:t>
    </dgm:pt>
    <dgm:pt modelId="{40F3666F-01A6-4A59-BA13-3FFB822FCDCF}" type="sibTrans" cxnId="{35A97472-68BC-41CC-9364-C3E3617C3329}">
      <dgm:prSet/>
      <dgm:spPr/>
      <dgm:t>
        <a:bodyPr/>
        <a:lstStyle/>
        <a:p>
          <a:endParaRPr lang="en-US"/>
        </a:p>
      </dgm:t>
    </dgm:pt>
    <dgm:pt modelId="{6454635E-2EDA-4B86-9139-C551BD844227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Provide data-driven decision</a:t>
          </a:r>
        </a:p>
      </dgm:t>
    </dgm:pt>
    <dgm:pt modelId="{5042C48F-C228-4FCB-866F-6C35ADDE76BB}" type="parTrans" cxnId="{8342BF6D-4725-4957-9806-3F529D5603FE}">
      <dgm:prSet/>
      <dgm:spPr/>
      <dgm:t>
        <a:bodyPr/>
        <a:lstStyle/>
        <a:p>
          <a:endParaRPr lang="en-US"/>
        </a:p>
      </dgm:t>
    </dgm:pt>
    <dgm:pt modelId="{7C347AB4-784D-4B60-88A9-3A62F8298BDD}" type="sibTrans" cxnId="{8342BF6D-4725-4957-9806-3F529D5603FE}">
      <dgm:prSet/>
      <dgm:spPr/>
      <dgm:t>
        <a:bodyPr/>
        <a:lstStyle/>
        <a:p>
          <a:endParaRPr lang="en-US"/>
        </a:p>
      </dgm:t>
    </dgm:pt>
    <dgm:pt modelId="{36A65B3D-A3C8-470C-B92D-67A5F8DBE05C}" type="pres">
      <dgm:prSet presAssocID="{7EFC100D-9944-4DCD-A827-2D8F97FB6246}" presName="Name0" presStyleCnt="0">
        <dgm:presLayoutVars>
          <dgm:dir/>
          <dgm:resizeHandles val="exact"/>
        </dgm:presLayoutVars>
      </dgm:prSet>
      <dgm:spPr/>
    </dgm:pt>
    <dgm:pt modelId="{7636900A-B0E5-41F2-8190-29ACEEF1DBED}" type="pres">
      <dgm:prSet presAssocID="{31F4D547-FCC4-412A-955F-673E8BD307B9}" presName="parTxOnly" presStyleLbl="node1" presStyleIdx="0" presStyleCnt="4">
        <dgm:presLayoutVars>
          <dgm:bulletEnabled val="1"/>
        </dgm:presLayoutVars>
      </dgm:prSet>
      <dgm:spPr/>
    </dgm:pt>
    <dgm:pt modelId="{4F5E5E60-699F-4E75-8786-1FDD41587783}" type="pres">
      <dgm:prSet presAssocID="{77C5ED0A-02F6-468C-8141-CCF73A54C98E}" presName="parSpace" presStyleCnt="0"/>
      <dgm:spPr/>
    </dgm:pt>
    <dgm:pt modelId="{E950E239-AA5D-45E3-AC85-73DA043AEED8}" type="pres">
      <dgm:prSet presAssocID="{8B4DB760-0420-44F5-AA1D-F666543755EA}" presName="parTxOnly" presStyleLbl="node1" presStyleIdx="1" presStyleCnt="4">
        <dgm:presLayoutVars>
          <dgm:bulletEnabled val="1"/>
        </dgm:presLayoutVars>
      </dgm:prSet>
      <dgm:spPr/>
    </dgm:pt>
    <dgm:pt modelId="{9E350B1E-E6A1-4A19-982B-D19491B6778D}" type="pres">
      <dgm:prSet presAssocID="{C13C4209-70F6-4061-BF55-D72EDCCA238E}" presName="parSpace" presStyleCnt="0"/>
      <dgm:spPr/>
    </dgm:pt>
    <dgm:pt modelId="{0DF6E30A-DA4E-491D-B4D1-DDF38D68A755}" type="pres">
      <dgm:prSet presAssocID="{911BB660-9A4E-40A8-82E3-802189847BEE}" presName="parTxOnly" presStyleLbl="node1" presStyleIdx="2" presStyleCnt="4">
        <dgm:presLayoutVars>
          <dgm:bulletEnabled val="1"/>
        </dgm:presLayoutVars>
      </dgm:prSet>
      <dgm:spPr/>
    </dgm:pt>
    <dgm:pt modelId="{F4D300BB-F6DF-4E3F-A362-8470C9305D14}" type="pres">
      <dgm:prSet presAssocID="{40F3666F-01A6-4A59-BA13-3FFB822FCDCF}" presName="parSpace" presStyleCnt="0"/>
      <dgm:spPr/>
    </dgm:pt>
    <dgm:pt modelId="{99BD1959-13B6-43BC-88A5-04456043A6BC}" type="pres">
      <dgm:prSet presAssocID="{6454635E-2EDA-4B86-9139-C551BD84422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130D110F-2881-40DB-BC9C-94A7B97098FC}" type="presOf" srcId="{31F4D547-FCC4-412A-955F-673E8BD307B9}" destId="{7636900A-B0E5-41F2-8190-29ACEEF1DBED}" srcOrd="0" destOrd="0" presId="urn:microsoft.com/office/officeart/2005/8/layout/hChevron3"/>
    <dgm:cxn modelId="{2493C32E-6DCE-4FFE-AAC1-9650C77E4E8C}" type="presOf" srcId="{8B4DB760-0420-44F5-AA1D-F666543755EA}" destId="{E950E239-AA5D-45E3-AC85-73DA043AEED8}" srcOrd="0" destOrd="0" presId="urn:microsoft.com/office/officeart/2005/8/layout/hChevron3"/>
    <dgm:cxn modelId="{73081A2F-EFD1-48A8-899D-09181B4E8EB4}" type="presOf" srcId="{6454635E-2EDA-4B86-9139-C551BD844227}" destId="{99BD1959-13B6-43BC-88A5-04456043A6BC}" srcOrd="0" destOrd="0" presId="urn:microsoft.com/office/officeart/2005/8/layout/hChevron3"/>
    <dgm:cxn modelId="{E3E98D66-6CC2-4097-A890-AA7DA9D61E04}" srcId="{7EFC100D-9944-4DCD-A827-2D8F97FB6246}" destId="{31F4D547-FCC4-412A-955F-673E8BD307B9}" srcOrd="0" destOrd="0" parTransId="{D830CFE5-1DC2-4BFC-9D31-F4EAA80B012C}" sibTransId="{77C5ED0A-02F6-468C-8141-CCF73A54C98E}"/>
    <dgm:cxn modelId="{1314924D-D62A-47FF-8372-6454212C6678}" srcId="{7EFC100D-9944-4DCD-A827-2D8F97FB6246}" destId="{8B4DB760-0420-44F5-AA1D-F666543755EA}" srcOrd="1" destOrd="0" parTransId="{431CFB22-61FC-4EAD-8F85-230F1E08A858}" sibTransId="{C13C4209-70F6-4061-BF55-D72EDCCA238E}"/>
    <dgm:cxn modelId="{8342BF6D-4725-4957-9806-3F529D5603FE}" srcId="{7EFC100D-9944-4DCD-A827-2D8F97FB6246}" destId="{6454635E-2EDA-4B86-9139-C551BD844227}" srcOrd="3" destOrd="0" parTransId="{5042C48F-C228-4FCB-866F-6C35ADDE76BB}" sibTransId="{7C347AB4-784D-4B60-88A9-3A62F8298BDD}"/>
    <dgm:cxn modelId="{35A97472-68BC-41CC-9364-C3E3617C3329}" srcId="{7EFC100D-9944-4DCD-A827-2D8F97FB6246}" destId="{911BB660-9A4E-40A8-82E3-802189847BEE}" srcOrd="2" destOrd="0" parTransId="{C67A7BFF-8D16-420A-A0A0-37C950A1C122}" sibTransId="{40F3666F-01A6-4A59-BA13-3FFB822FCDCF}"/>
    <dgm:cxn modelId="{874B9694-EEF4-49CC-9731-CACAE03CD428}" type="presOf" srcId="{911BB660-9A4E-40A8-82E3-802189847BEE}" destId="{0DF6E30A-DA4E-491D-B4D1-DDF38D68A755}" srcOrd="0" destOrd="0" presId="urn:microsoft.com/office/officeart/2005/8/layout/hChevron3"/>
    <dgm:cxn modelId="{B62986C7-C92E-4A8A-956B-1E4176F00A2E}" type="presOf" srcId="{7EFC100D-9944-4DCD-A827-2D8F97FB6246}" destId="{36A65B3D-A3C8-470C-B92D-67A5F8DBE05C}" srcOrd="0" destOrd="0" presId="urn:microsoft.com/office/officeart/2005/8/layout/hChevron3"/>
    <dgm:cxn modelId="{97C337C6-5236-49BE-8376-8010F72DD24F}" type="presParOf" srcId="{36A65B3D-A3C8-470C-B92D-67A5F8DBE05C}" destId="{7636900A-B0E5-41F2-8190-29ACEEF1DBED}" srcOrd="0" destOrd="0" presId="urn:microsoft.com/office/officeart/2005/8/layout/hChevron3"/>
    <dgm:cxn modelId="{D9DD2BF8-B537-4EB6-A785-095040ED6155}" type="presParOf" srcId="{36A65B3D-A3C8-470C-B92D-67A5F8DBE05C}" destId="{4F5E5E60-699F-4E75-8786-1FDD41587783}" srcOrd="1" destOrd="0" presId="urn:microsoft.com/office/officeart/2005/8/layout/hChevron3"/>
    <dgm:cxn modelId="{A4B4C1C4-BA56-40D1-BD4B-091464B9338F}" type="presParOf" srcId="{36A65B3D-A3C8-470C-B92D-67A5F8DBE05C}" destId="{E950E239-AA5D-45E3-AC85-73DA043AEED8}" srcOrd="2" destOrd="0" presId="urn:microsoft.com/office/officeart/2005/8/layout/hChevron3"/>
    <dgm:cxn modelId="{E98FFFBF-DC59-4F98-899D-F2A558DE9631}" type="presParOf" srcId="{36A65B3D-A3C8-470C-B92D-67A5F8DBE05C}" destId="{9E350B1E-E6A1-4A19-982B-D19491B6778D}" srcOrd="3" destOrd="0" presId="urn:microsoft.com/office/officeart/2005/8/layout/hChevron3"/>
    <dgm:cxn modelId="{600483F5-008A-48D2-A839-B626A1BA4945}" type="presParOf" srcId="{36A65B3D-A3C8-470C-B92D-67A5F8DBE05C}" destId="{0DF6E30A-DA4E-491D-B4D1-DDF38D68A755}" srcOrd="4" destOrd="0" presId="urn:microsoft.com/office/officeart/2005/8/layout/hChevron3"/>
    <dgm:cxn modelId="{538851B2-D819-4E5F-919A-CCD07701CE32}" type="presParOf" srcId="{36A65B3D-A3C8-470C-B92D-67A5F8DBE05C}" destId="{F4D300BB-F6DF-4E3F-A362-8470C9305D14}" srcOrd="5" destOrd="0" presId="urn:microsoft.com/office/officeart/2005/8/layout/hChevron3"/>
    <dgm:cxn modelId="{BC470979-51AA-4165-941A-1077A02D7366}" type="presParOf" srcId="{36A65B3D-A3C8-470C-B92D-67A5F8DBE05C}" destId="{99BD1959-13B6-43BC-88A5-04456043A6BC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FFC25-0A5B-4E7B-91EC-3A4536EAA4FF}">
      <dsp:nvSpPr>
        <dsp:cNvPr id="0" name=""/>
        <dsp:cNvSpPr/>
      </dsp:nvSpPr>
      <dsp:spPr>
        <a:xfrm>
          <a:off x="625966" y="2291"/>
          <a:ext cx="1690319" cy="1014191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lt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"/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Youssef</a:t>
          </a:r>
          <a:endParaRPr lang="en-US" sz="3100" b="1" kern="1200" dirty="0"/>
        </a:p>
      </dsp:txBody>
      <dsp:txXfrm>
        <a:off x="625966" y="2291"/>
        <a:ext cx="1690319" cy="1014191"/>
      </dsp:txXfrm>
    </dsp:sp>
    <dsp:sp modelId="{A15EA64F-C640-467E-99FD-3B1418024F91}">
      <dsp:nvSpPr>
        <dsp:cNvPr id="0" name=""/>
        <dsp:cNvSpPr/>
      </dsp:nvSpPr>
      <dsp:spPr>
        <a:xfrm>
          <a:off x="2743328" y="9"/>
          <a:ext cx="1690319" cy="1014191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lt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"/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Nadeem</a:t>
          </a:r>
        </a:p>
      </dsp:txBody>
      <dsp:txXfrm>
        <a:off x="2743328" y="9"/>
        <a:ext cx="1690319" cy="1014191"/>
      </dsp:txXfrm>
    </dsp:sp>
    <dsp:sp modelId="{898BE7AF-42BE-4D99-9A61-CC321FCF1372}">
      <dsp:nvSpPr>
        <dsp:cNvPr id="0" name=""/>
        <dsp:cNvSpPr/>
      </dsp:nvSpPr>
      <dsp:spPr>
        <a:xfrm>
          <a:off x="625966" y="1172604"/>
          <a:ext cx="1690319" cy="1014191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lt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"/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Rana</a:t>
          </a:r>
          <a:endParaRPr lang="en-US" sz="4700" b="1" kern="1200" dirty="0"/>
        </a:p>
      </dsp:txBody>
      <dsp:txXfrm>
        <a:off x="625966" y="1172604"/>
        <a:ext cx="1690319" cy="1014191"/>
      </dsp:txXfrm>
    </dsp:sp>
    <dsp:sp modelId="{8C8776B2-809D-4B9F-BE41-592C84C9CF4B}">
      <dsp:nvSpPr>
        <dsp:cNvPr id="0" name=""/>
        <dsp:cNvSpPr/>
      </dsp:nvSpPr>
      <dsp:spPr>
        <a:xfrm>
          <a:off x="2743328" y="1183233"/>
          <a:ext cx="1690319" cy="1014191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lt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  <a:softEdge rad="12700"/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Eslam</a:t>
          </a:r>
        </a:p>
      </dsp:txBody>
      <dsp:txXfrm>
        <a:off x="2743328" y="1183233"/>
        <a:ext cx="1690319" cy="1014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6900A-B0E5-41F2-8190-29ACEEF1DBED}">
      <dsp:nvSpPr>
        <dsp:cNvPr id="0" name=""/>
        <dsp:cNvSpPr/>
      </dsp:nvSpPr>
      <dsp:spPr>
        <a:xfrm>
          <a:off x="3189" y="1157678"/>
          <a:ext cx="3199746" cy="1279898"/>
        </a:xfrm>
        <a:prstGeom prst="homePlate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cleaning</a:t>
          </a:r>
        </a:p>
      </dsp:txBody>
      <dsp:txXfrm>
        <a:off x="3189" y="1157678"/>
        <a:ext cx="2879772" cy="1279898"/>
      </dsp:txXfrm>
    </dsp:sp>
    <dsp:sp modelId="{E950E239-AA5D-45E3-AC85-73DA043AEED8}">
      <dsp:nvSpPr>
        <dsp:cNvPr id="0" name=""/>
        <dsp:cNvSpPr/>
      </dsp:nvSpPr>
      <dsp:spPr>
        <a:xfrm>
          <a:off x="2562986" y="1157678"/>
          <a:ext cx="3199746" cy="1279898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analysis</a:t>
          </a:r>
        </a:p>
      </dsp:txBody>
      <dsp:txXfrm>
        <a:off x="3202935" y="1157678"/>
        <a:ext cx="1919848" cy="1279898"/>
      </dsp:txXfrm>
    </dsp:sp>
    <dsp:sp modelId="{0DF6E30A-DA4E-491D-B4D1-DDF38D68A755}">
      <dsp:nvSpPr>
        <dsp:cNvPr id="0" name=""/>
        <dsp:cNvSpPr/>
      </dsp:nvSpPr>
      <dsp:spPr>
        <a:xfrm>
          <a:off x="5122783" y="1157678"/>
          <a:ext cx="3199746" cy="1279898"/>
        </a:xfrm>
        <a:prstGeom prst="chevron">
          <a:avLst/>
        </a:prstGeom>
        <a:solidFill>
          <a:srgbClr val="4AB630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visualization</a:t>
          </a:r>
        </a:p>
      </dsp:txBody>
      <dsp:txXfrm>
        <a:off x="5762732" y="1157678"/>
        <a:ext cx="1919848" cy="1279898"/>
      </dsp:txXfrm>
    </dsp:sp>
    <dsp:sp modelId="{99BD1959-13B6-43BC-88A5-04456043A6BC}">
      <dsp:nvSpPr>
        <dsp:cNvPr id="0" name=""/>
        <dsp:cNvSpPr/>
      </dsp:nvSpPr>
      <dsp:spPr>
        <a:xfrm>
          <a:off x="7682580" y="1157678"/>
          <a:ext cx="3199746" cy="1279898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Provide data-driven decision</a:t>
          </a:r>
        </a:p>
      </dsp:txBody>
      <dsp:txXfrm>
        <a:off x="8322529" y="1157678"/>
        <a:ext cx="1919848" cy="1279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72ECA-3F81-4255-906A-893FC21D3D9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9F920-C661-42C6-BB64-CDB62A4F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9F920-C661-42C6-BB64-CDB62A4F03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6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October 21,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8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October 21, 2024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46820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October 21, 2024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67431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October 21, 2024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673519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October 21, 2024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06684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October 21, 2024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126979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October 21,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62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October 21,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1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October 21,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5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October 21,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0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October 21,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6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October 21,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5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October 21,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October 21,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0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October 21,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1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October 21,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1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October 21, 2024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8023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9.wdp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and writing on a touch screen&#10;&#10;Description automatically generated">
            <a:extLst>
              <a:ext uri="{FF2B5EF4-FFF2-40B4-BE49-F238E27FC236}">
                <a16:creationId xmlns:a16="http://schemas.microsoft.com/office/drawing/2014/main" id="{70AA60DF-054B-94CE-BBEE-3BC526B7C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028" y="13609"/>
            <a:ext cx="6173972" cy="6844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69105-10EB-83D9-B0D1-007865C81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3" y="239509"/>
            <a:ext cx="6687706" cy="1089118"/>
          </a:xfrm>
          <a:ln/>
          <a:effectLst>
            <a:softEdge rad="635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 rtl="1"/>
            <a:r>
              <a:rPr lang="en-US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Human Resource</a:t>
            </a:r>
            <a:br>
              <a:rPr lang="en-US" sz="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presentation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306B1A-CF38-24C0-FC57-241380EED8B3}"/>
              </a:ext>
            </a:extLst>
          </p:cNvPr>
          <p:cNvGrpSpPr/>
          <p:nvPr/>
        </p:nvGrpSpPr>
        <p:grpSpPr>
          <a:xfrm>
            <a:off x="700403" y="2345111"/>
            <a:ext cx="5317625" cy="4113892"/>
            <a:chOff x="1900582" y="2955696"/>
            <a:chExt cx="8390833" cy="2683526"/>
          </a:xfrm>
        </p:grpSpPr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338A43E8-AFAA-9929-090E-7732D4BDCEA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35521075"/>
                </p:ext>
              </p:extLst>
            </p:nvPr>
          </p:nvGraphicFramePr>
          <p:xfrm>
            <a:off x="1900582" y="4205817"/>
            <a:ext cx="8390833" cy="143340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1D02D42-E0C9-BCCD-37EE-B6FC09561178}"/>
                </a:ext>
              </a:extLst>
            </p:cNvPr>
            <p:cNvGrpSpPr/>
            <p:nvPr/>
          </p:nvGrpSpPr>
          <p:grpSpPr>
            <a:xfrm>
              <a:off x="3372953" y="2955696"/>
              <a:ext cx="4704414" cy="1210124"/>
              <a:chOff x="-131788" y="131638"/>
              <a:chExt cx="2218705" cy="121012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CE00DB-8BCE-8C8B-9A23-54036EA3F4AA}"/>
                  </a:ext>
                </a:extLst>
              </p:cNvPr>
              <p:cNvSpPr/>
              <p:nvPr/>
            </p:nvSpPr>
            <p:spPr>
              <a:xfrm>
                <a:off x="2458" y="131638"/>
                <a:ext cx="1950213" cy="11701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4CC328-3067-CDEE-1607-0311FF48968A}"/>
                  </a:ext>
                </a:extLst>
              </p:cNvPr>
              <p:cNvSpPr txBox="1"/>
              <p:nvPr/>
            </p:nvSpPr>
            <p:spPr>
              <a:xfrm>
                <a:off x="-131788" y="171635"/>
                <a:ext cx="2218705" cy="11701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7160" tIns="137160" rIns="137160" bIns="137160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200" b="1" kern="1200" dirty="0"/>
                  <a:t>Team Three </a:t>
                </a:r>
                <a:r>
                  <a:rPr lang="en-US" sz="3200" kern="1200" dirty="0"/>
                  <a:t>(3)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9282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FEC30F-1E74-9CED-9187-F78DFFF34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29D1C-7F2E-CC24-68E9-D80E48180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802" y="904781"/>
            <a:ext cx="5282197" cy="5821680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3. </a:t>
            </a:r>
            <a:r>
              <a:rPr lang="en-US" sz="18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sales and HR departments need attention due to </a:t>
            </a:r>
            <a:r>
              <a:rPr lang="en-US" sz="1800" b="1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high turnover</a:t>
            </a:r>
            <a:r>
              <a:rPr lang="en-US" sz="18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Finding out why employees are leaving and making improvements will help reduce attrition in these departments. Also,</a:t>
            </a:r>
            <a:r>
              <a:rPr lang="en-US" sz="1800" b="1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compensating </a:t>
            </a:r>
            <a:r>
              <a:rPr lang="en-US" sz="18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</a:t>
            </a:r>
            <a:r>
              <a:rPr lang="en-US" sz="1800" b="1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candidates who have left is important.</a:t>
            </a:r>
            <a:endParaRPr lang="en-US" sz="16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16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4. </a:t>
            </a:r>
            <a:r>
              <a:rPr lang="en-US" sz="18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Jobs like </a:t>
            </a:r>
            <a:r>
              <a:rPr lang="en-US" sz="1800" b="1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scientist, sales executive, and software engineer need special attention</a:t>
            </a:r>
            <a:r>
              <a:rPr lang="en-US" sz="18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The company should figure out why employees in these roles are leaving and offer better compensation or growth opportunities.</a:t>
            </a:r>
            <a:endParaRPr lang="en-US" sz="16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4232A4-9911-656D-5C56-DE3ECD494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16" r="-688"/>
          <a:stretch/>
        </p:blipFill>
        <p:spPr>
          <a:xfrm>
            <a:off x="6530054" y="513619"/>
            <a:ext cx="3657600" cy="17627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F5C755-CF2C-B6F2-1396-57CC9B4EE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55" r="556"/>
          <a:stretch/>
        </p:blipFill>
        <p:spPr>
          <a:xfrm>
            <a:off x="6530054" y="2276417"/>
            <a:ext cx="3657600" cy="1868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9715CA-EF33-A3CE-68EB-39F93C04E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0" r="290"/>
          <a:stretch/>
        </p:blipFill>
        <p:spPr>
          <a:xfrm>
            <a:off x="6530054" y="4581583"/>
            <a:ext cx="3657600" cy="184284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E92F7E8-63B8-7790-125A-75DC7195C447}"/>
              </a:ext>
            </a:extLst>
          </p:cNvPr>
          <p:cNvSpPr txBox="1">
            <a:spLocks/>
          </p:cNvSpPr>
          <p:nvPr/>
        </p:nvSpPr>
        <p:spPr>
          <a:xfrm>
            <a:off x="0" y="-88573"/>
            <a:ext cx="3133491" cy="9933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32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6011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55A656-4BAA-F063-1FCA-2748E8A3A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22F3-EEC5-BE1E-731A-3124D486F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54" y="913875"/>
            <a:ext cx="5655018" cy="5202445"/>
          </a:xfrm>
        </p:spPr>
        <p:txBody>
          <a:bodyPr anchor="ctr">
            <a:normAutofit fontScale="92500" lnSpcReduction="10000"/>
          </a:bodyPr>
          <a:lstStyle/>
          <a:p>
            <a:endParaRPr lang="ar-EG" sz="18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endParaRPr lang="ar-EG" sz="18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endParaRPr lang="ar-EG" sz="18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ptos" panose="020B0004020202020204" pitchFamily="34" charset="0"/>
                <a:cs typeface="Arial" panose="020B0604020202020204" pitchFamily="34" charset="0"/>
              </a:rPr>
              <a:t>5.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Raising base salaries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offering more stock options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can help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reduce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employee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turnover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especially for lower-paid employees. This may also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improve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employee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performance.</a:t>
            </a:r>
          </a:p>
          <a:p>
            <a:endParaRPr lang="en-US" sz="1800" b="1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ar-EG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ar-EG" sz="16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ar-EG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ar-EG" sz="16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Arial" panose="020B0604020202020204" pitchFamily="34" charset="0"/>
              </a:rPr>
              <a:t>6.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longer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employees stay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with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company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lower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attrition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rate, which is an indication of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good company work environment.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72BD4-1A57-8C05-CDA8-3FD9867E8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681" y="2424420"/>
            <a:ext cx="3657599" cy="20498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3C0C3A-2944-DA74-3DC3-3AA49738F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680" y="354297"/>
            <a:ext cx="3657600" cy="2049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3C65E-DCA0-4B0F-5071-6B7EF3462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680" y="4672066"/>
            <a:ext cx="3657600" cy="196419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AB3E67-C261-7FEF-82E7-627FC3CA33DB}"/>
              </a:ext>
            </a:extLst>
          </p:cNvPr>
          <p:cNvSpPr txBox="1">
            <a:spLocks/>
          </p:cNvSpPr>
          <p:nvPr/>
        </p:nvSpPr>
        <p:spPr>
          <a:xfrm>
            <a:off x="0" y="-88573"/>
            <a:ext cx="3133491" cy="9933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32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72078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0B62-52BA-3C59-C86C-96007EE0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347" y="3429000"/>
            <a:ext cx="5279306" cy="903346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br>
              <a:rPr lang="en-US" sz="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</a:br>
            <a:r>
              <a:rPr lang="ar-EG" sz="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   </a:t>
            </a: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F7B4-973F-190E-48BD-85B96C323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066" y="1585625"/>
            <a:ext cx="8596668" cy="2058120"/>
          </a:xfrm>
        </p:spPr>
        <p:txBody>
          <a:bodyPr anchor="ctr">
            <a:normAutofit fontScale="92500"/>
          </a:bodyPr>
          <a:lstStyle/>
          <a:p>
            <a:pPr marL="0" indent="0" algn="ctr">
              <a:buNone/>
            </a:pPr>
            <a:r>
              <a:rPr lang="en-US" sz="1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3191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893A-B34C-8222-FA6B-6628FD79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3" y="473409"/>
            <a:ext cx="10567555" cy="1324217"/>
          </a:xfrm>
        </p:spPr>
        <p:txBody>
          <a:bodyPr>
            <a:noAutofit/>
          </a:bodyPr>
          <a:lstStyle/>
          <a:p>
            <a:r>
              <a:rPr lang="en-US" sz="4800" dirty="0"/>
              <a:t>Objective: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B12B59-5527-FA98-BD1E-FBBCBA758C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666979"/>
              </p:ext>
            </p:extLst>
          </p:nvPr>
        </p:nvGraphicFramePr>
        <p:xfrm>
          <a:off x="623454" y="1454726"/>
          <a:ext cx="10885516" cy="3595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616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EED6-BEC4-3790-9DCC-36DFFD8B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950" y="144089"/>
            <a:ext cx="3258570" cy="1038745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67279-45B0-28E7-CF4B-5AA23A1C1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950" y="1182834"/>
            <a:ext cx="3648204" cy="5165583"/>
          </a:xfrm>
        </p:spPr>
        <p:txBody>
          <a:bodyPr anchor="ctr">
            <a:normAutofit/>
          </a:bodyPr>
          <a:lstStyle/>
          <a:p>
            <a:pPr marL="342900" lvl="0" indent="-342900" rtl="0">
              <a:buFont typeface="Courier New" panose="02070309020205020404" pitchFamily="49" charset="0"/>
              <a:buChar char="o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Company information about employees describes each employee, his education level, name, gender, salary, performance, years at company, satisfaction, attrition……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five tables (Education Level, Employee, Performance Rating, Rating Level, Satisfied Level) 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2B28896-5608-8F3F-5B8F-6D4A7AF24B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55" r="21485"/>
          <a:stretch/>
        </p:blipFill>
        <p:spPr>
          <a:xfrm>
            <a:off x="4359574" y="457201"/>
            <a:ext cx="7103614" cy="5891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9725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C5B9-96D4-3CC7-2B61-6291F658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36" y="302722"/>
            <a:ext cx="10241280" cy="637032"/>
          </a:xfrm>
        </p:spPr>
        <p:txBody>
          <a:bodyPr>
            <a:normAutofit fontScale="90000"/>
          </a:bodyPr>
          <a:lstStyle/>
          <a:p>
            <a:r>
              <a:rPr lang="en-US" dirty="0"/>
              <a:t>Cleaning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30073-830C-CE9F-E553-116119317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91" y="1483360"/>
            <a:ext cx="10241280" cy="63703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Replacing values:</a:t>
            </a:r>
          </a:p>
          <a:p>
            <a:endParaRPr lang="en-US" dirty="0"/>
          </a:p>
        </p:txBody>
      </p:sp>
      <p:pic>
        <p:nvPicPr>
          <p:cNvPr id="4" name="Picture 3" descr="EducationField column issue">
            <a:extLst>
              <a:ext uri="{FF2B5EF4-FFF2-40B4-BE49-F238E27FC236}">
                <a16:creationId xmlns:a16="http://schemas.microsoft.com/office/drawing/2014/main" id="{F60BD49C-F9CC-6C47-892B-8CAB704AFA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357" t="46325"/>
          <a:stretch/>
        </p:blipFill>
        <p:spPr>
          <a:xfrm>
            <a:off x="696191" y="2301841"/>
            <a:ext cx="4541520" cy="321056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4C6C81A-2C11-AF81-0468-C4ECBFCBF0AD}"/>
              </a:ext>
            </a:extLst>
          </p:cNvPr>
          <p:cNvSpPr/>
          <p:nvPr/>
        </p:nvSpPr>
        <p:spPr>
          <a:xfrm>
            <a:off x="5430705" y="350894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D0221FC-DCCC-9A74-E6F2-F21B52F1DE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536" t="29477" r="-705"/>
          <a:stretch/>
        </p:blipFill>
        <p:spPr>
          <a:xfrm>
            <a:off x="6831240" y="2301841"/>
            <a:ext cx="4664569" cy="32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3D7D6D-E767-AC04-ED93-2A3F39FD2B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77" r="-9"/>
          <a:stretch/>
        </p:blipFill>
        <p:spPr>
          <a:xfrm>
            <a:off x="635577" y="2680315"/>
            <a:ext cx="10920845" cy="384571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26C07-401B-0C68-154D-4ED6EA192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5577" y="623453"/>
            <a:ext cx="6804313" cy="19223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Editing dates formatting: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ar-EG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Transforming date from mm/dd/yyyy to dd/mm/yyyy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 columns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Reorder columns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 columns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 data type to “date” data type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77EC2-BAAC-3710-841B-07B4E6A0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909" y="0"/>
            <a:ext cx="3266209" cy="763109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Cleaning steps</a:t>
            </a:r>
          </a:p>
        </p:txBody>
      </p:sp>
    </p:spTree>
    <p:extLst>
      <p:ext uri="{BB962C8B-B14F-4D97-AF65-F5344CB8AC3E}">
        <p14:creationId xmlns:p14="http://schemas.microsoft.com/office/powerpoint/2010/main" val="33795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5C3E-FD66-0D1B-FB56-729B7623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14" y="205899"/>
            <a:ext cx="10241280" cy="54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Calculations and grouping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7CB5CB5-5972-246C-EA05-0FCC5E4A4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3" t="1582" r="-713" b="8"/>
          <a:stretch/>
        </p:blipFill>
        <p:spPr>
          <a:xfrm>
            <a:off x="677334" y="2680847"/>
            <a:ext cx="3894666" cy="305120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350D7C-47B8-7B2D-5539-6B87ADA67C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290" t="7445" r="26483" b="43862"/>
          <a:stretch/>
        </p:blipFill>
        <p:spPr>
          <a:xfrm>
            <a:off x="6096000" y="2680846"/>
            <a:ext cx="4346625" cy="305121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C04AA48-8DE2-8C82-923A-3CF5DC0E331C}"/>
              </a:ext>
            </a:extLst>
          </p:cNvPr>
          <p:cNvSpPr/>
          <p:nvPr/>
        </p:nvSpPr>
        <p:spPr>
          <a:xfrm>
            <a:off x="4825723" y="372181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09F72-B778-B1BD-77A7-87F8A9ECAB7E}"/>
              </a:ext>
            </a:extLst>
          </p:cNvPr>
          <p:cNvSpPr txBox="1"/>
          <p:nvPr/>
        </p:nvSpPr>
        <p:spPr>
          <a:xfrm>
            <a:off x="677334" y="1356225"/>
            <a:ext cx="861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years at company column wasn’t accurate, we created a new column that shows the actual years at company with 2 decimal numbers.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B6312E3-0F9F-CDD5-6FC3-CFC937DFB033}"/>
              </a:ext>
            </a:extLst>
          </p:cNvPr>
          <p:cNvSpPr txBox="1">
            <a:spLocks/>
          </p:cNvSpPr>
          <p:nvPr/>
        </p:nvSpPr>
        <p:spPr>
          <a:xfrm>
            <a:off x="677334" y="836233"/>
            <a:ext cx="6384867" cy="4382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Creating the "Actual years at company" Column: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508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screenshot of a computer">
            <a:extLst>
              <a:ext uri="{FF2B5EF4-FFF2-40B4-BE49-F238E27FC236}">
                <a16:creationId xmlns:a16="http://schemas.microsoft.com/office/drawing/2014/main" id="{7AC57302-4BCF-66D0-CB9D-C78E5B5E72C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0" b="-6435"/>
          <a:stretch/>
        </p:blipFill>
        <p:spPr>
          <a:xfrm>
            <a:off x="2268760" y="1327130"/>
            <a:ext cx="6062440" cy="331513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F8425-2982-86DD-B3C7-38835EF35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1913" y="4578801"/>
            <a:ext cx="10248900" cy="1904138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Measure of attrition percentage</a:t>
            </a:r>
          </a:p>
          <a:p>
            <a:r>
              <a:rPr kumimoji="0" lang="ar-EG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We used Dax Function to measure the attrition percentage as shown below.</a:t>
            </a:r>
            <a:endParaRPr lang="en-US" dirty="0">
              <a:solidFill>
                <a:srgbClr val="DA002F">
                  <a:lumMod val="60000"/>
                  <a:lumOff val="40000"/>
                </a:srgbClr>
              </a:solidFill>
            </a:endParaRPr>
          </a:p>
          <a:p>
            <a:r>
              <a:rPr lang="ar-EG" dirty="0"/>
              <a:t>	</a:t>
            </a:r>
            <a:r>
              <a:rPr lang="en-US" dirty="0"/>
              <a:t>Count of Attrition divided by Count of Attrition = 100*</a:t>
            </a:r>
          </a:p>
          <a:p>
            <a:r>
              <a:rPr lang="ar-EG" dirty="0"/>
              <a:t>	</a:t>
            </a:r>
            <a:r>
              <a:rPr lang="en-US" dirty="0"/>
              <a:t>DIVIDE(</a:t>
            </a:r>
          </a:p>
          <a:p>
            <a:r>
              <a:rPr lang="en-US" dirty="0"/>
              <a:t>  </a:t>
            </a:r>
            <a:r>
              <a:rPr lang="ar-EG" dirty="0"/>
              <a:t>	</a:t>
            </a:r>
            <a:r>
              <a:rPr lang="en-US" dirty="0"/>
              <a:t>  CALCULATE(COUNTA('Employee'[Attrition]), 'Employee'[Attrition] = "Yes"),</a:t>
            </a:r>
          </a:p>
          <a:p>
            <a:r>
              <a:rPr lang="en-US" dirty="0"/>
              <a:t>    </a:t>
            </a:r>
            <a:r>
              <a:rPr lang="ar-EG" dirty="0"/>
              <a:t>	  </a:t>
            </a:r>
            <a:r>
              <a:rPr lang="en-US" dirty="0"/>
              <a:t>CALCULATE(COUNTA('Employee'[Attrition])))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B43BB93-CC36-BECC-3643-EEF714ECDA88}"/>
              </a:ext>
            </a:extLst>
          </p:cNvPr>
          <p:cNvSpPr txBox="1">
            <a:spLocks/>
          </p:cNvSpPr>
          <p:nvPr/>
        </p:nvSpPr>
        <p:spPr>
          <a:xfrm>
            <a:off x="871913" y="805339"/>
            <a:ext cx="6352308" cy="55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Grouping (ages, salaries, distances from home)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DFBBF9A-DE1D-1F30-0FC3-F67E6FD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354" y="256699"/>
            <a:ext cx="10241280" cy="548640"/>
          </a:xfrm>
        </p:spPr>
        <p:txBody>
          <a:bodyPr>
            <a:normAutofit/>
          </a:bodyPr>
          <a:lstStyle/>
          <a:p>
            <a:r>
              <a:rPr lang="en-US" b="1" dirty="0"/>
              <a:t>Calculations and grouping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3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5FF9-A39E-432D-C973-B8B0B64A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919" y="346578"/>
            <a:ext cx="3525355" cy="1175323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4000" b="1" spc="750" dirty="0">
                <a:solidFill>
                  <a:schemeClr val="tx1"/>
                </a:solidFill>
                <a:latin typeface="+mn-lt"/>
              </a:rPr>
              <a:t>Analysis </a:t>
            </a:r>
            <a:r>
              <a:rPr lang="en-US" sz="2800" b="1" spc="750" dirty="0">
                <a:solidFill>
                  <a:schemeClr val="tx1"/>
                </a:solidFill>
                <a:latin typeface="+mn-lt"/>
              </a:rPr>
              <a:t>questions</a:t>
            </a:r>
            <a:endParaRPr lang="en-US" sz="3000" b="1" spc="75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Content Placeholder 4" descr="Office worker male with solid fill">
            <a:extLst>
              <a:ext uri="{FF2B5EF4-FFF2-40B4-BE49-F238E27FC236}">
                <a16:creationId xmlns:a16="http://schemas.microsoft.com/office/drawing/2014/main" id="{07BA7928-E995-734F-077C-1D4C2ABC2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215" y="1737463"/>
            <a:ext cx="3368855" cy="1800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FF0BD0-7D03-7DC4-25A8-B3F056499AE8}"/>
              </a:ext>
            </a:extLst>
          </p:cNvPr>
          <p:cNvSpPr txBox="1"/>
          <p:nvPr/>
        </p:nvSpPr>
        <p:spPr>
          <a:xfrm>
            <a:off x="606215" y="4045108"/>
            <a:ext cx="36505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Employees performance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Departments comparison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Attrition factors and reasons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B325C7-9A3A-CAA1-5656-0F7B4F1DD0F9}"/>
              </a:ext>
            </a:extLst>
          </p:cNvPr>
          <p:cNvSpPr/>
          <p:nvPr/>
        </p:nvSpPr>
        <p:spPr>
          <a:xfrm>
            <a:off x="4868845" y="142240"/>
            <a:ext cx="5862320" cy="79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rgbClr val="F9F7E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employees rating and years at company affect their salaries and promotions 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AF9578-E3BA-CBBA-9415-D74719231DCD}"/>
              </a:ext>
            </a:extLst>
          </p:cNvPr>
          <p:cNvSpPr/>
          <p:nvPr/>
        </p:nvSpPr>
        <p:spPr>
          <a:xfrm>
            <a:off x="4868845" y="1117957"/>
            <a:ext cx="5862320" cy="79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685800" algn="l"/>
              </a:tabLst>
            </a:pPr>
            <a:r>
              <a:rPr lang="en-US" sz="1800" kern="100" dirty="0">
                <a:ln w="0"/>
                <a:solidFill>
                  <a:srgbClr val="F9F7E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What is the effect of marital status on employee performance, travelling and overtime?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6FC0AC-09B0-A858-2856-BDFCE2DF822D}"/>
              </a:ext>
            </a:extLst>
          </p:cNvPr>
          <p:cNvSpPr/>
          <p:nvPr/>
        </p:nvSpPr>
        <p:spPr>
          <a:xfrm>
            <a:off x="4868845" y="2093674"/>
            <a:ext cx="5862320" cy="79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685800" algn="l"/>
              </a:tabLst>
            </a:pPr>
            <a:r>
              <a:rPr lang="en-US" sz="1800" kern="100" dirty="0">
                <a:ln w="0"/>
                <a:solidFill>
                  <a:srgbClr val="F9F7E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What are the differences in job satisfaction and attrition across different departments?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53709B-9882-40EB-5963-03AD22C57E8F}"/>
              </a:ext>
            </a:extLst>
          </p:cNvPr>
          <p:cNvSpPr/>
          <p:nvPr/>
        </p:nvSpPr>
        <p:spPr>
          <a:xfrm>
            <a:off x="4868845" y="3069391"/>
            <a:ext cx="5862320" cy="79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685800" algn="l"/>
              </a:tabLst>
            </a:pPr>
            <a:r>
              <a:rPr lang="en-US" sz="1800" kern="100" dirty="0">
                <a:ln w="0"/>
                <a:solidFill>
                  <a:srgbClr val="F9F7E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What are the differences between departments across average salaries, employees rating and education?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C5A6654-A066-D192-29BD-3930BBF6BB3C}"/>
              </a:ext>
            </a:extLst>
          </p:cNvPr>
          <p:cNvSpPr/>
          <p:nvPr/>
        </p:nvSpPr>
        <p:spPr>
          <a:xfrm>
            <a:off x="4849967" y="4045108"/>
            <a:ext cx="5862320" cy="79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685800" algn="l"/>
              </a:tabLst>
            </a:pPr>
            <a:r>
              <a:rPr lang="en-US" sz="1800" kern="100" dirty="0">
                <a:ln w="0"/>
                <a:solidFill>
                  <a:srgbClr val="F9F7E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What are the key factors influencing employee attrition rate?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02B66CC-5432-CA79-9013-9762D659EC77}"/>
              </a:ext>
            </a:extLst>
          </p:cNvPr>
          <p:cNvSpPr/>
          <p:nvPr/>
        </p:nvSpPr>
        <p:spPr>
          <a:xfrm>
            <a:off x="4849967" y="5020825"/>
            <a:ext cx="5862320" cy="79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685800" algn="l"/>
              </a:tabLst>
            </a:pPr>
            <a:r>
              <a:rPr lang="en-US" sz="1800" kern="100" dirty="0">
                <a:ln w="0"/>
                <a:solidFill>
                  <a:srgbClr val="F9F7E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Is there a correlation between tenure (years at company) and attrition?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0B1FDD5-9AE0-3116-5DD5-B5054B884C89}"/>
              </a:ext>
            </a:extLst>
          </p:cNvPr>
          <p:cNvSpPr/>
          <p:nvPr/>
        </p:nvSpPr>
        <p:spPr>
          <a:xfrm>
            <a:off x="4868845" y="5996541"/>
            <a:ext cx="5862320" cy="79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685800" algn="l"/>
              </a:tabLst>
            </a:pPr>
            <a:r>
              <a:rPr lang="en-US" sz="1800" kern="100" dirty="0">
                <a:ln w="0"/>
                <a:solidFill>
                  <a:srgbClr val="F9F7E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 employees with higher salaries have lower attrition rates?</a:t>
            </a:r>
          </a:p>
        </p:txBody>
      </p:sp>
    </p:spTree>
    <p:extLst>
      <p:ext uri="{BB962C8B-B14F-4D97-AF65-F5344CB8AC3E}">
        <p14:creationId xmlns:p14="http://schemas.microsoft.com/office/powerpoint/2010/main" val="308267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A0B4-FA02-F62B-7E3F-D8E99E08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8574"/>
            <a:ext cx="3429001" cy="1138055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32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D6D6A-705F-A98A-E22B-34248A3CB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13" y="893052"/>
            <a:ext cx="3133491" cy="5556861"/>
          </a:xfrm>
        </p:spPr>
        <p:txBody>
          <a:bodyPr anchor="ctr">
            <a:normAutofit/>
          </a:bodyPr>
          <a:lstStyle/>
          <a:p>
            <a:r>
              <a:rPr lang="en-US" sz="1600" dirty="0"/>
              <a:t>1. 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Employee performance </a:t>
            </a: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ratings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should </a:t>
            </a: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influence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salary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increases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promotions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Rewarding high performers will motivate employees to work harder.</a:t>
            </a:r>
          </a:p>
          <a:p>
            <a:endParaRPr lang="en-US" sz="16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ar-EG" sz="16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2. </a:t>
            </a: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Giving </a:t>
            </a:r>
            <a:r>
              <a:rPr lang="en-US" sz="1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salary</a:t>
            </a: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increases</a:t>
            </a: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based on how long employees stay at the company can </a:t>
            </a:r>
            <a:r>
              <a:rPr lang="en-US" sz="1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encourage</a:t>
            </a: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them to </a:t>
            </a:r>
            <a:r>
              <a:rPr lang="en-US" sz="1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remain</a:t>
            </a: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for </a:t>
            </a:r>
            <a:r>
              <a:rPr lang="en-US" sz="1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longer</a:t>
            </a: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periods.</a:t>
            </a:r>
            <a:endParaRPr lang="en-US" sz="16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9B5E2-FAFB-B287-9FD4-F5A3F301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" t="2" r="8500" b="-3"/>
          <a:stretch/>
        </p:blipFill>
        <p:spPr>
          <a:xfrm>
            <a:off x="4918087" y="3773608"/>
            <a:ext cx="3427562" cy="22679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A8ACA2-662F-A567-02EC-70C80449A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8" r="81"/>
          <a:stretch/>
        </p:blipFill>
        <p:spPr>
          <a:xfrm>
            <a:off x="4951008" y="1049481"/>
            <a:ext cx="3361720" cy="226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742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1945</TotalTime>
  <Words>517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Aptos</vt:lpstr>
      <vt:lpstr>Arial</vt:lpstr>
      <vt:lpstr>Arial Black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Human Resource Dataset presentation</vt:lpstr>
      <vt:lpstr>Objective:</vt:lpstr>
      <vt:lpstr>Data overview</vt:lpstr>
      <vt:lpstr>Cleaning steps</vt:lpstr>
      <vt:lpstr>Cleaning steps</vt:lpstr>
      <vt:lpstr>Calculations and grouping</vt:lpstr>
      <vt:lpstr>Calculations and grouping</vt:lpstr>
      <vt:lpstr>Analysis questions</vt:lpstr>
      <vt:lpstr>Conclusion</vt:lpstr>
      <vt:lpstr>PowerPoint Presentation</vt:lpstr>
      <vt:lpstr>PowerPoint Presentation</vt:lpstr>
      <vt:lpstr>  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Youssef Shaffey Hussien Ahmed 1601728</dc:creator>
  <cp:lastModifiedBy>Youssef Shaffey Hussien Ahmed 1601728</cp:lastModifiedBy>
  <cp:revision>17</cp:revision>
  <dcterms:created xsi:type="dcterms:W3CDTF">2024-10-19T13:36:22Z</dcterms:created>
  <dcterms:modified xsi:type="dcterms:W3CDTF">2024-10-21T19:01:44Z</dcterms:modified>
</cp:coreProperties>
</file>