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58" r:id="rId5"/>
    <p:sldId id="260" r:id="rId6"/>
    <p:sldId id="259" r:id="rId7"/>
    <p:sldId id="261" r:id="rId8"/>
    <p:sldId id="262" r:id="rId9"/>
    <p:sldId id="267"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3" d="100"/>
          <a:sy n="83" d="100"/>
        </p:scale>
        <p:origin x="68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64D5B73-1086-4378-B3C1-18190B8FFE8A}" type="datetimeFigureOut">
              <a:rPr lang="en-US" smtClean="0"/>
              <a:t>8/25/2022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2DE7054-42EF-4778-80B6-5ABCA4AA47D3}" type="slidenum">
              <a:rPr lang="en-US" smtClean="0"/>
              <a:t>‹#›</a:t>
            </a:fld>
            <a:endParaRPr lang="en-US"/>
          </a:p>
        </p:txBody>
      </p:sp>
    </p:spTree>
    <p:extLst>
      <p:ext uri="{BB962C8B-B14F-4D97-AF65-F5344CB8AC3E}">
        <p14:creationId xmlns:p14="http://schemas.microsoft.com/office/powerpoint/2010/main" val="982845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4D5B73-1086-4378-B3C1-18190B8FFE8A}" type="datetimeFigureOut">
              <a:rPr lang="en-US" smtClean="0"/>
              <a:t>8/25/2022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2DE7054-42EF-4778-80B6-5ABCA4AA47D3}" type="slidenum">
              <a:rPr lang="en-US" smtClean="0"/>
              <a:t>‹#›</a:t>
            </a:fld>
            <a:endParaRPr lang="en-US"/>
          </a:p>
        </p:txBody>
      </p:sp>
    </p:spTree>
    <p:extLst>
      <p:ext uri="{BB962C8B-B14F-4D97-AF65-F5344CB8AC3E}">
        <p14:creationId xmlns:p14="http://schemas.microsoft.com/office/powerpoint/2010/main" val="3395786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4D5B73-1086-4378-B3C1-18190B8FFE8A}"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2DE7054-42EF-4778-80B6-5ABCA4AA47D3}" type="slidenum">
              <a:rPr lang="en-US" smtClean="0"/>
              <a:t>‹#›</a:t>
            </a:fld>
            <a:endParaRPr lang="en-US"/>
          </a:p>
        </p:txBody>
      </p:sp>
    </p:spTree>
    <p:extLst>
      <p:ext uri="{BB962C8B-B14F-4D97-AF65-F5344CB8AC3E}">
        <p14:creationId xmlns:p14="http://schemas.microsoft.com/office/powerpoint/2010/main" val="2422510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4D5B73-1086-4378-B3C1-18190B8FFE8A}"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2DE7054-42EF-4778-80B6-5ABCA4AA47D3}" type="slidenum">
              <a:rPr lang="en-US" smtClean="0"/>
              <a:t>‹#›</a:t>
            </a:fld>
            <a:endParaRPr lang="en-US"/>
          </a:p>
        </p:txBody>
      </p:sp>
    </p:spTree>
    <p:extLst>
      <p:ext uri="{BB962C8B-B14F-4D97-AF65-F5344CB8AC3E}">
        <p14:creationId xmlns:p14="http://schemas.microsoft.com/office/powerpoint/2010/main" val="1436020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4D5B73-1086-4378-B3C1-18190B8FFE8A}"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2DE7054-42EF-4778-80B6-5ABCA4AA47D3}" type="slidenum">
              <a:rPr lang="en-US" smtClean="0"/>
              <a:t>‹#›</a:t>
            </a:fld>
            <a:endParaRPr lang="en-US"/>
          </a:p>
        </p:txBody>
      </p:sp>
    </p:spTree>
    <p:extLst>
      <p:ext uri="{BB962C8B-B14F-4D97-AF65-F5344CB8AC3E}">
        <p14:creationId xmlns:p14="http://schemas.microsoft.com/office/powerpoint/2010/main" val="4160949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4D5B73-1086-4378-B3C1-18190B8FFE8A}" type="datetimeFigureOut">
              <a:rPr lang="en-US" smtClean="0"/>
              <a:t>8/25/2022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DE7054-42EF-4778-80B6-5ABCA4AA47D3}" type="slidenum">
              <a:rPr lang="en-US" smtClean="0"/>
              <a:t>‹#›</a:t>
            </a:fld>
            <a:endParaRPr lang="en-US"/>
          </a:p>
        </p:txBody>
      </p:sp>
    </p:spTree>
    <p:extLst>
      <p:ext uri="{BB962C8B-B14F-4D97-AF65-F5344CB8AC3E}">
        <p14:creationId xmlns:p14="http://schemas.microsoft.com/office/powerpoint/2010/main" val="2505597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4D5B73-1086-4378-B3C1-18190B8FFE8A}" type="datetimeFigureOut">
              <a:rPr lang="en-US" smtClean="0"/>
              <a:t>8/25/2022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2DE7054-42EF-4778-80B6-5ABCA4AA47D3}" type="slidenum">
              <a:rPr lang="en-US" smtClean="0"/>
              <a:t>‹#›</a:t>
            </a:fld>
            <a:endParaRPr lang="en-US"/>
          </a:p>
        </p:txBody>
      </p:sp>
    </p:spTree>
    <p:extLst>
      <p:ext uri="{BB962C8B-B14F-4D97-AF65-F5344CB8AC3E}">
        <p14:creationId xmlns:p14="http://schemas.microsoft.com/office/powerpoint/2010/main" val="612340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64D5B73-1086-4378-B3C1-18190B8FFE8A}"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7054-42EF-4778-80B6-5ABCA4AA47D3}" type="slidenum">
              <a:rPr lang="en-US" smtClean="0"/>
              <a:t>‹#›</a:t>
            </a:fld>
            <a:endParaRPr lang="en-US"/>
          </a:p>
        </p:txBody>
      </p:sp>
    </p:spTree>
    <p:extLst>
      <p:ext uri="{BB962C8B-B14F-4D97-AF65-F5344CB8AC3E}">
        <p14:creationId xmlns:p14="http://schemas.microsoft.com/office/powerpoint/2010/main" val="74012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64D5B73-1086-4378-B3C1-18190B8FFE8A}"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2DE7054-42EF-4778-80B6-5ABCA4AA47D3}" type="slidenum">
              <a:rPr lang="en-US" smtClean="0"/>
              <a:t>‹#›</a:t>
            </a:fld>
            <a:endParaRPr lang="en-US"/>
          </a:p>
        </p:txBody>
      </p:sp>
    </p:spTree>
    <p:extLst>
      <p:ext uri="{BB962C8B-B14F-4D97-AF65-F5344CB8AC3E}">
        <p14:creationId xmlns:p14="http://schemas.microsoft.com/office/powerpoint/2010/main" val="3322988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4D5B73-1086-4378-B3C1-18190B8FFE8A}"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7054-42EF-4778-80B6-5ABCA4AA47D3}" type="slidenum">
              <a:rPr lang="en-US" smtClean="0"/>
              <a:t>‹#›</a:t>
            </a:fld>
            <a:endParaRPr lang="en-US"/>
          </a:p>
        </p:txBody>
      </p:sp>
    </p:spTree>
    <p:extLst>
      <p:ext uri="{BB962C8B-B14F-4D97-AF65-F5344CB8AC3E}">
        <p14:creationId xmlns:p14="http://schemas.microsoft.com/office/powerpoint/2010/main" val="3674803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4D5B73-1086-4378-B3C1-18190B8FFE8A}"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2DE7054-42EF-4778-80B6-5ABCA4AA47D3}" type="slidenum">
              <a:rPr lang="en-US" smtClean="0"/>
              <a:t>‹#›</a:t>
            </a:fld>
            <a:endParaRPr lang="en-US"/>
          </a:p>
        </p:txBody>
      </p:sp>
    </p:spTree>
    <p:extLst>
      <p:ext uri="{BB962C8B-B14F-4D97-AF65-F5344CB8AC3E}">
        <p14:creationId xmlns:p14="http://schemas.microsoft.com/office/powerpoint/2010/main" val="3939794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4D5B73-1086-4378-B3C1-18190B8FFE8A}" type="datetimeFigureOut">
              <a:rPr lang="en-US" smtClean="0"/>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E7054-42EF-4778-80B6-5ABCA4AA47D3}" type="slidenum">
              <a:rPr lang="en-US" smtClean="0"/>
              <a:t>‹#›</a:t>
            </a:fld>
            <a:endParaRPr lang="en-US"/>
          </a:p>
        </p:txBody>
      </p:sp>
    </p:spTree>
    <p:extLst>
      <p:ext uri="{BB962C8B-B14F-4D97-AF65-F5344CB8AC3E}">
        <p14:creationId xmlns:p14="http://schemas.microsoft.com/office/powerpoint/2010/main" val="3965551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4D5B73-1086-4378-B3C1-18190B8FFE8A}" type="datetimeFigureOut">
              <a:rPr lang="en-US" smtClean="0"/>
              <a:t>8/25/2022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DE7054-42EF-4778-80B6-5ABCA4AA47D3}" type="slidenum">
              <a:rPr lang="en-US" smtClean="0"/>
              <a:t>‹#›</a:t>
            </a:fld>
            <a:endParaRPr lang="en-US"/>
          </a:p>
        </p:txBody>
      </p:sp>
    </p:spTree>
    <p:extLst>
      <p:ext uri="{BB962C8B-B14F-4D97-AF65-F5344CB8AC3E}">
        <p14:creationId xmlns:p14="http://schemas.microsoft.com/office/powerpoint/2010/main" val="4081374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4D5B73-1086-4378-B3C1-18190B8FFE8A}" type="datetimeFigureOut">
              <a:rPr lang="en-US" smtClean="0"/>
              <a:t>8/25/2022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DE7054-42EF-4778-80B6-5ABCA4AA47D3}" type="slidenum">
              <a:rPr lang="en-US" smtClean="0"/>
              <a:t>‹#›</a:t>
            </a:fld>
            <a:endParaRPr lang="en-US"/>
          </a:p>
        </p:txBody>
      </p:sp>
    </p:spTree>
    <p:extLst>
      <p:ext uri="{BB962C8B-B14F-4D97-AF65-F5344CB8AC3E}">
        <p14:creationId xmlns:p14="http://schemas.microsoft.com/office/powerpoint/2010/main" val="2355102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4D5B73-1086-4378-B3C1-18190B8FFE8A}" type="datetimeFigureOut">
              <a:rPr lang="en-US" smtClean="0"/>
              <a:t>8/25/2022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2DE7054-42EF-4778-80B6-5ABCA4AA47D3}" type="slidenum">
              <a:rPr lang="en-US" smtClean="0"/>
              <a:t>‹#›</a:t>
            </a:fld>
            <a:endParaRPr lang="en-US"/>
          </a:p>
        </p:txBody>
      </p:sp>
    </p:spTree>
    <p:extLst>
      <p:ext uri="{BB962C8B-B14F-4D97-AF65-F5344CB8AC3E}">
        <p14:creationId xmlns:p14="http://schemas.microsoft.com/office/powerpoint/2010/main" val="542646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4D5B73-1086-4378-B3C1-18190B8FFE8A}" type="datetimeFigureOut">
              <a:rPr lang="en-US" smtClean="0"/>
              <a:t>8/25/2022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2DE7054-42EF-4778-80B6-5ABCA4AA47D3}" type="slidenum">
              <a:rPr lang="en-US" smtClean="0"/>
              <a:t>‹#›</a:t>
            </a:fld>
            <a:endParaRPr lang="en-US"/>
          </a:p>
        </p:txBody>
      </p:sp>
    </p:spTree>
    <p:extLst>
      <p:ext uri="{BB962C8B-B14F-4D97-AF65-F5344CB8AC3E}">
        <p14:creationId xmlns:p14="http://schemas.microsoft.com/office/powerpoint/2010/main" val="3589820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4D5B73-1086-4378-B3C1-18190B8FFE8A}" type="datetimeFigureOut">
              <a:rPr lang="en-US" smtClean="0"/>
              <a:t>8/25/2022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2DE7054-42EF-4778-80B6-5ABCA4AA47D3}" type="slidenum">
              <a:rPr lang="en-US" smtClean="0"/>
              <a:t>‹#›</a:t>
            </a:fld>
            <a:endParaRPr lang="en-US"/>
          </a:p>
        </p:txBody>
      </p:sp>
    </p:spTree>
    <p:extLst>
      <p:ext uri="{BB962C8B-B14F-4D97-AF65-F5344CB8AC3E}">
        <p14:creationId xmlns:p14="http://schemas.microsoft.com/office/powerpoint/2010/main" val="2811611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64D5B73-1086-4378-B3C1-18190B8FFE8A}" type="datetimeFigureOut">
              <a:rPr lang="en-US" smtClean="0"/>
              <a:t>8/25/2022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2DE7054-42EF-4778-80B6-5ABCA4AA47D3}" type="slidenum">
              <a:rPr lang="en-US" smtClean="0"/>
              <a:t>‹#›</a:t>
            </a:fld>
            <a:endParaRPr lang="en-US"/>
          </a:p>
        </p:txBody>
      </p:sp>
    </p:spTree>
    <p:extLst>
      <p:ext uri="{BB962C8B-B14F-4D97-AF65-F5344CB8AC3E}">
        <p14:creationId xmlns:p14="http://schemas.microsoft.com/office/powerpoint/2010/main" val="2918234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000" b="1" dirty="0">
                <a:latin typeface="Times New Roman" panose="02020603050405020304" pitchFamily="18" charset="0"/>
                <a:cs typeface="Times New Roman" panose="02020603050405020304" pitchFamily="18" charset="0"/>
              </a:rPr>
              <a:t>Smart Monitoring and Prediction system of Agriculture</a:t>
            </a:r>
            <a:br>
              <a:rPr lang="en-US" sz="4000" b="1"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r"/>
            <a:r>
              <a:rPr lang="en-US" dirty="0"/>
              <a:t>Supervised by: Mr. Mirza Shahriyar Baig</a:t>
            </a:r>
          </a:p>
        </p:txBody>
      </p:sp>
    </p:spTree>
    <p:extLst>
      <p:ext uri="{BB962C8B-B14F-4D97-AF65-F5344CB8AC3E}">
        <p14:creationId xmlns:p14="http://schemas.microsoft.com/office/powerpoint/2010/main" val="346798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Functionalities: -</a:t>
            </a:r>
          </a:p>
        </p:txBody>
      </p:sp>
      <p:sp>
        <p:nvSpPr>
          <p:cNvPr id="3" name="Content Placeholder 2"/>
          <p:cNvSpPr>
            <a:spLocks noGrp="1"/>
          </p:cNvSpPr>
          <p:nvPr>
            <p:ph idx="1"/>
          </p:nvPr>
        </p:nvSpPr>
        <p:spPr/>
        <p:txBody>
          <a:bodyPr>
            <a:normAutofit fontScale="92500"/>
          </a:bodyPr>
          <a:lstStyle/>
          <a:p>
            <a:pPr>
              <a:lnSpc>
                <a:spcPct val="150000"/>
              </a:lnSpc>
            </a:pPr>
            <a:r>
              <a:rPr lang="en-US" sz="1600" dirty="0">
                <a:latin typeface="Times New Roman" panose="02020603050405020304" pitchFamily="18" charset="0"/>
                <a:cs typeface="Times New Roman" panose="02020603050405020304" pitchFamily="18" charset="0"/>
              </a:rPr>
              <a:t>The functionality of the Application is to provide the complete requirement guidance to the Farmer Such as:</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Temperature and Humidity Level.					Soil Moisture Level.</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Soil Nutrient values.							Soil fertility.</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Predicts which Crop is best for their field.			</a:t>
            </a:r>
            <a:r>
              <a:rPr lang="en-US" sz="160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Alerts the Farmer if the water goes below the limit. </a:t>
            </a:r>
          </a:p>
          <a:p>
            <a:r>
              <a:rPr lang="en-US" sz="1700" dirty="0">
                <a:latin typeface="Times New Roman" panose="02020603050405020304" pitchFamily="18" charset="0"/>
                <a:cs typeface="Times New Roman" panose="02020603050405020304" pitchFamily="18" charset="0"/>
              </a:rPr>
              <a:t>Allow them to monitor from anywhere and anytime.</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Eco-Friendly.								Cost Effectively.</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Increase productivity to overcome the demand.</a:t>
            </a:r>
          </a:p>
        </p:txBody>
      </p:sp>
    </p:spTree>
    <p:extLst>
      <p:ext uri="{BB962C8B-B14F-4D97-AF65-F5344CB8AC3E}">
        <p14:creationId xmlns:p14="http://schemas.microsoft.com/office/powerpoint/2010/main" val="74018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Main architecture: -</a:t>
            </a:r>
          </a:p>
        </p:txBody>
      </p:sp>
      <p:pic>
        <p:nvPicPr>
          <p:cNvPr id="4" name="Content Placeholder 3"/>
          <p:cNvPicPr>
            <a:picLocks noGrp="1" noChangeAspect="1"/>
          </p:cNvPicPr>
          <p:nvPr>
            <p:ph idx="1"/>
          </p:nvPr>
        </p:nvPicPr>
        <p:blipFill>
          <a:blip r:embed="rId2"/>
          <a:stretch>
            <a:fillRect/>
          </a:stretch>
        </p:blipFill>
        <p:spPr>
          <a:xfrm>
            <a:off x="1416676" y="2266682"/>
            <a:ext cx="8770513" cy="3753118"/>
          </a:xfrm>
          <a:prstGeom prst="rect">
            <a:avLst/>
          </a:prstGeom>
        </p:spPr>
      </p:pic>
    </p:spTree>
    <p:extLst>
      <p:ext uri="{BB962C8B-B14F-4D97-AF65-F5344CB8AC3E}">
        <p14:creationId xmlns:p14="http://schemas.microsoft.com/office/powerpoint/2010/main" val="2877256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work: -</a:t>
            </a:r>
          </a:p>
        </p:txBody>
      </p:sp>
      <p:sp>
        <p:nvSpPr>
          <p:cNvPr id="3" name="Content Placeholder 2"/>
          <p:cNvSpPr>
            <a:spLocks noGrp="1"/>
          </p:cNvSpPr>
          <p:nvPr>
            <p:ph idx="1"/>
          </p:nvPr>
        </p:nvSpPr>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In future, we are thinking of creating and connecting a complete responsive website for our system of Monitoring and Prediction of agriculture. Secondly, the range of prediction can improve to large extent by adding more crops data to our database. Furthermore, the scope of the project would escalate by adding more operations such as weather prediction etc.</a:t>
            </a:r>
          </a:p>
        </p:txBody>
      </p:sp>
    </p:spTree>
    <p:extLst>
      <p:ext uri="{BB962C8B-B14F-4D97-AF65-F5344CB8AC3E}">
        <p14:creationId xmlns:p14="http://schemas.microsoft.com/office/powerpoint/2010/main" val="1861114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F193D988-35B2-E08D-D93B-6FFB254512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61639"/>
            <a:ext cx="12192000" cy="6312023"/>
          </a:xfrm>
        </p:spPr>
      </p:pic>
    </p:spTree>
    <p:extLst>
      <p:ext uri="{BB962C8B-B14F-4D97-AF65-F5344CB8AC3E}">
        <p14:creationId xmlns:p14="http://schemas.microsoft.com/office/powerpoint/2010/main" val="400021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Group Members:-</a:t>
            </a:r>
          </a:p>
        </p:txBody>
      </p:sp>
      <p:sp>
        <p:nvSpPr>
          <p:cNvPr id="3" name="Content Placeholder 2"/>
          <p:cNvSpPr>
            <a:spLocks noGrp="1"/>
          </p:cNvSpPr>
          <p:nvPr>
            <p:ph idx="1"/>
          </p:nvPr>
        </p:nvSpPr>
        <p:spPr/>
        <p:txBody>
          <a:bodyPr>
            <a:normAutofit/>
          </a:bodyPr>
          <a:lstStyle/>
          <a:p>
            <a:pPr algn="just"/>
            <a:r>
              <a:rPr lang="en-US" sz="2000">
                <a:latin typeface="Times New Roman" panose="02020603050405020304" pitchFamily="18" charset="0"/>
                <a:cs typeface="Times New Roman" panose="02020603050405020304" pitchFamily="18" charset="0"/>
              </a:rPr>
              <a:t>Muhammad Muaz (FA18-BSCS-320-H)</a:t>
            </a:r>
          </a:p>
          <a:p>
            <a:pPr algn="just"/>
            <a:r>
              <a:rPr lang="en-US" sz="2000" dirty="0">
                <a:latin typeface="Times New Roman" panose="02020603050405020304" pitchFamily="18" charset="0"/>
                <a:cs typeface="Times New Roman" panose="02020603050405020304" pitchFamily="18" charset="0"/>
              </a:rPr>
              <a:t>Rana Muhammad Zaryab Khan (FA18-BSCS-339-H)</a:t>
            </a:r>
          </a:p>
        </p:txBody>
      </p:sp>
    </p:spTree>
    <p:extLst>
      <p:ext uri="{BB962C8B-B14F-4D97-AF65-F5344CB8AC3E}">
        <p14:creationId xmlns:p14="http://schemas.microsoft.com/office/powerpoint/2010/main" val="1939271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 -</a:t>
            </a:r>
          </a:p>
        </p:txBody>
      </p:sp>
      <p:sp>
        <p:nvSpPr>
          <p:cNvPr id="3" name="Content Placeholder 2"/>
          <p:cNvSpPr>
            <a:spLocks noGrp="1"/>
          </p:cNvSpPr>
          <p:nvPr>
            <p:ph idx="1"/>
          </p:nvPr>
        </p:nvSpPr>
        <p:spPr/>
        <p:txBody>
          <a:bodyPr>
            <a:normAutofit lnSpcReduction="10000"/>
          </a:bodyPr>
          <a:lstStyle/>
          <a:p>
            <a:pPr algn="just">
              <a:lnSpc>
                <a:spcPct val="150000"/>
              </a:lnSpc>
            </a:pPr>
            <a:r>
              <a:rPr lang="en-US" sz="1700" dirty="0">
                <a:latin typeface="Times New Roman" panose="02020603050405020304" pitchFamily="18" charset="0"/>
                <a:cs typeface="Times New Roman" panose="02020603050405020304" pitchFamily="18" charset="0"/>
              </a:rPr>
              <a:t>The purpose of this project is to help the farmers and the people related to the field of agriculture and also the concerns regarding to this project are really considerable with all the parameters such as Economy of country, population, developing technologies, etc. Here are some benefits/purposes listed that how this project can handle real time issues and why we choose this project.</a:t>
            </a:r>
          </a:p>
          <a:p>
            <a:pPr algn="just">
              <a:lnSpc>
                <a:spcPct val="15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Easy-Monitoring.							Easy-Prediction.</a:t>
            </a:r>
          </a:p>
          <a:p>
            <a:pPr algn="just">
              <a:lnSpc>
                <a:spcPct val="15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Eco-Friendly.								Less Work.</a:t>
            </a:r>
          </a:p>
          <a:p>
            <a:pPr algn="just">
              <a:lnSpc>
                <a:spcPct val="15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Overcome Demand.							Labor Cost.</a:t>
            </a:r>
          </a:p>
        </p:txBody>
      </p:sp>
    </p:spTree>
    <p:extLst>
      <p:ext uri="{BB962C8B-B14F-4D97-AF65-F5344CB8AC3E}">
        <p14:creationId xmlns:p14="http://schemas.microsoft.com/office/powerpoint/2010/main" val="41559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 -</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A farmer decision about which crop to grow is generally clouded by his intuition and other irrelevant factors like making instant profits, lack of awareness about market demand, overestimating a soils potential to support a particular crop and so on. </a:t>
            </a:r>
          </a:p>
          <a:p>
            <a:pPr algn="just">
              <a:lnSpc>
                <a:spcPct val="150000"/>
              </a:lnSpc>
            </a:pPr>
            <a:r>
              <a:rPr lang="en-US" sz="1600" dirty="0">
                <a:latin typeface="Times New Roman" panose="02020603050405020304" pitchFamily="18" charset="0"/>
                <a:cs typeface="Times New Roman" panose="02020603050405020304" pitchFamily="18" charset="0"/>
              </a:rPr>
              <a:t>The need of the hour is to design a system that could provide predictive insights to the farmers, thereby helping them make an informed decision about which crop to grow. </a:t>
            </a:r>
          </a:p>
          <a:p>
            <a:pPr algn="just">
              <a:lnSpc>
                <a:spcPct val="150000"/>
              </a:lnSpc>
            </a:pPr>
            <a:r>
              <a:rPr lang="en-US" sz="1600" dirty="0">
                <a:latin typeface="Times New Roman" panose="02020603050405020304" pitchFamily="18" charset="0"/>
                <a:cs typeface="Times New Roman" panose="02020603050405020304" pitchFamily="18" charset="0"/>
              </a:rPr>
              <a:t>This calls for the need of smart farming, which requires use of IoT. Application of IoT in agriculture could be a life changer for humanity and the whole planet. That’s why we choose to build a system for monitoring and prediction of crops.</a:t>
            </a:r>
          </a:p>
        </p:txBody>
      </p:sp>
    </p:spTree>
    <p:extLst>
      <p:ext uri="{BB962C8B-B14F-4D97-AF65-F5344CB8AC3E}">
        <p14:creationId xmlns:p14="http://schemas.microsoft.com/office/powerpoint/2010/main" val="4227720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 -</a:t>
            </a:r>
          </a:p>
        </p:txBody>
      </p:sp>
      <p:sp>
        <p:nvSpPr>
          <p:cNvPr id="3" name="Content Placeholder 2"/>
          <p:cNvSpPr>
            <a:spLocks noGrp="1"/>
          </p:cNvSpPr>
          <p:nvPr>
            <p:ph idx="1"/>
          </p:nvPr>
        </p:nvSpPr>
        <p:spPr>
          <a:xfrm>
            <a:off x="1154954" y="2603500"/>
            <a:ext cx="8825659" cy="3280832"/>
          </a:xfrm>
        </p:spPr>
        <p:txBody>
          <a:bodyPr>
            <a:normAutofit/>
          </a:bodyPr>
          <a:lstStyle/>
          <a:p>
            <a:pPr algn="just">
              <a:lnSpc>
                <a:spcPct val="150000"/>
              </a:lnSpc>
            </a:pPr>
            <a:r>
              <a:rPr lang="en-US" sz="1600" dirty="0">
                <a:effectLst/>
                <a:latin typeface="Times New Roman" panose="02020603050405020304" pitchFamily="18" charset="0"/>
                <a:ea typeface="Times New Roman" panose="02020603050405020304" pitchFamily="18" charset="0"/>
              </a:rPr>
              <a:t>The problem with traditional ways of farming is very tedious and they need more hard work as the farmers have to go to lands to check whether there is any need of water or anything else.</a:t>
            </a:r>
            <a:endParaRPr lang="en-US" sz="14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rPr>
              <a:t>As this is the fact that our country’s population is majorly related to the agricultural sector. The GDP of our country is based on the revenue generated from agriculture sector. So, it’s a good thing to work in the main field which directly or indirectly connected with the stability of government.</a:t>
            </a:r>
          </a:p>
          <a:p>
            <a:pPr algn="just">
              <a:lnSpc>
                <a:spcPct val="150000"/>
              </a:lnSpc>
            </a:pPr>
            <a:r>
              <a:rPr lang="en-US" sz="1600" dirty="0">
                <a:latin typeface="Times New Roman" panose="02020603050405020304" pitchFamily="18" charset="0"/>
              </a:rPr>
              <a:t>There are field problems, which needs to solved through technology, such as land monitoring, water level checking, wastage of water, wastage of resources etc.</a:t>
            </a:r>
          </a:p>
        </p:txBody>
      </p:sp>
    </p:spTree>
    <p:extLst>
      <p:ext uri="{BB962C8B-B14F-4D97-AF65-F5344CB8AC3E}">
        <p14:creationId xmlns:p14="http://schemas.microsoft.com/office/powerpoint/2010/main" val="2303799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Solution: -</a:t>
            </a:r>
          </a:p>
        </p:txBody>
      </p:sp>
      <p:sp>
        <p:nvSpPr>
          <p:cNvPr id="3" name="Content Placeholder 2"/>
          <p:cNvSpPr>
            <a:spLocks noGrp="1"/>
          </p:cNvSpPr>
          <p:nvPr>
            <p:ph idx="1"/>
          </p:nvPr>
        </p:nvSpPr>
        <p:spPr>
          <a:xfrm>
            <a:off x="1154954" y="2476871"/>
            <a:ext cx="8825659" cy="3941684"/>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proposed system on which we worked is a Smart Agriculture system that will perform automated monitoring and predications using IOT technology. </a:t>
            </a:r>
          </a:p>
          <a:p>
            <a:pPr algn="just">
              <a:lnSpc>
                <a:spcPct val="150000"/>
              </a:lnSpc>
            </a:pPr>
            <a:r>
              <a:rPr lang="en-US" sz="1600" dirty="0">
                <a:latin typeface="Times New Roman" panose="02020603050405020304" pitchFamily="18" charset="0"/>
                <a:cs typeface="Times New Roman" panose="02020603050405020304" pitchFamily="18" charset="0"/>
              </a:rPr>
              <a:t>This proposed system will enable farmers to monitor their lands remotely and increase the production of crops by using the prediction feature of the system which predicts which crop is better for their land to increase productivity. </a:t>
            </a:r>
          </a:p>
          <a:p>
            <a:pPr algn="just">
              <a:lnSpc>
                <a:spcPct val="150000"/>
              </a:lnSpc>
            </a:pPr>
            <a:r>
              <a:rPr lang="en-US" sz="1600" dirty="0">
                <a:latin typeface="Times New Roman" panose="02020603050405020304" pitchFamily="18" charset="0"/>
                <a:cs typeface="Times New Roman" panose="02020603050405020304" pitchFamily="18" charset="0"/>
              </a:rPr>
              <a:t>Smart Monitoring and Prediction system of Agriculture is a self-Contained Product. </a:t>
            </a:r>
          </a:p>
          <a:p>
            <a:pPr algn="just">
              <a:lnSpc>
                <a:spcPct val="150000"/>
              </a:lnSpc>
            </a:pPr>
            <a:r>
              <a:rPr lang="en-US" sz="1600" dirty="0">
                <a:latin typeface="Times New Roman" panose="02020603050405020304" pitchFamily="18" charset="0"/>
                <a:cs typeface="Times New Roman" panose="02020603050405020304" pitchFamily="18" charset="0"/>
              </a:rPr>
              <a:t>By automating and using the technology in the sector of agriculture will increase the productivity, income and reduce the supply chain gap and also helps the farmers to grow well.</a:t>
            </a:r>
          </a:p>
        </p:txBody>
      </p:sp>
    </p:spTree>
    <p:extLst>
      <p:ext uri="{BB962C8B-B14F-4D97-AF65-F5344CB8AC3E}">
        <p14:creationId xmlns:p14="http://schemas.microsoft.com/office/powerpoint/2010/main" val="1952253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Requirements: -</a:t>
            </a:r>
          </a:p>
        </p:txBody>
      </p:sp>
      <p:sp>
        <p:nvSpPr>
          <p:cNvPr id="3" name="Content Placeholder 2"/>
          <p:cNvSpPr>
            <a:spLocks noGrp="1"/>
          </p:cNvSpPr>
          <p:nvPr>
            <p:ph idx="1"/>
          </p:nvPr>
        </p:nvSpPr>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Software Requirement: </a:t>
            </a:r>
          </a:p>
          <a:p>
            <a:pPr>
              <a:buFont typeface="Arial" panose="020B0604020202020204" pitchFamily="34" charset="0"/>
              <a:buChar char="•"/>
            </a:pPr>
            <a:r>
              <a:rPr lang="en-US" dirty="0"/>
              <a:t>Android Studio.</a:t>
            </a:r>
          </a:p>
          <a:p>
            <a:pPr>
              <a:buFont typeface="Arial" panose="020B0604020202020204" pitchFamily="34" charset="0"/>
              <a:buChar char="•"/>
            </a:pPr>
            <a:r>
              <a:rPr lang="en-US" dirty="0"/>
              <a:t>Arduino IDE.</a:t>
            </a:r>
          </a:p>
          <a:p>
            <a:pPr>
              <a:buFont typeface="Arial" panose="020B0604020202020204" pitchFamily="34" charset="0"/>
              <a:buChar char="•"/>
            </a:pPr>
            <a:r>
              <a:rPr lang="en-US" dirty="0"/>
              <a:t>C </a:t>
            </a:r>
          </a:p>
          <a:p>
            <a:r>
              <a:rPr lang="en-US" b="1" dirty="0">
                <a:latin typeface="Times New Roman" panose="02020603050405020304" pitchFamily="18" charset="0"/>
                <a:cs typeface="Times New Roman" panose="02020603050405020304" pitchFamily="18" charset="0"/>
              </a:rPr>
              <a:t>Hardware Requirements: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Arduino Board.									Node-MCU.</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Temperature and Humidity sensor.					Soil Moisture senor.</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Air Quality sensor.								I2C-Display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NPK sensor/kit. 									Rain sensor.</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Mobile device for app.							System for coding.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5551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Requirements: -</a:t>
            </a:r>
          </a:p>
        </p:txBody>
      </p:sp>
      <p:sp>
        <p:nvSpPr>
          <p:cNvPr id="3" name="Content Placeholder 2"/>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Basic Other Requirements:</a:t>
            </a:r>
          </a:p>
          <a:p>
            <a:pPr marL="0" indent="0">
              <a:buNone/>
            </a:pP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Our system need internet Connectivity.</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Land to run the system.</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Internet Connection for the App.</a:t>
            </a:r>
          </a:p>
        </p:txBody>
      </p:sp>
    </p:spTree>
    <p:extLst>
      <p:ext uri="{BB962C8B-B14F-4D97-AF65-F5344CB8AC3E}">
        <p14:creationId xmlns:p14="http://schemas.microsoft.com/office/powerpoint/2010/main" val="672921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76</TotalTime>
  <Words>788</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Times New Roman</vt:lpstr>
      <vt:lpstr>Wingdings</vt:lpstr>
      <vt:lpstr>Wingdings 3</vt:lpstr>
      <vt:lpstr>Ion Boardroom</vt:lpstr>
      <vt:lpstr>Smart Monitoring and Prediction system of Agriculture </vt:lpstr>
      <vt:lpstr>PowerPoint Presentation</vt:lpstr>
      <vt:lpstr>Group Members:-</vt:lpstr>
      <vt:lpstr>Introduction: -</vt:lpstr>
      <vt:lpstr>Introduction: -</vt:lpstr>
      <vt:lpstr>Problem Statement: -</vt:lpstr>
      <vt:lpstr>Solution: -</vt:lpstr>
      <vt:lpstr>Requirements: -</vt:lpstr>
      <vt:lpstr>Requirements: -</vt:lpstr>
      <vt:lpstr>Functionalities: -</vt:lpstr>
      <vt:lpstr>Main architecture: -</vt:lpstr>
      <vt:lpstr>Future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Monitoring and Prediction system of Agriculture</dc:title>
  <dc:creator>Microsoft account</dc:creator>
  <cp:lastModifiedBy>Rana Zaryab</cp:lastModifiedBy>
  <cp:revision>10</cp:revision>
  <dcterms:created xsi:type="dcterms:W3CDTF">2022-08-22T04:32:05Z</dcterms:created>
  <dcterms:modified xsi:type="dcterms:W3CDTF">2022-08-25T03:58:38Z</dcterms:modified>
</cp:coreProperties>
</file>