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1"/>
  </p:notesMasterIdLst>
  <p:sldIdLst>
    <p:sldId id="256" r:id="rId2"/>
    <p:sldId id="534" r:id="rId3"/>
    <p:sldId id="547" r:id="rId4"/>
    <p:sldId id="544" r:id="rId5"/>
    <p:sldId id="540" r:id="rId6"/>
    <p:sldId id="548" r:id="rId7"/>
    <p:sldId id="542" r:id="rId8"/>
    <p:sldId id="545" r:id="rId9"/>
    <p:sldId id="54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FA00"/>
    <a:srgbClr val="FFD966"/>
    <a:srgbClr val="BE0A0A"/>
    <a:srgbClr val="F4B183"/>
    <a:srgbClr val="0070C0"/>
    <a:srgbClr val="B0B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86761" autoAdjust="0"/>
  </p:normalViewPr>
  <p:slideViewPr>
    <p:cSldViewPr snapToGrid="0">
      <p:cViewPr varScale="1">
        <p:scale>
          <a:sx n="106" d="100"/>
          <a:sy n="106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6C96BA69-C11A-429D-AF2A-2EAFBC927D29}" type="datetimeFigureOut">
              <a:rPr lang="en-IL" smtClean="0"/>
              <a:t>28/01/2024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242C2789-4933-47CC-8D28-99AEA09C91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523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C2789-4933-47CC-8D28-99AEA09C91DE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4968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C2789-4933-47CC-8D28-99AEA09C91DE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307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en-IL" dirty="0"/>
              <a:t>*** Download the data from the course website</a:t>
            </a:r>
          </a:p>
          <a:p>
            <a:pPr marL="0" algn="l" defTabSz="914400" rtl="0" eaLnBrk="1" latinLnBrk="0" hangingPunct="1"/>
            <a:r>
              <a:rPr lang="en-IL" dirty="0"/>
              <a:t>*** install ggplot2 and stringi packages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C2789-4933-47CC-8D28-99AEA09C91DE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4622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C2789-4933-47CC-8D28-99AEA09C91DE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8689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C2789-4933-47CC-8D28-99AEA09C91DE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9975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1F652-7529-0599-CA7C-12F9C4109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9B439704-7A6E-F678-35A1-6CB4C5F415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3B9A9AE8-6B4C-2F5D-01F3-A399F6B98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6C87C6D-1A16-0641-4D16-1B20F8C5A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C2789-4933-47CC-8D28-99AEA09C91DE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2748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C2789-4933-47CC-8D28-99AEA09C91DE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8919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C2789-4933-47CC-8D28-99AEA09C91DE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5548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defTabSz="914400" rtl="0" eaLnBrk="1" latinLnBrk="0" hangingPunct="1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C2789-4933-47CC-8D28-99AEA09C91DE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550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8FC7-26C5-435C-A35D-D5EB60D03E04}" type="datetimeFigureOut">
              <a:rPr lang="en-IL" smtClean="0"/>
              <a:t>28/01/2024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6375-CE96-4A61-92CB-1333DA67E2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171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8FC7-26C5-435C-A35D-D5EB60D03E04}" type="datetimeFigureOut">
              <a:rPr lang="en-IL" smtClean="0"/>
              <a:t>28/01/2024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6375-CE96-4A61-92CB-1333DA67E2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623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8FC7-26C5-435C-A35D-D5EB60D03E04}" type="datetimeFigureOut">
              <a:rPr lang="en-IL" smtClean="0"/>
              <a:t>28/01/2024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6375-CE96-4A61-92CB-1333DA67E2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388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8FC7-26C5-435C-A35D-D5EB60D03E04}" type="datetimeFigureOut">
              <a:rPr lang="en-IL" smtClean="0"/>
              <a:t>28/01/2024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6375-CE96-4A61-92CB-1333DA67E2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630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8FC7-26C5-435C-A35D-D5EB60D03E04}" type="datetimeFigureOut">
              <a:rPr lang="en-IL" smtClean="0"/>
              <a:t>28/01/2024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6375-CE96-4A61-92CB-1333DA67E2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703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8FC7-26C5-435C-A35D-D5EB60D03E04}" type="datetimeFigureOut">
              <a:rPr lang="en-IL" smtClean="0"/>
              <a:t>28/01/2024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6375-CE96-4A61-92CB-1333DA67E2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569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8FC7-26C5-435C-A35D-D5EB60D03E04}" type="datetimeFigureOut">
              <a:rPr lang="en-IL" smtClean="0"/>
              <a:t>28/01/2024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6375-CE96-4A61-92CB-1333DA67E2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987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8FC7-26C5-435C-A35D-D5EB60D03E04}" type="datetimeFigureOut">
              <a:rPr lang="en-IL" smtClean="0"/>
              <a:t>28/01/2024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6375-CE96-4A61-92CB-1333DA67E2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33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8FC7-26C5-435C-A35D-D5EB60D03E04}" type="datetimeFigureOut">
              <a:rPr lang="en-IL" smtClean="0"/>
              <a:t>28/01/2024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6375-CE96-4A61-92CB-1333DA67E2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791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8FC7-26C5-435C-A35D-D5EB60D03E04}" type="datetimeFigureOut">
              <a:rPr lang="en-IL" smtClean="0"/>
              <a:t>28/01/2024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6375-CE96-4A61-92CB-1333DA67E2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207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8FC7-26C5-435C-A35D-D5EB60D03E04}" type="datetimeFigureOut">
              <a:rPr lang="en-IL" smtClean="0"/>
              <a:t>28/01/2024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16375-CE96-4A61-92CB-1333DA67E2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7147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B8FC7-26C5-435C-A35D-D5EB60D03E04}" type="datetimeFigureOut">
              <a:rPr lang="en-IL" smtClean="0"/>
              <a:t>28/01/2024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16375-CE96-4A61-92CB-1333DA67E2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927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07E196B-A414-4075-9FFD-B73AF7F0F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927" y="1431235"/>
            <a:ext cx="7980565" cy="2744379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Tutorial 3</a:t>
            </a: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4400" dirty="0">
                <a:solidFill>
                  <a:schemeClr val="tx2"/>
                </a:solidFill>
              </a:rPr>
              <a:t>Sequence Alignment</a:t>
            </a:r>
            <a:br>
              <a:rPr lang="en-IL" sz="5400" b="1" dirty="0">
                <a:solidFill>
                  <a:schemeClr val="tx2"/>
                </a:solidFill>
              </a:rPr>
            </a:br>
            <a:endParaRPr lang="en-IL" sz="5400" dirty="0">
              <a:solidFill>
                <a:schemeClr val="tx2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D78004C-859C-428E-AF3C-76956C1FC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590" y="4171528"/>
            <a:ext cx="6872818" cy="450447"/>
          </a:xfrm>
        </p:spPr>
        <p:txBody>
          <a:bodyPr anchor="ctr">
            <a:normAutofit/>
          </a:bodyPr>
          <a:lstStyle/>
          <a:p>
            <a:r>
              <a:rPr lang="en-IL" b="1" dirty="0">
                <a:solidFill>
                  <a:schemeClr val="tx2"/>
                </a:solidFill>
              </a:rPr>
              <a:t>Almog Angel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07DE747-9D0C-E747-A833-993BF524D360}"/>
              </a:ext>
            </a:extLst>
          </p:cNvPr>
          <p:cNvSpPr txBox="1"/>
          <p:nvPr/>
        </p:nvSpPr>
        <p:spPr>
          <a:xfrm>
            <a:off x="176931" y="247972"/>
            <a:ext cx="6740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1800" b="1" dirty="0" err="1">
                <a:solidFill>
                  <a:schemeClr val="tx2"/>
                </a:solidFill>
              </a:rPr>
              <a:t>D</a:t>
            </a:r>
            <a:r>
              <a:rPr lang="en-US" sz="1800" b="1" dirty="0">
                <a:solidFill>
                  <a:schemeClr val="tx2"/>
                </a:solidFill>
              </a:rPr>
              <a:t>r. Dvir Aran - Introduction to </a:t>
            </a:r>
            <a:r>
              <a:rPr lang="en-US" b="1" dirty="0">
                <a:solidFill>
                  <a:schemeClr val="tx2"/>
                </a:solidFill>
              </a:rPr>
              <a:t>Bioinformatics (236523) Winter 2023-4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907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3672" y="-8167"/>
            <a:ext cx="3625552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B8F3A916-1241-48AB-A364-DDFF4C09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60" y="0"/>
            <a:ext cx="8706449" cy="183734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Announcements</a:t>
            </a:r>
            <a:endParaRPr lang="en-IL" b="1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793706" y="4146310"/>
            <a:ext cx="23568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כותרת משנה 2">
            <a:extLst>
              <a:ext uri="{FF2B5EF4-FFF2-40B4-BE49-F238E27FC236}">
                <a16:creationId xmlns:a16="http://schemas.microsoft.com/office/drawing/2014/main" id="{E20DEFBE-0302-9D4B-BD34-9B60AF7E505B}"/>
              </a:ext>
            </a:extLst>
          </p:cNvPr>
          <p:cNvSpPr txBox="1">
            <a:spLocks/>
          </p:cNvSpPr>
          <p:nvPr/>
        </p:nvSpPr>
        <p:spPr>
          <a:xfrm>
            <a:off x="851013" y="1956530"/>
            <a:ext cx="6872818" cy="45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L" b="1" dirty="0">
                <a:solidFill>
                  <a:schemeClr val="tx2"/>
                </a:solidFill>
              </a:rPr>
              <a:t>Homework #1 </a:t>
            </a:r>
          </a:p>
        </p:txBody>
      </p:sp>
      <p:sp>
        <p:nvSpPr>
          <p:cNvPr id="24" name="מציין מיקום תוכן 2">
            <a:extLst>
              <a:ext uri="{FF2B5EF4-FFF2-40B4-BE49-F238E27FC236}">
                <a16:creationId xmlns:a16="http://schemas.microsoft.com/office/drawing/2014/main" id="{7268C33D-A736-224B-9F92-11B82F61A0AD}"/>
              </a:ext>
            </a:extLst>
          </p:cNvPr>
          <p:cNvSpPr txBox="1">
            <a:spLocks/>
          </p:cNvSpPr>
          <p:nvPr/>
        </p:nvSpPr>
        <p:spPr>
          <a:xfrm>
            <a:off x="675542" y="2451118"/>
            <a:ext cx="7985189" cy="15891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Will be published on Thursday (1/02/2024)</a:t>
            </a:r>
          </a:p>
          <a:p>
            <a:r>
              <a:rPr lang="en-US" sz="2000" dirty="0"/>
              <a:t>Submission: Thursday, February 15</a:t>
            </a:r>
            <a:r>
              <a:rPr lang="en-US" sz="2000" baseline="30000" dirty="0"/>
              <a:t>th</a:t>
            </a:r>
            <a:r>
              <a:rPr lang="en-US" sz="2000" dirty="0"/>
              <a:t> till midnight</a:t>
            </a:r>
          </a:p>
          <a:p>
            <a:r>
              <a:rPr lang="en-US" sz="2000" dirty="0"/>
              <a:t>R, statistics, sequence alignment</a:t>
            </a:r>
          </a:p>
          <a:p>
            <a:r>
              <a:rPr lang="en-US" sz="2000" dirty="0"/>
              <a:t>Submission in pairs</a:t>
            </a:r>
          </a:p>
        </p:txBody>
      </p:sp>
    </p:spTree>
    <p:extLst>
      <p:ext uri="{BB962C8B-B14F-4D97-AF65-F5344CB8AC3E}">
        <p14:creationId xmlns:p14="http://schemas.microsoft.com/office/powerpoint/2010/main" val="54132714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3672" y="-8167"/>
            <a:ext cx="3625552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B8F3A916-1241-48AB-A364-DDFF4C09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60" y="0"/>
            <a:ext cx="8706449" cy="183734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Today we will talk about…</a:t>
            </a:r>
            <a:endParaRPr lang="en-IL" b="1" dirty="0">
              <a:solidFill>
                <a:schemeClr val="tx2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EAAC86-9AA2-45F9-8F46-272D5E91B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89" y="1901516"/>
            <a:ext cx="7985189" cy="2969879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Central Dogma </a:t>
            </a:r>
          </a:p>
          <a:p>
            <a:r>
              <a:rPr lang="en-US" sz="2400" dirty="0"/>
              <a:t>FASTA format</a:t>
            </a:r>
          </a:p>
          <a:p>
            <a:r>
              <a:rPr lang="en-US" sz="2400" dirty="0"/>
              <a:t>Class exercise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793706" y="4146310"/>
            <a:ext cx="23568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9768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כותרת 1">
            <a:extLst>
              <a:ext uri="{FF2B5EF4-FFF2-40B4-BE49-F238E27FC236}">
                <a16:creationId xmlns:a16="http://schemas.microsoft.com/office/drawing/2014/main" id="{6B280BC2-6C88-BE4D-BD7D-8B6E9B51F574}"/>
              </a:ext>
            </a:extLst>
          </p:cNvPr>
          <p:cNvSpPr txBox="1">
            <a:spLocks/>
          </p:cNvSpPr>
          <p:nvPr/>
        </p:nvSpPr>
        <p:spPr>
          <a:xfrm>
            <a:off x="231912" y="371061"/>
            <a:ext cx="3041375" cy="821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en-IL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3908A-CD39-5847-BF6A-3CC48691C7BC}"/>
              </a:ext>
            </a:extLst>
          </p:cNvPr>
          <p:cNvSpPr txBox="1"/>
          <p:nvPr/>
        </p:nvSpPr>
        <p:spPr>
          <a:xfrm>
            <a:off x="231912" y="220044"/>
            <a:ext cx="5470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The Central Dogma</a:t>
            </a:r>
          </a:p>
        </p:txBody>
      </p:sp>
      <p:pic>
        <p:nvPicPr>
          <p:cNvPr id="3078" name="Picture 6" descr="Gene Icon Genetics - Free vector graphic on Pixabay">
            <a:extLst>
              <a:ext uri="{FF2B5EF4-FFF2-40B4-BE49-F238E27FC236}">
                <a16:creationId xmlns:a16="http://schemas.microsoft.com/office/drawing/2014/main" id="{57878841-7013-CF47-AACE-71305ADA0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92" y="2539493"/>
            <a:ext cx="1776535" cy="177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Intro to gene expression (central dogma) (article) | Khan Academy">
            <a:extLst>
              <a:ext uri="{FF2B5EF4-FFF2-40B4-BE49-F238E27FC236}">
                <a16:creationId xmlns:a16="http://schemas.microsoft.com/office/drawing/2014/main" id="{13D8DE41-CF87-FF4A-81A7-92F918871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3" b="44930"/>
          <a:stretch/>
        </p:blipFill>
        <p:spPr bwMode="auto">
          <a:xfrm>
            <a:off x="-1058452" y="2199709"/>
            <a:ext cx="8663478" cy="140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More Than 100 School Districts Enroll in Khan Academy, NWEA Personalized  Learning Offerings">
            <a:extLst>
              <a:ext uri="{FF2B5EF4-FFF2-40B4-BE49-F238E27FC236}">
                <a16:creationId xmlns:a16="http://schemas.microsoft.com/office/drawing/2014/main" id="{35F67788-7D06-A044-9DDF-C32C2C521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37" y="5884084"/>
            <a:ext cx="1853852" cy="97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5408DE-3D52-C947-B6E5-150519FCB7A9}"/>
              </a:ext>
            </a:extLst>
          </p:cNvPr>
          <p:cNvSpPr txBox="1"/>
          <p:nvPr/>
        </p:nvSpPr>
        <p:spPr>
          <a:xfrm>
            <a:off x="500361" y="5884084"/>
            <a:ext cx="12282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Figures by:</a:t>
            </a:r>
            <a:endParaRPr lang="en-IL" sz="1600" b="1" dirty="0"/>
          </a:p>
        </p:txBody>
      </p:sp>
      <p:pic>
        <p:nvPicPr>
          <p:cNvPr id="13" name="Picture 2" descr="Intro to gene expression (central dogma) (article) | Khan Academy">
            <a:extLst>
              <a:ext uri="{FF2B5EF4-FFF2-40B4-BE49-F238E27FC236}">
                <a16:creationId xmlns:a16="http://schemas.microsoft.com/office/drawing/2014/main" id="{C1B0B82C-C663-D949-8683-5DEA35A572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" t="85584" r="-3077" b="-58612"/>
          <a:stretch/>
        </p:blipFill>
        <p:spPr bwMode="auto">
          <a:xfrm>
            <a:off x="-946820" y="4986754"/>
            <a:ext cx="9282907" cy="277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ntro to gene expression (central dogma) (article) | Khan Academy">
            <a:extLst>
              <a:ext uri="{FF2B5EF4-FFF2-40B4-BE49-F238E27FC236}">
                <a16:creationId xmlns:a16="http://schemas.microsoft.com/office/drawing/2014/main" id="{C5E2E74F-5083-2646-B1F0-9A691B37DA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95" b="15090"/>
          <a:stretch/>
        </p:blipFill>
        <p:spPr bwMode="auto">
          <a:xfrm>
            <a:off x="-1337987" y="3672704"/>
            <a:ext cx="9238465" cy="115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Diagram of how a gene can dictate a phenotype (observable feature) of an organism. The flower color gene that Mendel studied consists of a stretch of DNA found on a chromosome. The DNA has a particular sequence; part of it, shown in this diagram, is 5'-GTAAATCG-3' (upper strand), paired with the complementary sequence 3'-CATTTAGC-5' (lower strand). The DNA of the gene specifies production of a protein that helps make pigments. When the protein is present and functional, pigments are produced, and the flowers of a plant have a purple color.">
            <a:extLst>
              <a:ext uri="{FF2B5EF4-FFF2-40B4-BE49-F238E27FC236}">
                <a16:creationId xmlns:a16="http://schemas.microsoft.com/office/drawing/2014/main" id="{D90E51BF-8123-DA45-AC74-B01732C2B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61" y="896752"/>
            <a:ext cx="6941059" cy="133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778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כותרת 1">
            <a:extLst>
              <a:ext uri="{FF2B5EF4-FFF2-40B4-BE49-F238E27FC236}">
                <a16:creationId xmlns:a16="http://schemas.microsoft.com/office/drawing/2014/main" id="{6B280BC2-6C88-BE4D-BD7D-8B6E9B51F574}"/>
              </a:ext>
            </a:extLst>
          </p:cNvPr>
          <p:cNvSpPr txBox="1">
            <a:spLocks/>
          </p:cNvSpPr>
          <p:nvPr/>
        </p:nvSpPr>
        <p:spPr>
          <a:xfrm>
            <a:off x="231912" y="371061"/>
            <a:ext cx="3041375" cy="821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en-IL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3908A-CD39-5847-BF6A-3CC48691C7BC}"/>
              </a:ext>
            </a:extLst>
          </p:cNvPr>
          <p:cNvSpPr txBox="1"/>
          <p:nvPr/>
        </p:nvSpPr>
        <p:spPr>
          <a:xfrm>
            <a:off x="231912" y="220044"/>
            <a:ext cx="5470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The Central Dogma</a:t>
            </a:r>
          </a:p>
        </p:txBody>
      </p:sp>
      <p:pic>
        <p:nvPicPr>
          <p:cNvPr id="3076" name="Picture 4" descr="The Genetic Code – MHCC Biology 112: Biology for Health Professions">
            <a:extLst>
              <a:ext uri="{FF2B5EF4-FFF2-40B4-BE49-F238E27FC236}">
                <a16:creationId xmlns:a16="http://schemas.microsoft.com/office/drawing/2014/main" id="{B928D3B4-DDDF-E948-BEEB-40A1BF886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" y="1527720"/>
            <a:ext cx="5115061" cy="435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ene Icon Genetics - Free vector graphic on Pixabay">
            <a:extLst>
              <a:ext uri="{FF2B5EF4-FFF2-40B4-BE49-F238E27FC236}">
                <a16:creationId xmlns:a16="http://schemas.microsoft.com/office/drawing/2014/main" id="{57878841-7013-CF47-AACE-71305ADA0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92" y="2539493"/>
            <a:ext cx="1776535" cy="177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566E9D-9432-C24E-91A2-D3F5588CA94D}"/>
              </a:ext>
            </a:extLst>
          </p:cNvPr>
          <p:cNvSpPr txBox="1"/>
          <p:nvPr/>
        </p:nvSpPr>
        <p:spPr>
          <a:xfrm>
            <a:off x="231912" y="673827"/>
            <a:ext cx="47534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Codon table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159390212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A1A1C8-4FBC-49DB-DAAB-7835ED5EC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5C48947E-69D5-5AB8-55E3-73618CAF4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BA41BD8D-9564-546F-FCC5-41A1A2594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כותרת 1">
            <a:extLst>
              <a:ext uri="{FF2B5EF4-FFF2-40B4-BE49-F238E27FC236}">
                <a16:creationId xmlns:a16="http://schemas.microsoft.com/office/drawing/2014/main" id="{5B0C6F24-B4AE-06C4-5155-F3A2C9BDA271}"/>
              </a:ext>
            </a:extLst>
          </p:cNvPr>
          <p:cNvSpPr txBox="1">
            <a:spLocks/>
          </p:cNvSpPr>
          <p:nvPr/>
        </p:nvSpPr>
        <p:spPr>
          <a:xfrm>
            <a:off x="231912" y="371061"/>
            <a:ext cx="3041375" cy="821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en-IL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0FC94-6BED-35DB-AA4B-7C4DCDEEC0D1}"/>
              </a:ext>
            </a:extLst>
          </p:cNvPr>
          <p:cNvSpPr txBox="1"/>
          <p:nvPr/>
        </p:nvSpPr>
        <p:spPr>
          <a:xfrm>
            <a:off x="231912" y="220044"/>
            <a:ext cx="5470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Types of mutations</a:t>
            </a:r>
          </a:p>
        </p:txBody>
      </p:sp>
      <p:pic>
        <p:nvPicPr>
          <p:cNvPr id="3078" name="Picture 6" descr="Gene Icon Genetics - Free vector graphic on Pixabay">
            <a:extLst>
              <a:ext uri="{FF2B5EF4-FFF2-40B4-BE49-F238E27FC236}">
                <a16:creationId xmlns:a16="http://schemas.microsoft.com/office/drawing/2014/main" id="{2381448B-A3C5-00C8-7754-ACC31031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92" y="2539493"/>
            <a:ext cx="1776535" cy="177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utations and Genetic Diseases">
            <a:extLst>
              <a:ext uri="{FF2B5EF4-FFF2-40B4-BE49-F238E27FC236}">
                <a16:creationId xmlns:a16="http://schemas.microsoft.com/office/drawing/2014/main" id="{9B87F66B-4B56-7E35-F9C4-9106A7237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50" y="972652"/>
            <a:ext cx="5063365" cy="566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14921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כותרת 1">
            <a:extLst>
              <a:ext uri="{FF2B5EF4-FFF2-40B4-BE49-F238E27FC236}">
                <a16:creationId xmlns:a16="http://schemas.microsoft.com/office/drawing/2014/main" id="{6B280BC2-6C88-BE4D-BD7D-8B6E9B51F574}"/>
              </a:ext>
            </a:extLst>
          </p:cNvPr>
          <p:cNvSpPr txBox="1">
            <a:spLocks/>
          </p:cNvSpPr>
          <p:nvPr/>
        </p:nvSpPr>
        <p:spPr>
          <a:xfrm>
            <a:off x="231912" y="371061"/>
            <a:ext cx="3041375" cy="821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en-IL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3908A-CD39-5847-BF6A-3CC48691C7BC}"/>
              </a:ext>
            </a:extLst>
          </p:cNvPr>
          <p:cNvSpPr txBox="1"/>
          <p:nvPr/>
        </p:nvSpPr>
        <p:spPr>
          <a:xfrm>
            <a:off x="231912" y="220044"/>
            <a:ext cx="5470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FASTA format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3DBC07-CA9A-8549-A60E-8F01FE152EAD}"/>
              </a:ext>
            </a:extLst>
          </p:cNvPr>
          <p:cNvSpPr txBox="1"/>
          <p:nvPr/>
        </p:nvSpPr>
        <p:spPr>
          <a:xfrm>
            <a:off x="231912" y="832726"/>
            <a:ext cx="67701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FASTA  is a text-based format for representing either nucleotide sequences (DNA/RNA) or amino acid (protein) sequences using single-letter codes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C4DB28-7A88-AF49-BBC2-2292685DDC41}"/>
              </a:ext>
            </a:extLst>
          </p:cNvPr>
          <p:cNvSpPr txBox="1"/>
          <p:nvPr/>
        </p:nvSpPr>
        <p:spPr>
          <a:xfrm>
            <a:off x="292871" y="1999406"/>
            <a:ext cx="5743003" cy="212365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L" sz="1200" dirty="0"/>
              <a:t>&gt;DNA_Seq1</a:t>
            </a:r>
          </a:p>
          <a:p>
            <a:r>
              <a:rPr lang="en-IL" sz="1200" dirty="0"/>
              <a:t>ATGTTTGTTTTTCTTTTTGTCTTGCCTTTGGTTTCCAGTCAATGTGTCAATTTGACCACAAGAACTGGAATACCGCCAGG</a:t>
            </a:r>
          </a:p>
          <a:p>
            <a:r>
              <a:rPr lang="en-IL" sz="1200" dirty="0"/>
              <a:t>TTATACCAATTCATCTACTAGAGGTGTCTATTATCCAGACAAAGTTTT</a:t>
            </a:r>
          </a:p>
          <a:p>
            <a:r>
              <a:rPr lang="en-IL" sz="1200" dirty="0"/>
              <a:t>&gt;DNA_Seq2</a:t>
            </a:r>
          </a:p>
          <a:p>
            <a:r>
              <a:rPr lang="en-IL" sz="1200" dirty="0"/>
              <a:t>TAGGTCTTCAATTTTACATCTTACACAAGACCTTTTCTTACCTTTCTTTTCTAATGTTACTTGGTTTAACACCATAAATTATCAAGGAGGCTTTAAGAAGTTTGACAATCCT</a:t>
            </a:r>
          </a:p>
          <a:p>
            <a:r>
              <a:rPr lang="en-IL" sz="1200" dirty="0"/>
              <a:t>&gt;DNA_Seq3</a:t>
            </a:r>
          </a:p>
          <a:p>
            <a:r>
              <a:rPr lang="en-IL" sz="1200" dirty="0"/>
              <a:t>GTTTTACCATTTAATGATGGTGTTTACTTTGCCTCCACGGAAAAGTCCAATATTATACGCGGTTGGATTTTTGGAACAACACTTGATGCCAGAACTCAATCTCTTCTAATAGTTAACAACGCAACCAATGTTGTTATCAAAGTATGTGAGTTTCAGTTTTGCACTGATCCATTTTTAGGTGTTTACTATCATAACAACAATAA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599130-1283-2945-A299-413A684AF999}"/>
              </a:ext>
            </a:extLst>
          </p:cNvPr>
          <p:cNvSpPr txBox="1"/>
          <p:nvPr/>
        </p:nvSpPr>
        <p:spPr>
          <a:xfrm>
            <a:off x="292871" y="4274081"/>
            <a:ext cx="5743003" cy="23083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&gt;AA_Seq1</a:t>
            </a:r>
          </a:p>
          <a:p>
            <a:r>
              <a:rPr lang="en-US" sz="1200" dirty="0"/>
              <a:t>MFVFLVLLPLVSSQCVNLTTRTQLPPAYTNSFTRGVYYPDKVFRSSVLHSTQDLFLPFFSNVTWFHAIHVSGTNGTKRFDNPVLPFNDGVYFASTEKSNIIRGWIFGTTLDSKTQSLLIVNNATNVVIKVCEFQFCNDPFLGVYYHKNNKSWMESEFRVYSSANNCTFEYVSQPFLMDLEGKQGNFKNLREFVFKNIDGYFKIYSKHTPINLVRDLPQGFSALEPLVDLPIGINITRFQT</a:t>
            </a:r>
          </a:p>
          <a:p>
            <a:r>
              <a:rPr lang="en-US" sz="1200" dirty="0"/>
              <a:t>&gt;AA_Seq2</a:t>
            </a:r>
          </a:p>
          <a:p>
            <a:r>
              <a:rPr lang="en-US" sz="1200" dirty="0"/>
              <a:t>LLALHRSYLTPGDSSSGWTAGAAAYYVGYLQPRTFLLKYNENGTITDAVDCALDPLSETKCTLKSFTVEKGIYQTSNFRVQPTESIVRFPNITNLCPFGEVFNATRFASVYAWNRKRISNCVADYSVLYNSASFSTFKCYGVSPTKLNDLCFTNVYADSFVIRGDEVRQIAPGQTGKIAD</a:t>
            </a:r>
          </a:p>
          <a:p>
            <a:r>
              <a:rPr lang="en-US" sz="1200" dirty="0"/>
              <a:t>&gt;AA_Seq3</a:t>
            </a:r>
          </a:p>
          <a:p>
            <a:r>
              <a:rPr lang="en-US" sz="1200" dirty="0"/>
              <a:t>YNYKLPDDFTGCVIAWNSNNLDSKVGGNYNYLYRLFRKSNLKPFERDISTEIYQAGSTPCNGVEGFNCYFPLQSYGFQPTNGVGYQPYRVVVLSFELLHAPATVCGPKKSTNLVKNKCVN</a:t>
            </a:r>
          </a:p>
        </p:txBody>
      </p:sp>
      <p:pic>
        <p:nvPicPr>
          <p:cNvPr id="6146" name="Picture 2" descr="How To Open File With FASTA Extension? - File Extension .FASTA">
            <a:extLst>
              <a:ext uri="{FF2B5EF4-FFF2-40B4-BE49-F238E27FC236}">
                <a16:creationId xmlns:a16="http://schemas.microsoft.com/office/drawing/2014/main" id="{870CF0EE-826E-394E-938A-BB805BEA2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42" y="2846307"/>
            <a:ext cx="1165386" cy="116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886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כותרת 1">
            <a:extLst>
              <a:ext uri="{FF2B5EF4-FFF2-40B4-BE49-F238E27FC236}">
                <a16:creationId xmlns:a16="http://schemas.microsoft.com/office/drawing/2014/main" id="{6B280BC2-6C88-BE4D-BD7D-8B6E9B51F574}"/>
              </a:ext>
            </a:extLst>
          </p:cNvPr>
          <p:cNvSpPr txBox="1">
            <a:spLocks/>
          </p:cNvSpPr>
          <p:nvPr/>
        </p:nvSpPr>
        <p:spPr>
          <a:xfrm>
            <a:off x="231912" y="371061"/>
            <a:ext cx="3041375" cy="821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en-IL" b="1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43113-18E1-6445-9D93-56F7A9D0E49F}"/>
              </a:ext>
            </a:extLst>
          </p:cNvPr>
          <p:cNvSpPr txBox="1"/>
          <p:nvPr/>
        </p:nvSpPr>
        <p:spPr>
          <a:xfrm>
            <a:off x="231912" y="220044"/>
            <a:ext cx="5470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Class exercise – Sequence Alignment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F01BF8-B95F-874B-AC34-E4F13B03B191}"/>
              </a:ext>
            </a:extLst>
          </p:cNvPr>
          <p:cNvSpPr txBox="1"/>
          <p:nvPr/>
        </p:nvSpPr>
        <p:spPr>
          <a:xfrm>
            <a:off x="231912" y="681709"/>
            <a:ext cx="56388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Task 1 - Extract the spike DNA sequence</a:t>
            </a:r>
            <a:endParaRPr lang="en-IL" sz="2000" dirty="0"/>
          </a:p>
        </p:txBody>
      </p:sp>
      <p:pic>
        <p:nvPicPr>
          <p:cNvPr id="20" name="Picture 4" descr="The COVID Consortium">
            <a:extLst>
              <a:ext uri="{FF2B5EF4-FFF2-40B4-BE49-F238E27FC236}">
                <a16:creationId xmlns:a16="http://schemas.microsoft.com/office/drawing/2014/main" id="{2549F660-CF95-7F4D-8E58-3C8BF624B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077" y="2760642"/>
            <a:ext cx="1336716" cy="133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The Science Behind Why the Delta Variant Is Spreading Covid-19 Faster">
            <a:extLst>
              <a:ext uri="{FF2B5EF4-FFF2-40B4-BE49-F238E27FC236}">
                <a16:creationId xmlns:a16="http://schemas.microsoft.com/office/drawing/2014/main" id="{95B1E462-4632-AF44-BAC9-175E90922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3" y="1868204"/>
            <a:ext cx="5370262" cy="302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AF0E67B-5B4D-A946-A090-216BEEFC11DE}"/>
              </a:ext>
            </a:extLst>
          </p:cNvPr>
          <p:cNvSpPr txBox="1"/>
          <p:nvPr/>
        </p:nvSpPr>
        <p:spPr>
          <a:xfrm>
            <a:off x="4050245" y="3842537"/>
            <a:ext cx="728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457200" rtl="1" eaLnBrk="1" latinLnBrk="0" hangingPunct="1"/>
            <a:r>
              <a:rPr lang="he-IL" sz="3600" b="1" dirty="0">
                <a:solidFill>
                  <a:schemeClr val="tx2"/>
                </a:solidFill>
              </a:rPr>
              <a:t>?</a:t>
            </a:r>
            <a:endParaRPr lang="en-IL" sz="3600" b="1" dirty="0"/>
          </a:p>
        </p:txBody>
      </p:sp>
    </p:spTree>
    <p:extLst>
      <p:ext uri="{BB962C8B-B14F-4D97-AF65-F5344CB8AC3E}">
        <p14:creationId xmlns:p14="http://schemas.microsoft.com/office/powerpoint/2010/main" val="195542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כותרת 1">
            <a:extLst>
              <a:ext uri="{FF2B5EF4-FFF2-40B4-BE49-F238E27FC236}">
                <a16:creationId xmlns:a16="http://schemas.microsoft.com/office/drawing/2014/main" id="{6B280BC2-6C88-BE4D-BD7D-8B6E9B51F574}"/>
              </a:ext>
            </a:extLst>
          </p:cNvPr>
          <p:cNvSpPr txBox="1">
            <a:spLocks/>
          </p:cNvSpPr>
          <p:nvPr/>
        </p:nvSpPr>
        <p:spPr>
          <a:xfrm>
            <a:off x="231912" y="371061"/>
            <a:ext cx="3041375" cy="821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endParaRPr lang="en-IL" b="1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43113-18E1-6445-9D93-56F7A9D0E49F}"/>
              </a:ext>
            </a:extLst>
          </p:cNvPr>
          <p:cNvSpPr txBox="1"/>
          <p:nvPr/>
        </p:nvSpPr>
        <p:spPr>
          <a:xfrm>
            <a:off x="231912" y="220044"/>
            <a:ext cx="5470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Class exercise – Sequence Alignment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F01BF8-B95F-874B-AC34-E4F13B03B191}"/>
              </a:ext>
            </a:extLst>
          </p:cNvPr>
          <p:cNvSpPr txBox="1"/>
          <p:nvPr/>
        </p:nvSpPr>
        <p:spPr>
          <a:xfrm>
            <a:off x="265533" y="728051"/>
            <a:ext cx="56388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Task 2 - Construct a phylogenetic tree</a:t>
            </a:r>
            <a:endParaRPr lang="en-IL" sz="2000" dirty="0"/>
          </a:p>
        </p:txBody>
      </p:sp>
      <p:pic>
        <p:nvPicPr>
          <p:cNvPr id="20" name="Picture 4" descr="The COVID Consortium">
            <a:extLst>
              <a:ext uri="{FF2B5EF4-FFF2-40B4-BE49-F238E27FC236}">
                <a16:creationId xmlns:a16="http://schemas.microsoft.com/office/drawing/2014/main" id="{2549F660-CF95-7F4D-8E58-3C8BF624B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077" y="2760642"/>
            <a:ext cx="1336716" cy="133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22641C0-3BD8-7748-9F9E-B811DD8BA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26" y="1896738"/>
            <a:ext cx="5539717" cy="30645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C27C5B-4ECC-0A49-9B70-E09D8D9FC6AD}"/>
              </a:ext>
            </a:extLst>
          </p:cNvPr>
          <p:cNvSpPr txBox="1"/>
          <p:nvPr/>
        </p:nvSpPr>
        <p:spPr>
          <a:xfrm>
            <a:off x="231912" y="5352772"/>
            <a:ext cx="6530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Sallard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Halloy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Casane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Decroly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E., &amp; van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Helden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(2021). Tracing the origins of SARS-COV-2 in coronavirus phylogenies: a review.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Environmental Chemistry Letters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1-17.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9763209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23964</TotalTime>
  <Words>228</Words>
  <Application>Microsoft Macintosh PowerPoint</Application>
  <PresentationFormat>On-screen Show (4:3)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ערכת נושא Office</vt:lpstr>
      <vt:lpstr>Tutorial 3 Sequence Alignment </vt:lpstr>
      <vt:lpstr>Announcements</vt:lpstr>
      <vt:lpstr>Today we will talk about…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Alona Rabner</dc:creator>
  <cp:lastModifiedBy>Almog Angel</cp:lastModifiedBy>
  <cp:revision>251</cp:revision>
  <dcterms:created xsi:type="dcterms:W3CDTF">2021-03-21T13:03:17Z</dcterms:created>
  <dcterms:modified xsi:type="dcterms:W3CDTF">2024-01-29T14:29:25Z</dcterms:modified>
</cp:coreProperties>
</file>