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4" r:id="rId13"/>
    <p:sldId id="263" r:id="rId14"/>
    <p:sldId id="267" r:id="rId15"/>
    <p:sldId id="266" r:id="rId16"/>
    <p:sldId id="268" r:id="rId17"/>
    <p:sldId id="269" r:id="rId18"/>
    <p:sldId id="274" r:id="rId19"/>
    <p:sldId id="275" r:id="rId20"/>
    <p:sldId id="270" r:id="rId21"/>
    <p:sldId id="271" r:id="rId22"/>
    <p:sldId id="272" r:id="rId23"/>
    <p:sldId id="273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6CFA4-2436-4D00-8E02-20D7BF8BAA6E}" v="82" dt="2021-08-19T09:18:53.157"/>
    <p1510:client id="{72FB6A4E-4D9D-4A79-8748-7BB79276BF75}" v="74" dt="2021-08-19T07:33:34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 autoAdjust="0"/>
  </p:normalViewPr>
  <p:slideViewPr>
    <p:cSldViewPr snapToGrid="0">
      <p:cViewPr>
        <p:scale>
          <a:sx n="95" d="100"/>
          <a:sy n="95" d="100"/>
        </p:scale>
        <p:origin x="81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326A-68FD-4D8D-A3ED-6C721776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3CCF2-F1FD-4838-BB74-2C7CD6D4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66C6-615A-4807-BD64-56004686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B339-69D6-4DD6-AAA8-1FD34FDA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340E-39BE-480D-8875-91C8971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41E-AFC6-4FF7-9A16-6889CAD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98D87-AB5B-4FCA-A1D5-A1B9C558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7886-3DF8-44C0-9E97-730B7319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292-F729-4F8B-89D4-D1B3420F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D6-AFBB-476C-962F-9E92E304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20BE5-D2E0-4230-A6DA-4CC448882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0E23-3C27-42B0-8DF0-E67F012C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E640-D916-46EC-917C-42B2A48F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CC6B-0275-47A2-B122-8FA5B08D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E6B0-6789-435D-935B-484D413F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BD46-792C-416E-B52A-C9513989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1371-EA82-4DD2-A8D5-29771132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1634-1286-4303-9B2B-ADDCFF6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6275-403C-4C84-9FF1-BEBA15BB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0114-5CB9-4ABD-ACAC-5E07B4B5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4448-FD4A-41A9-B4B9-AB85C146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A9C6-88D4-4AC9-9239-DDD8D760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3E7A-CAEC-4D04-9EEA-502452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0786-C0AF-42E2-A940-16BC2AF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C9AB-AFAA-4FF4-8B53-0702377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723D-9F33-4019-9EC3-EAA6DBE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FDA-87E7-4D5C-A929-7D9045993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D068-40AD-4A7A-B0C6-788850AA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1780-6B4A-4B70-883A-2130F3F5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7CD6-E08A-4D9B-BCA3-9C4B8BA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EF695-DA81-4177-8A04-1E316C7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C6C9-4090-4FC3-9F07-FC1462AF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285E-EF4B-4AE1-AACD-34962329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382FB-1531-4345-AD76-7E642CDF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EBEE2-9147-4ADA-8335-035FF36C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F2F64-CF50-43B8-92E0-984B8E3B3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B0F34-E3B3-45A6-9B46-AEFE82BC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EDBD7-8193-474A-8899-E96D66ED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87BF9-403A-4DA2-9BF9-6878E5B5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74B3-6C8B-42DB-8FCD-888C930E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316E9-C4F3-4900-BAB2-7CD91860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2E49-B10B-4177-B4FF-6707F045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D3F9C-4776-4273-836F-6287A2BC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93509-80D0-4485-8711-BDE62638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21BD9-2039-41EA-A04A-5116640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E1C5-552F-4FE6-84FA-F97ED402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76A9-BE3E-42BF-8492-EF32B41A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358A-4D52-4F44-B77D-5D627B94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72761-3D7F-4597-BFC0-D598866D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0DB1-A1D3-4745-8159-7905F16C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B46F-E81D-4846-931F-A0E6FBC6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92F2-07A1-4B6A-A90B-085DDA9A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3573-7D03-49EA-A033-5A27C28B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A7F1C-8E51-40E7-B048-C27CAB6B4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C2092-E5B6-4265-8D15-D96E63E7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0FE0-44E7-46EB-A489-9BE98373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397F-6611-4833-A14F-F0FD9245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45A23-65FE-43A0-904C-C6E4FB10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F032-82F7-48CD-A8F1-F934E02C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3F4A-2223-420C-8CC4-64C81510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737A-EED9-4D44-804B-E59F922D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21C8-261E-4A37-BA86-1D0BA6132C1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DF7-0137-490A-83F4-472B86A4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5039-8273-407A-A83B-626F0B9C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EFFF-E85B-467E-92E8-C8ECAA8D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au/overview/ai-platfo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au/overview/what-is-machine-learning-platfor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BC58BE-E993-43B5-8A8D-30A3EDC1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776" y="2898587"/>
            <a:ext cx="9538447" cy="124908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 Brief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1998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22A81F-9313-49B9-B693-684B6347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0" y="643467"/>
            <a:ext cx="66125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69A7D-AF69-46BA-BAC3-7331415C1C9B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typical Supervised Learning Pipeline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BABD30C4-E0A8-4D2A-A08C-9B8040A1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511157"/>
            <a:ext cx="11496821" cy="39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E5D630D-9AD4-4DC8-8F68-D188EBA99301}"/>
              </a:ext>
            </a:extLst>
          </p:cNvPr>
          <p:cNvSpPr txBox="1">
            <a:spLocks/>
          </p:cNvSpPr>
          <p:nvPr/>
        </p:nvSpPr>
        <p:spPr>
          <a:xfrm>
            <a:off x="1326776" y="2804458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What is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364159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E5D630D-9AD4-4DC8-8F68-D188EBA99301}"/>
              </a:ext>
            </a:extLst>
          </p:cNvPr>
          <p:cNvSpPr txBox="1">
            <a:spLocks/>
          </p:cNvSpPr>
          <p:nvPr/>
        </p:nvSpPr>
        <p:spPr>
          <a:xfrm>
            <a:off x="678216" y="245034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A Brief History of Machine Learning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55DCE1C-2477-424C-95CF-098D78BD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3" y="1380564"/>
            <a:ext cx="11002911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49ACD8-D7A3-4ECD-9923-91DC3216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82E9-804C-44BF-A347-E9F066A6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network</a:t>
            </a:r>
          </a:p>
        </p:txBody>
      </p:sp>
      <p:pic>
        <p:nvPicPr>
          <p:cNvPr id="1026" name="Picture 2" descr="A picture containing pencil&#10;&#10;Description automatically generated">
            <a:extLst>
              <a:ext uri="{FF2B5EF4-FFF2-40B4-BE49-F238E27FC236}">
                <a16:creationId xmlns:a16="http://schemas.microsoft.com/office/drawing/2014/main" id="{21661C1A-1005-4F14-B92C-251E7C39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0" y="1690688"/>
            <a:ext cx="5464647" cy="4878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7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D92DB5-3132-4ADA-93D6-CA17610E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66" y="197892"/>
            <a:ext cx="3545907" cy="646221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0B14B22-C1B7-4101-9296-4A73E707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20" y="368489"/>
            <a:ext cx="4270606" cy="58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4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9621E848-00A2-4CFC-9E01-F1F0EAE2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3" y="2259283"/>
            <a:ext cx="10114244" cy="34542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6C7665D-9353-4693-840B-86250232FD4F}"/>
              </a:ext>
            </a:extLst>
          </p:cNvPr>
          <p:cNvSpPr txBox="1">
            <a:spLocks/>
          </p:cNvSpPr>
          <p:nvPr/>
        </p:nvSpPr>
        <p:spPr>
          <a:xfrm>
            <a:off x="209176" y="519954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A famous research scientist from MSRA </a:t>
            </a:r>
          </a:p>
        </p:txBody>
      </p:sp>
    </p:spTree>
    <p:extLst>
      <p:ext uri="{BB962C8B-B14F-4D97-AF65-F5344CB8AC3E}">
        <p14:creationId xmlns:p14="http://schemas.microsoft.com/office/powerpoint/2010/main" val="44920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E5D630D-9AD4-4DC8-8F68-D188EBA99301}"/>
              </a:ext>
            </a:extLst>
          </p:cNvPr>
          <p:cNvSpPr txBox="1">
            <a:spLocks/>
          </p:cNvSpPr>
          <p:nvPr/>
        </p:nvSpPr>
        <p:spPr>
          <a:xfrm>
            <a:off x="1326776" y="2804458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A simplest model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4493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B9A29-6B94-4CD5-AB40-A5A399581B74}"/>
              </a:ext>
            </a:extLst>
          </p:cNvPr>
          <p:cNvSpPr txBox="1"/>
          <p:nvPr/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>
                <a:latin typeface="+mj-lt"/>
                <a:ea typeface="+mj-ea"/>
                <a:cs typeface="+mj-cs"/>
              </a:rPr>
              <a:t>Model Definitions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Models if molecules in science classroom">
            <a:extLst>
              <a:ext uri="{FF2B5EF4-FFF2-40B4-BE49-F238E27FC236}">
                <a16:creationId xmlns:a16="http://schemas.microsoft.com/office/drawing/2014/main" id="{A5A36EE1-5717-4C3D-A2BE-D3612A5E8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8" r="2403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5E8DD-076D-4B7D-B5C0-5949CB621606}"/>
                  </a:ext>
                </a:extLst>
              </p:cNvPr>
              <p:cNvSpPr txBox="1"/>
              <p:nvPr/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/>
                  <a:t>Hypothesis: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5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b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/>
                  <a:t>Loss function: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5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5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5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/>
                  <a:t>Cost function: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5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5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500" b="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 b="0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1500" b="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5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/>
                  <a:t>Goal: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/>
                  <a:t>Select w, b to minimize J(w, b)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5E8DD-076D-4B7D-B5C0-5949CB62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762" y="2706624"/>
                <a:ext cx="6251110" cy="3483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3E5D630D-9AD4-4DC8-8F68-D188EBA99301}"/>
              </a:ext>
            </a:extLst>
          </p:cNvPr>
          <p:cNvSpPr txBox="1">
            <a:spLocks/>
          </p:cNvSpPr>
          <p:nvPr/>
        </p:nvSpPr>
        <p:spPr>
          <a:xfrm>
            <a:off x="640565" y="320446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0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F0CFB1F-6BD6-4538-82C4-07218596BD4C}"/>
              </a:ext>
            </a:extLst>
          </p:cNvPr>
          <p:cNvSpPr txBox="1">
            <a:spLocks/>
          </p:cNvSpPr>
          <p:nvPr/>
        </p:nvSpPr>
        <p:spPr>
          <a:xfrm>
            <a:off x="1326776" y="2898587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AI VS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36460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3B8C-D5E8-4D42-B22E-01D08B716441}"/>
              </a:ext>
            </a:extLst>
          </p:cNvPr>
          <p:cNvSpPr txBox="1"/>
          <p:nvPr/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Gradient descent algorithm</a:t>
            </a:r>
          </a:p>
        </p:txBody>
      </p:sp>
      <p:pic>
        <p:nvPicPr>
          <p:cNvPr id="7" name="Picture 6" descr="Abstract background of 3D colourful bars">
            <a:extLst>
              <a:ext uri="{FF2B5EF4-FFF2-40B4-BE49-F238E27FC236}">
                <a16:creationId xmlns:a16="http://schemas.microsoft.com/office/drawing/2014/main" id="{E6FF98C1-4C5E-4C94-A215-B93FCCA29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0" r="2907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5E8DD-076D-4B7D-B5C0-5949CB621606}"/>
                  </a:ext>
                </a:extLst>
              </p:cNvPr>
              <p:cNvSpPr txBox="1"/>
              <p:nvPr/>
            </p:nvSpPr>
            <p:spPr>
              <a:xfrm>
                <a:off x="4654296" y="2706624"/>
                <a:ext cx="6894576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/>
                  <a:t>repeat until convergence {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/>
                  <a:t>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sz="220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sup>
                    </m:sSup>
                  </m:oMath>
                </a14:m>
                <a:endParaRPr lang="en-US" sz="22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/>
                  <a:t>       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2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/>
                  <a:t>}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5E8DD-076D-4B7D-B5C0-5949CB62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96" y="2706624"/>
                <a:ext cx="6894576" cy="34838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3E5D630D-9AD4-4DC8-8F68-D188EBA99301}"/>
              </a:ext>
            </a:extLst>
          </p:cNvPr>
          <p:cNvSpPr txBox="1">
            <a:spLocks/>
          </p:cNvSpPr>
          <p:nvPr/>
        </p:nvSpPr>
        <p:spPr>
          <a:xfrm>
            <a:off x="173317" y="868081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952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growing in a concrete crack">
            <a:extLst>
              <a:ext uri="{FF2B5EF4-FFF2-40B4-BE49-F238E27FC236}">
                <a16:creationId xmlns:a16="http://schemas.microsoft.com/office/drawing/2014/main" id="{6EDCEE94-BA2A-49D4-B111-2A6974B4A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1" r="3959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90F6-229C-4DA3-B7E4-E7EFCBA1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Georgia" panose="02040502050405020303" pitchFamily="18" charset="0"/>
              </a:rPr>
              <a:t>Technologies come and technologies go, but insight is forever.</a:t>
            </a:r>
          </a:p>
          <a:p>
            <a:endParaRPr lang="en-US" sz="2000">
              <a:latin typeface="Georgia" panose="02040502050405020303" pitchFamily="18" charset="0"/>
            </a:endParaRPr>
          </a:p>
          <a:p>
            <a:endParaRPr lang="en-US" sz="2000">
              <a:latin typeface="Georgia" panose="02040502050405020303" pitchFamily="18" charset="0"/>
            </a:endParaRPr>
          </a:p>
          <a:p>
            <a:endParaRPr lang="en-US" sz="2000">
              <a:latin typeface="Georgia" panose="02040502050405020303" pitchFamily="18" charset="0"/>
            </a:endParaRPr>
          </a:p>
          <a:p>
            <a:endParaRPr lang="en-US" sz="2000">
              <a:latin typeface="Georgia" panose="02040502050405020303" pitchFamily="18" charset="0"/>
            </a:endParaRPr>
          </a:p>
          <a:p>
            <a:endParaRPr lang="en-US" sz="2000">
              <a:latin typeface="Georgia" panose="02040502050405020303" pitchFamily="18" charset="0"/>
            </a:endParaRPr>
          </a:p>
          <a:p>
            <a:endParaRPr lang="en-US" sz="200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/>
              <a:t>http://neuralnetworksanddeeplearning.com/index.html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319632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B8F2-F79A-4151-8DF6-6440C51E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869390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What is artificial intelligence (AI)?</a:t>
            </a:r>
          </a:p>
          <a:p>
            <a:pPr marL="0" indent="0" algn="l">
              <a:buNone/>
            </a:pPr>
            <a:endParaRPr lang="en-US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u="sng" dirty="0">
                <a:solidFill>
                  <a:srgbClr val="0062AD"/>
                </a:solidFill>
                <a:effectLst/>
                <a:latin typeface="Segoe UI" panose="020B0502040204020203" pitchFamily="34" charset="0"/>
                <a:hlinkClick r:id="rId2"/>
              </a:rPr>
              <a:t>Artificial intelligence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 is the capability of a computer system to mimic human cognitive functions such as learning and problem-solving. Through AI, a computer system uses </a:t>
            </a:r>
            <a:r>
              <a:rPr lang="en-U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maths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and logic to simulate the reasoning that people use to learn from new information and make decisions.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F9376-A5CE-4C2A-8B4A-3B7ACC07B981}"/>
              </a:ext>
            </a:extLst>
          </p:cNvPr>
          <p:cNvSpPr txBox="1"/>
          <p:nvPr/>
        </p:nvSpPr>
        <p:spPr>
          <a:xfrm>
            <a:off x="782918" y="5510306"/>
            <a:ext cx="115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4F5F6"/>
                </a:solidFill>
                <a:effectLst/>
                <a:latin typeface="Segoe UI" panose="020B0502040204020203" pitchFamily="34" charset="0"/>
              </a:rPr>
              <a:t>https://azure.microsoft.com/en-au/overview/artificial-intelligence-ai-vs-machine-learning/#introduction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B8F2-F79A-4151-8DF6-6440C51E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869390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What is machine learning?</a:t>
            </a:r>
          </a:p>
          <a:p>
            <a:pPr marL="0" indent="0" algn="l">
              <a:buNone/>
            </a:pPr>
            <a:endParaRPr lang="en-US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u="sng" dirty="0">
                <a:solidFill>
                  <a:srgbClr val="0062AD"/>
                </a:solidFill>
                <a:effectLst/>
                <a:latin typeface="Segoe UI" panose="020B0502040204020203" pitchFamily="34" charset="0"/>
                <a:hlinkClick r:id="rId2"/>
              </a:rPr>
              <a:t>Machine learning</a:t>
            </a: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 is an application of AI. It’s the process of using mathematical models of data to help a computer learn without direct instruction. This enables a computer system to continue learning and improving on its own, based on experience.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F9376-A5CE-4C2A-8B4A-3B7ACC07B981}"/>
              </a:ext>
            </a:extLst>
          </p:cNvPr>
          <p:cNvSpPr txBox="1"/>
          <p:nvPr/>
        </p:nvSpPr>
        <p:spPr>
          <a:xfrm>
            <a:off x="782918" y="5510306"/>
            <a:ext cx="115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4F5F6"/>
                </a:solidFill>
                <a:effectLst/>
                <a:latin typeface="Segoe UI" panose="020B0502040204020203" pitchFamily="34" charset="0"/>
              </a:rPr>
              <a:t>https://azure.microsoft.com/en-au/overview/artificial-intelligence-ai-vs-machine-learning/#introduction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B8F2-F79A-4151-8DF6-6440C51E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869390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Relationship between them</a:t>
            </a:r>
            <a:endParaRPr lang="en-US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While AI and machine learning are very closely connected, they’re not the same. Machine learning is considered a subset of AI.</a:t>
            </a:r>
          </a:p>
          <a:p>
            <a:pPr marL="0" indent="0" algn="l">
              <a:buNone/>
            </a:pPr>
            <a:endParaRPr lang="en-US" dirty="0">
              <a:solidFill>
                <a:srgbClr val="4C4C51"/>
              </a:solidFill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An “intelligent” computer uses AI to think like a human and perform tasks on its own. Machine learning is how a computer system develops its intelligence.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F9376-A5CE-4C2A-8B4A-3B7ACC07B981}"/>
              </a:ext>
            </a:extLst>
          </p:cNvPr>
          <p:cNvSpPr txBox="1"/>
          <p:nvPr/>
        </p:nvSpPr>
        <p:spPr>
          <a:xfrm>
            <a:off x="782918" y="5510306"/>
            <a:ext cx="115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4F5F6"/>
                </a:solidFill>
                <a:effectLst/>
                <a:latin typeface="Segoe UI" panose="020B0502040204020203" pitchFamily="34" charset="0"/>
              </a:rPr>
              <a:t>https://azure.microsoft.com/en-au/overview/artificial-intelligence-ai-vs-machine-learning/#introduction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F0CFB1F-6BD6-4538-82C4-07218596BD4C}"/>
              </a:ext>
            </a:extLst>
          </p:cNvPr>
          <p:cNvSpPr txBox="1">
            <a:spLocks/>
          </p:cNvSpPr>
          <p:nvPr/>
        </p:nvSpPr>
        <p:spPr>
          <a:xfrm>
            <a:off x="1326776" y="2898587"/>
            <a:ext cx="9538447" cy="124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Why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56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15B3DB-36A7-4E21-BE8B-D9AE62C8D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" b="282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1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30BB89-A465-487B-A3AA-3BC4B109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432969"/>
            <a:ext cx="1119343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38A36D-98C9-4C7F-9DBB-57414227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" y="0"/>
            <a:ext cx="12186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742645E5C6394D9214C18FF6E3CE9A" ma:contentTypeVersion="14" ma:contentTypeDescription="Create a new document." ma:contentTypeScope="" ma:versionID="dca92450c97e85ea52ed85aa162a00d4">
  <xsd:schema xmlns:xsd="http://www.w3.org/2001/XMLSchema" xmlns:xs="http://www.w3.org/2001/XMLSchema" xmlns:p="http://schemas.microsoft.com/office/2006/metadata/properties" xmlns:ns1="http://schemas.microsoft.com/sharepoint/v3" xmlns:ns3="264646bc-7da0-4cee-9863-96cbcd055eea" xmlns:ns4="1e35a62a-3fe1-4486-970a-7275b45849af" targetNamespace="http://schemas.microsoft.com/office/2006/metadata/properties" ma:root="true" ma:fieldsID="811f55963f7c4badd03bb7af89e43161" ns1:_="" ns3:_="" ns4:_="">
    <xsd:import namespace="http://schemas.microsoft.com/sharepoint/v3"/>
    <xsd:import namespace="264646bc-7da0-4cee-9863-96cbcd055eea"/>
    <xsd:import namespace="1e35a62a-3fe1-4486-970a-7275b45849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646bc-7da0-4cee-9863-96cbcd055e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5a62a-3fe1-4486-970a-7275b45849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3AFB1DF-07BF-44B5-BF1E-6FB7C125A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50FD1-6B31-4709-8CBB-05B52F54D104}">
  <ds:schemaRefs>
    <ds:schemaRef ds:uri="1e35a62a-3fe1-4486-970a-7275b45849af"/>
    <ds:schemaRef ds:uri="264646bc-7da0-4cee-9863-96cbcd055e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0151E6-AC9B-4314-BCFA-C9E5406EB621}">
  <ds:schemaRefs>
    <ds:schemaRef ds:uri="1e35a62a-3fe1-4486-970a-7275b45849af"/>
    <ds:schemaRef ds:uri="264646bc-7da0-4cee-9863-96cbcd055e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334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Georgia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Bi</dc:creator>
  <cp:lastModifiedBy>Ran Bi</cp:lastModifiedBy>
  <cp:revision>2</cp:revision>
  <dcterms:created xsi:type="dcterms:W3CDTF">2021-08-18T14:08:46Z</dcterms:created>
  <dcterms:modified xsi:type="dcterms:W3CDTF">2021-08-19T09:18:54Z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0x01010098742645E5C6394D9214C18FF6E3CE9A</vt:lpwstr>
  </property>
</Properties>
</file>