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embeddedFontLst>
    <p:embeddedFont>
      <p:font typeface="Radley"/>
      <p:regular r:id="rId43"/>
      <p:italic r:id="rId44"/>
    </p:embeddedFont>
    <p:embeddedFont>
      <p:font typeface="Schoolbell"/>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adley-italic.fntdata"/><Relationship Id="rId21" Type="http://schemas.openxmlformats.org/officeDocument/2006/relationships/slide" Target="slides/slide17.xml"/><Relationship Id="rId43" Type="http://schemas.openxmlformats.org/officeDocument/2006/relationships/font" Target="fonts/Radley-regular.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Schoolbel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8787"/>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2"/>
            <a:ext cx="2971800" cy="45878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5" name="Shape 175"/>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Show you your goal, a set of data. It’s meaningless. You know you should walk 10,000 steps a day, you know you haven't yet, but you are not going to do it. </a:t>
            </a:r>
            <a:endParaRPr/>
          </a:p>
        </p:txBody>
      </p:sp>
      <p:sp>
        <p:nvSpPr>
          <p:cNvPr id="182" name="Shape 182"/>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When you heard that you did not finish your goal today. It’s easy to ignore that, because you probably are not gonna finish that tomorrow. And you haven’t been finishing that for a week. </a:t>
            </a:r>
            <a:endParaRPr/>
          </a:p>
          <a:p>
            <a:pPr indent="0" lvl="0" marL="0">
              <a:spcBef>
                <a:spcPts val="0"/>
              </a:spcBef>
              <a:spcAft>
                <a:spcPts val="0"/>
              </a:spcAft>
              <a:buNone/>
            </a:pPr>
            <a:r>
              <a:rPr lang="en-US"/>
              <a:t>But we show you how much the guys around you workout, how much they sleep. Probably it’s gonna be different. </a:t>
            </a:r>
            <a:endParaRPr/>
          </a:p>
        </p:txBody>
      </p:sp>
      <p:sp>
        <p:nvSpPr>
          <p:cNvPr id="219" name="Shape 219"/>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More than that, we will show you a rank of your friends. Perhaps, when you see how healthy your friends are, it’s gonna make a difference. </a:t>
            </a:r>
            <a:endParaRPr/>
          </a:p>
        </p:txBody>
      </p:sp>
      <p:sp>
        <p:nvSpPr>
          <p:cNvPr id="227" name="Shape 227"/>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Why is that? Except for I blurred other part?</a:t>
            </a:r>
            <a:endParaRPr/>
          </a:p>
          <a:p>
            <a:pPr indent="0" lvl="0" marL="0" rtl="0">
              <a:spcBef>
                <a:spcPts val="0"/>
              </a:spcBef>
              <a:spcAft>
                <a:spcPts val="0"/>
              </a:spcAft>
              <a:buNone/>
            </a:pPr>
            <a:r>
              <a:rPr lang="en-US"/>
              <a:t>The emails sent to you, have nothing really to do with you, nothing useful for you. </a:t>
            </a:r>
            <a:endParaRPr/>
          </a:p>
        </p:txBody>
      </p:sp>
      <p:sp>
        <p:nvSpPr>
          <p:cNvPr id="251" name="Shape 251"/>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2" name="Shape 262"/>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Q Xinyu</a:t>
            </a:r>
            <a:endParaRPr/>
          </a:p>
        </p:txBody>
      </p:sp>
      <p:sp>
        <p:nvSpPr>
          <p:cNvPr id="269" name="Shape 269"/>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0" name="Shape 29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3" name="Shape 3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3" name="Shape 32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3" name="Shape 3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0" name="Shape 3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7" name="Shape 127"/>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4" name="Shape 134"/>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It’s impossible to expect your users to log in your website everyday. But they’re willing to visit it on their phone. </a:t>
            </a:r>
            <a:endParaRPr/>
          </a:p>
        </p:txBody>
      </p:sp>
      <p:sp>
        <p:nvSpPr>
          <p:cNvPr id="141" name="Shape 141"/>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8" name="Shape 1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3" name="Shape 7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Shape 74"/>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78" name="Shape 78"/>
        <p:cNvGrpSpPr/>
        <p:nvPr/>
      </p:nvGrpSpPr>
      <p:grpSpPr>
        <a:xfrm>
          <a:off x="0" y="0"/>
          <a:ext cx="0" cy="0"/>
          <a:chOff x="0" y="0"/>
          <a:chExt cx="0" cy="0"/>
        </a:xfrm>
      </p:grpSpPr>
      <p:sp>
        <p:nvSpPr>
          <p:cNvPr id="79" name="Shape 7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Shape 8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Shape 2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type="vertTitleAndTx">
  <p:cSld name="VERTICAL_TITLE_AND_VERTICAL_TEXT">
    <p:spTree>
      <p:nvGrpSpPr>
        <p:cNvPr id="27" name="Shape 27"/>
        <p:cNvGrpSpPr/>
        <p:nvPr/>
      </p:nvGrpSpPr>
      <p:grpSpPr>
        <a:xfrm>
          <a:off x="0" y="0"/>
          <a:ext cx="0" cy="0"/>
          <a:chOff x="0" y="0"/>
          <a:chExt cx="0" cy="0"/>
        </a:xfrm>
      </p:grpSpPr>
      <p:sp>
        <p:nvSpPr>
          <p:cNvPr id="28" name="Shape 2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Shape 2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Shape 3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5" name="Shape 3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Shape 3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39" name="Shape 39"/>
        <p:cNvGrpSpPr/>
        <p:nvPr/>
      </p:nvGrpSpPr>
      <p:grpSpPr>
        <a:xfrm>
          <a:off x="0" y="0"/>
          <a:ext cx="0" cy="0"/>
          <a:chOff x="0" y="0"/>
          <a:chExt cx="0" cy="0"/>
        </a:xfrm>
      </p:grpSpPr>
      <p:sp>
        <p:nvSpPr>
          <p:cNvPr id="40" name="Shape 4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1" name="Shape 4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sz="3200">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46" name="Shape 46"/>
        <p:cNvGrpSpPr/>
        <p:nvPr/>
      </p:nvGrpSpPr>
      <p:grpSpPr>
        <a:xfrm>
          <a:off x="0" y="0"/>
          <a:ext cx="0" cy="0"/>
          <a:chOff x="0" y="0"/>
          <a:chExt cx="0" cy="0"/>
        </a:xfrm>
      </p:grpSpPr>
      <p:sp>
        <p:nvSpPr>
          <p:cNvPr id="47" name="Shape 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8" name="Shape 4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Shape 4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50" name="Shape 5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Shape 5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4" name="Shape 6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5" name="Shape 6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6" name="Shape 6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7" name="Shape 6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8" name="Shape 6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87" name="Shape 87"/>
        <p:cNvGrpSpPr/>
        <p:nvPr/>
      </p:nvGrpSpPr>
      <p:grpSpPr>
        <a:xfrm>
          <a:off x="0" y="0"/>
          <a:ext cx="0" cy="0"/>
          <a:chOff x="0" y="0"/>
          <a:chExt cx="0" cy="0"/>
        </a:xfrm>
      </p:grpSpPr>
      <p:sp>
        <p:nvSpPr>
          <p:cNvPr id="88" name="Shape 88"/>
          <p:cNvSpPr txBox="1"/>
          <p:nvPr>
            <p:ph type="ctrTitle"/>
          </p:nvPr>
        </p:nvSpPr>
        <p:spPr>
          <a:xfrm>
            <a:off x="468312" y="2708275"/>
            <a:ext cx="4824412" cy="5445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dley"/>
              <a:buNone/>
            </a:pPr>
            <a:r>
              <a:rPr b="1" i="0" lang="en-US" sz="5400" u="none" cap="none" strike="noStrike">
                <a:solidFill>
                  <a:schemeClr val="dk1"/>
                </a:solidFill>
                <a:latin typeface="Radley"/>
                <a:ea typeface="Radley"/>
                <a:cs typeface="Radley"/>
                <a:sym typeface="Radley"/>
              </a:rPr>
              <a:t>Health Monitor</a:t>
            </a:r>
            <a:endParaRPr/>
          </a:p>
        </p:txBody>
      </p:sp>
      <p:sp>
        <p:nvSpPr>
          <p:cNvPr id="89" name="Shape 89"/>
          <p:cNvSpPr txBox="1"/>
          <p:nvPr/>
        </p:nvSpPr>
        <p:spPr>
          <a:xfrm>
            <a:off x="468312" y="3946562"/>
            <a:ext cx="3960900" cy="503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sz="18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b="1" sz="18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b="1" sz="1800">
              <a:solidFill>
                <a:schemeClr val="dk1"/>
              </a:solidFill>
            </a:endParaRPr>
          </a:p>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By Group 4</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lang="en-US" sz="1800">
                <a:solidFill>
                  <a:schemeClr val="dk1"/>
                </a:solidFill>
              </a:rPr>
              <a:t>Yuwei Jiang, Xinyu Li, Chenfan Xiao, Chenyao Wen, Jianing Xu</a:t>
            </a:r>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t/>
            </a:r>
            <a:endParaRPr/>
          </a:p>
        </p:txBody>
      </p:sp>
      <p:pic>
        <p:nvPicPr>
          <p:cNvPr id="164" name="Shape 164"/>
          <p:cNvPicPr preferRelativeResize="0"/>
          <p:nvPr/>
        </p:nvPicPr>
        <p:blipFill>
          <a:blip r:embed="rId3">
            <a:alphaModFix/>
          </a:blip>
          <a:stretch>
            <a:fillRect/>
          </a:stretch>
        </p:blipFill>
        <p:spPr>
          <a:xfrm>
            <a:off x="0" y="1600189"/>
            <a:ext cx="9144000" cy="5240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How many of you have ever set yourself some goal?</a:t>
            </a:r>
            <a:endParaRPr/>
          </a:p>
          <a:p>
            <a:pPr indent="-139700" lvl="0" marL="342900">
              <a:spcBef>
                <a:spcPts val="640"/>
              </a:spcBef>
              <a:spcAft>
                <a:spcPts val="0"/>
              </a:spcAft>
              <a:buNone/>
            </a:pPr>
            <a:r>
              <a:rPr lang="en-US"/>
              <a:t>Go to gym three times a week? Walk 10,000 steps a day? Etc…</a:t>
            </a:r>
            <a:endParaRPr/>
          </a:p>
          <a:p>
            <a:pPr indent="-139700" lvl="0" marL="342900">
              <a:spcBef>
                <a:spcPts val="64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8" name="Shape 178"/>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US"/>
              <a:t>How many of you have ever set yourself some goal?</a:t>
            </a:r>
            <a:endParaRPr/>
          </a:p>
          <a:p>
            <a:pPr indent="-139700" lvl="0" marL="342900" rtl="0">
              <a:spcBef>
                <a:spcPts val="640"/>
              </a:spcBef>
              <a:spcAft>
                <a:spcPts val="0"/>
              </a:spcAft>
              <a:buNone/>
            </a:pPr>
            <a:r>
              <a:rPr lang="en-US"/>
              <a:t>Go to gym three times a week? Walk 10,000 steps a day? Etc…</a:t>
            </a:r>
            <a:endParaRPr/>
          </a:p>
          <a:p>
            <a:pPr indent="-139700" lvl="0" marL="342900" rtl="0">
              <a:spcBef>
                <a:spcPts val="640"/>
              </a:spcBef>
              <a:spcAft>
                <a:spcPts val="0"/>
              </a:spcAft>
              <a:buNone/>
            </a:pPr>
            <a:r>
              <a:rPr lang="en-US"/>
              <a:t>How many of you still doing 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lt1"/>
                </a:solidFill>
              </a:rPr>
              <a:t>Problems of other health system</a:t>
            </a:r>
            <a:endParaRPr>
              <a:solidFill>
                <a:schemeClr val="lt1"/>
              </a:solidFill>
            </a:endParaRPr>
          </a:p>
        </p:txBody>
      </p:sp>
      <p:sp>
        <p:nvSpPr>
          <p:cNvPr id="185" name="Shape 18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Motivation</a:t>
            </a:r>
            <a:endParaRPr/>
          </a:p>
          <a:p>
            <a:pPr indent="-139700" lvl="0" marL="342900">
              <a:spcBef>
                <a:spcPts val="640"/>
              </a:spcBef>
              <a:spcAft>
                <a:spcPts val="0"/>
              </a:spcAft>
              <a:buNone/>
            </a:pPr>
            <a:r>
              <a:rPr lang="en-US"/>
              <a:t>They present you your goal, your diet plan, everything that you should do. </a:t>
            </a:r>
            <a:endParaRPr/>
          </a:p>
          <a:p>
            <a:pPr indent="-139700" lvl="0" marL="342900">
              <a:spcBef>
                <a:spcPts val="640"/>
              </a:spcBef>
              <a:spcAft>
                <a:spcPts val="0"/>
              </a:spcAft>
              <a:buNone/>
            </a:pPr>
            <a:r>
              <a:t/>
            </a:r>
            <a:endParaRPr/>
          </a:p>
          <a:p>
            <a:pPr indent="-139700" lvl="0" marL="342900">
              <a:spcBef>
                <a:spcPts val="640"/>
              </a:spcBef>
              <a:spcAft>
                <a:spcPts val="0"/>
              </a:spcAft>
              <a:buNone/>
            </a:pPr>
            <a:r>
              <a:rPr lang="en-US"/>
              <a:t>BUT, YOU ARE JUST NOT GOING TO DO THEM.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lt1"/>
                </a:solidFill>
              </a:rPr>
              <a:t>Goals of HealthOn</a:t>
            </a:r>
            <a:endParaRPr>
              <a:solidFill>
                <a:schemeClr val="lt1"/>
              </a:solidFill>
            </a:endParaRPr>
          </a:p>
        </p:txBody>
      </p:sp>
      <p:sp>
        <p:nvSpPr>
          <p:cNvPr id="192" name="Shape 19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US"/>
              <a:t>Easy to access</a:t>
            </a:r>
            <a:endParaRPr/>
          </a:p>
          <a:p>
            <a:pPr indent="-139700" lvl="0" marL="342900">
              <a:spcBef>
                <a:spcPts val="640"/>
              </a:spcBef>
              <a:spcAft>
                <a:spcPts val="0"/>
              </a:spcAft>
              <a:buNone/>
            </a:pPr>
            <a:r>
              <a:rPr lang="en-US" u="sng"/>
              <a:t>Motivation</a:t>
            </a:r>
            <a:endParaRPr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600" u="none" cap="none" strike="noStrike">
                <a:solidFill>
                  <a:schemeClr val="lt1"/>
                </a:solidFill>
                <a:latin typeface="Arial"/>
                <a:ea typeface="Arial"/>
                <a:cs typeface="Arial"/>
                <a:sym typeface="Arial"/>
              </a:rPr>
              <a:t>Dashboard</a:t>
            </a:r>
            <a:endParaRPr/>
          </a:p>
        </p:txBody>
      </p:sp>
      <p:sp>
        <p:nvSpPr>
          <p:cNvPr id="198" name="Shape 19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pic>
        <p:nvPicPr>
          <p:cNvPr id="199" name="Shape 199"/>
          <p:cNvPicPr preferRelativeResize="0"/>
          <p:nvPr/>
        </p:nvPicPr>
        <p:blipFill rotWithShape="1">
          <a:blip r:embed="rId3">
            <a:alphaModFix/>
          </a:blip>
          <a:srcRect b="0" l="0" r="0" t="0"/>
          <a:stretch/>
        </p:blipFill>
        <p:spPr>
          <a:xfrm>
            <a:off x="468312" y="1814512"/>
            <a:ext cx="8137500" cy="460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lt1"/>
                </a:solidFill>
              </a:rPr>
              <a:t>Motivation</a:t>
            </a:r>
            <a:endParaRPr>
              <a:solidFill>
                <a:schemeClr val="lt1"/>
              </a:solidFill>
            </a:endParaRPr>
          </a:p>
        </p:txBody>
      </p:sp>
      <p:sp>
        <p:nvSpPr>
          <p:cNvPr id="206" name="Shape 20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Advise: </a:t>
            </a:r>
            <a:endParaRPr/>
          </a:p>
        </p:txBody>
      </p:sp>
      <p:pic>
        <p:nvPicPr>
          <p:cNvPr id="207" name="Shape 207"/>
          <p:cNvPicPr preferRelativeResize="0"/>
          <p:nvPr/>
        </p:nvPicPr>
        <p:blipFill>
          <a:blip r:embed="rId3">
            <a:alphaModFix/>
          </a:blip>
          <a:stretch>
            <a:fillRect/>
          </a:stretch>
        </p:blipFill>
        <p:spPr>
          <a:xfrm>
            <a:off x="0" y="3042160"/>
            <a:ext cx="9144002" cy="3084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Motivation</a:t>
            </a:r>
            <a:endParaRPr/>
          </a:p>
        </p:txBody>
      </p:sp>
      <p:sp>
        <p:nvSpPr>
          <p:cNvPr id="214" name="Shape 21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Performance Chart:</a:t>
            </a:r>
            <a:endParaRPr/>
          </a:p>
        </p:txBody>
      </p:sp>
      <p:pic>
        <p:nvPicPr>
          <p:cNvPr id="215" name="Shape 215"/>
          <p:cNvPicPr preferRelativeResize="0"/>
          <p:nvPr/>
        </p:nvPicPr>
        <p:blipFill>
          <a:blip r:embed="rId3">
            <a:alphaModFix/>
          </a:blip>
          <a:stretch>
            <a:fillRect/>
          </a:stretch>
        </p:blipFill>
        <p:spPr>
          <a:xfrm>
            <a:off x="0" y="2274692"/>
            <a:ext cx="9143999" cy="45833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Motivation</a:t>
            </a:r>
            <a:endParaRPr/>
          </a:p>
        </p:txBody>
      </p:sp>
      <p:sp>
        <p:nvSpPr>
          <p:cNvPr id="222" name="Shape 22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Comparing Chart: </a:t>
            </a:r>
            <a:endParaRPr/>
          </a:p>
        </p:txBody>
      </p:sp>
      <p:pic>
        <p:nvPicPr>
          <p:cNvPr id="223" name="Shape 223"/>
          <p:cNvPicPr preferRelativeResize="0"/>
          <p:nvPr/>
        </p:nvPicPr>
        <p:blipFill>
          <a:blip r:embed="rId3">
            <a:alphaModFix/>
          </a:blip>
          <a:stretch>
            <a:fillRect/>
          </a:stretch>
        </p:blipFill>
        <p:spPr>
          <a:xfrm>
            <a:off x="1910229" y="2437625"/>
            <a:ext cx="5323551" cy="4279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Motivation</a:t>
            </a:r>
            <a:endParaRPr/>
          </a:p>
        </p:txBody>
      </p:sp>
      <p:sp>
        <p:nvSpPr>
          <p:cNvPr id="230" name="Shape 230"/>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Friends step rank:</a:t>
            </a:r>
            <a:endParaRPr/>
          </a:p>
        </p:txBody>
      </p:sp>
      <p:pic>
        <p:nvPicPr>
          <p:cNvPr id="231" name="Shape 231"/>
          <p:cNvPicPr preferRelativeResize="0"/>
          <p:nvPr/>
        </p:nvPicPr>
        <p:blipFill>
          <a:blip r:embed="rId3">
            <a:alphaModFix/>
          </a:blip>
          <a:stretch>
            <a:fillRect/>
          </a:stretch>
        </p:blipFill>
        <p:spPr>
          <a:xfrm>
            <a:off x="0" y="3148311"/>
            <a:ext cx="9144002" cy="2413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pic>
        <p:nvPicPr>
          <p:cNvPr id="95" name="Shape 95"/>
          <p:cNvPicPr preferRelativeResize="0"/>
          <p:nvPr>
            <p:ph idx="1" type="body"/>
          </p:nvPr>
        </p:nvPicPr>
        <p:blipFill rotWithShape="1">
          <a:blip r:embed="rId3">
            <a:alphaModFix/>
          </a:blip>
          <a:srcRect b="0" l="0" r="0" t="0"/>
          <a:stretch/>
        </p:blipFill>
        <p:spPr>
          <a:xfrm>
            <a:off x="549275" y="1844675"/>
            <a:ext cx="8045450" cy="45259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What do you see from this email?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t/>
            </a:r>
            <a:endParaRPr/>
          </a:p>
        </p:txBody>
      </p:sp>
      <p:pic>
        <p:nvPicPr>
          <p:cNvPr id="246" name="Shape 246"/>
          <p:cNvPicPr preferRelativeResize="0"/>
          <p:nvPr/>
        </p:nvPicPr>
        <p:blipFill>
          <a:blip r:embed="rId3">
            <a:alphaModFix/>
          </a:blip>
          <a:stretch>
            <a:fillRect/>
          </a:stretch>
        </p:blipFill>
        <p:spPr>
          <a:xfrm>
            <a:off x="0" y="0"/>
            <a:ext cx="9144000" cy="6857999"/>
          </a:xfrm>
          <a:prstGeom prst="rect">
            <a:avLst/>
          </a:prstGeom>
          <a:noFill/>
          <a:ln>
            <a:noFill/>
          </a:ln>
        </p:spPr>
      </p:pic>
      <p:pic>
        <p:nvPicPr>
          <p:cNvPr id="247" name="Shape 247"/>
          <p:cNvPicPr preferRelativeResize="0"/>
          <p:nvPr/>
        </p:nvPicPr>
        <p:blipFill>
          <a:blip r:embed="rId4">
            <a:alphaModFix/>
          </a:blip>
          <a:stretch>
            <a:fillRect/>
          </a:stretch>
        </p:blipFill>
        <p:spPr>
          <a:xfrm>
            <a:off x="0" y="-11"/>
            <a:ext cx="9144001" cy="18459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4" name="Shape 25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t/>
            </a:r>
            <a:endParaRPr/>
          </a:p>
        </p:txBody>
      </p:sp>
      <p:pic>
        <p:nvPicPr>
          <p:cNvPr id="255" name="Shape 255"/>
          <p:cNvPicPr preferRelativeResize="0"/>
          <p:nvPr/>
        </p:nvPicPr>
        <p:blipFill>
          <a:blip r:embed="rId3">
            <a:alphaModFix/>
          </a:blip>
          <a:stretch>
            <a:fillRect/>
          </a:stretch>
        </p:blipFill>
        <p:spPr>
          <a:xfrm>
            <a:off x="0" y="0"/>
            <a:ext cx="9144000" cy="6857999"/>
          </a:xfrm>
          <a:prstGeom prst="rect">
            <a:avLst/>
          </a:prstGeom>
          <a:noFill/>
          <a:ln cap="flat" cmpd="sng" w="9525">
            <a:solidFill>
              <a:srgbClr val="FF0000"/>
            </a:solidFill>
            <a:prstDash val="solid"/>
            <a:round/>
            <a:headEnd len="sm" w="sm" type="none"/>
            <a:tailEnd len="sm" w="sm" type="none"/>
          </a:ln>
        </p:spPr>
      </p:pic>
      <p:pic>
        <p:nvPicPr>
          <p:cNvPr id="256" name="Shape 256"/>
          <p:cNvPicPr preferRelativeResize="0"/>
          <p:nvPr/>
        </p:nvPicPr>
        <p:blipFill>
          <a:blip r:embed="rId4">
            <a:alphaModFix/>
          </a:blip>
          <a:stretch>
            <a:fillRect/>
          </a:stretch>
        </p:blipFill>
        <p:spPr>
          <a:xfrm>
            <a:off x="0" y="-11"/>
            <a:ext cx="9144001" cy="1845972"/>
          </a:xfrm>
          <a:prstGeom prst="rect">
            <a:avLst/>
          </a:prstGeom>
          <a:noFill/>
          <a:ln>
            <a:noFill/>
          </a:ln>
        </p:spPr>
      </p:pic>
      <p:sp>
        <p:nvSpPr>
          <p:cNvPr id="257" name="Shape 257"/>
          <p:cNvSpPr/>
          <p:nvPr/>
        </p:nvSpPr>
        <p:spPr>
          <a:xfrm>
            <a:off x="3859955" y="4126802"/>
            <a:ext cx="1565275" cy="671400"/>
          </a:xfrm>
          <a:custGeom>
            <a:pathLst>
              <a:path extrusionOk="0" h="26856" w="62611">
                <a:moveTo>
                  <a:pt x="34119" y="3403"/>
                </a:moveTo>
                <a:cubicBezTo>
                  <a:pt x="24346" y="1148"/>
                  <a:pt x="13163" y="-2052"/>
                  <a:pt x="4056" y="2150"/>
                </a:cubicBezTo>
                <a:cubicBezTo>
                  <a:pt x="-36" y="4038"/>
                  <a:pt x="-808" y="11143"/>
                  <a:pt x="925" y="15303"/>
                </a:cubicBezTo>
                <a:cubicBezTo>
                  <a:pt x="7102" y="30131"/>
                  <a:pt x="33285" y="27897"/>
                  <a:pt x="48524" y="22818"/>
                </a:cubicBezTo>
                <a:cubicBezTo>
                  <a:pt x="53160" y="21273"/>
                  <a:pt x="61344" y="22600"/>
                  <a:pt x="62302" y="17808"/>
                </a:cubicBezTo>
                <a:cubicBezTo>
                  <a:pt x="63539" y="11619"/>
                  <a:pt x="57300" y="4973"/>
                  <a:pt x="51655" y="2150"/>
                </a:cubicBezTo>
                <a:cubicBezTo>
                  <a:pt x="43488" y="-1934"/>
                  <a:pt x="31181" y="704"/>
                  <a:pt x="24724" y="7161"/>
                </a:cubicBezTo>
              </a:path>
            </a:pathLst>
          </a:custGeom>
          <a:noFill/>
          <a:ln cap="flat" cmpd="sng" w="28575">
            <a:solidFill>
              <a:srgbClr val="FF0000"/>
            </a:solidFill>
            <a:prstDash val="solid"/>
            <a:round/>
            <a:headEnd len="med" w="med" type="none"/>
            <a:tailEnd len="med" w="med" type="none"/>
          </a:ln>
        </p:spPr>
      </p:sp>
      <p:sp>
        <p:nvSpPr>
          <p:cNvPr id="258" name="Shape 258"/>
          <p:cNvSpPr txBox="1"/>
          <p:nvPr/>
        </p:nvSpPr>
        <p:spPr>
          <a:xfrm>
            <a:off x="5668025" y="3936450"/>
            <a:ext cx="9018600" cy="105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solidFill>
                  <a:srgbClr val="FF0000"/>
                </a:solidFill>
              </a:rPr>
              <a:t>Unsubscribe</a:t>
            </a:r>
            <a:endParaRPr sz="30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Goals of HealthOn</a:t>
            </a:r>
            <a:endParaRPr>
              <a:solidFill>
                <a:schemeClr val="lt1"/>
              </a:solidFill>
            </a:endParaRPr>
          </a:p>
        </p:txBody>
      </p:sp>
      <p:sp>
        <p:nvSpPr>
          <p:cNvPr id="265" name="Shape 26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US"/>
              <a:t>Easy to access</a:t>
            </a:r>
            <a:endParaRPr/>
          </a:p>
          <a:p>
            <a:pPr indent="-139700" lvl="0" marL="342900">
              <a:spcBef>
                <a:spcPts val="640"/>
              </a:spcBef>
              <a:spcAft>
                <a:spcPts val="0"/>
              </a:spcAft>
              <a:buNone/>
            </a:pPr>
            <a:r>
              <a:rPr lang="en-US"/>
              <a:t>Motivation</a:t>
            </a:r>
            <a:endParaRPr/>
          </a:p>
          <a:p>
            <a:pPr indent="-139700" lvl="0" marL="342900" rtl="0">
              <a:spcBef>
                <a:spcPts val="640"/>
              </a:spcBef>
              <a:spcAft>
                <a:spcPts val="0"/>
              </a:spcAft>
              <a:buNone/>
            </a:pPr>
            <a:r>
              <a:rPr lang="en-US" u="sng"/>
              <a:t>Reminder</a:t>
            </a:r>
            <a:endParaRPr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Supervise user step</a:t>
            </a:r>
            <a:endParaRPr>
              <a:solidFill>
                <a:srgbClr val="FFFFFF"/>
              </a:solidFill>
            </a:endParaRPr>
          </a:p>
        </p:txBody>
      </p:sp>
      <p:sp>
        <p:nvSpPr>
          <p:cNvPr id="272" name="Shape 272"/>
          <p:cNvSpPr txBox="1"/>
          <p:nvPr>
            <p:ph idx="1" type="body"/>
          </p:nvPr>
        </p:nvSpPr>
        <p:spPr>
          <a:xfrm>
            <a:off x="457200" y="1600200"/>
            <a:ext cx="8229600" cy="17553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US"/>
              <a:t>If the user’s steps is less than the averager steps, we will send an email to user to encourage him doing more exercise.</a:t>
            </a:r>
            <a:endParaRPr/>
          </a:p>
        </p:txBody>
      </p:sp>
      <p:pic>
        <p:nvPicPr>
          <p:cNvPr id="273" name="Shape 273"/>
          <p:cNvPicPr preferRelativeResize="0"/>
          <p:nvPr/>
        </p:nvPicPr>
        <p:blipFill>
          <a:blip r:embed="rId3">
            <a:alphaModFix/>
          </a:blip>
          <a:stretch>
            <a:fillRect/>
          </a:stretch>
        </p:blipFill>
        <p:spPr>
          <a:xfrm>
            <a:off x="863500" y="3174675"/>
            <a:ext cx="7175676" cy="3603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722313" y="4406900"/>
            <a:ext cx="7772400" cy="136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Analyst</a:t>
            </a:r>
            <a:endParaRPr/>
          </a:p>
        </p:txBody>
      </p:sp>
      <p:sp>
        <p:nvSpPr>
          <p:cNvPr id="280" name="Shape 280"/>
          <p:cNvSpPr txBox="1"/>
          <p:nvPr>
            <p:ph idx="1" type="body"/>
          </p:nvPr>
        </p:nvSpPr>
        <p:spPr>
          <a:xfrm>
            <a:off x="722313" y="2906713"/>
            <a:ext cx="7772400" cy="1500300"/>
          </a:xfrm>
          <a:prstGeom prst="rect">
            <a:avLst/>
          </a:prstGeom>
        </p:spPr>
        <p:txBody>
          <a:bodyPr anchorCtr="0" anchor="b"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Analysis</a:t>
            </a:r>
            <a:endParaRPr/>
          </a:p>
        </p:txBody>
      </p:sp>
      <p:sp>
        <p:nvSpPr>
          <p:cNvPr id="286" name="Shape 286"/>
          <p:cNvSpPr txBox="1"/>
          <p:nvPr>
            <p:ph idx="1" type="body"/>
          </p:nvPr>
        </p:nvSpPr>
        <p:spPr>
          <a:xfrm>
            <a:off x="457200" y="1489075"/>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pic>
        <p:nvPicPr>
          <p:cNvPr id="287" name="Shape 287"/>
          <p:cNvPicPr preferRelativeResize="0"/>
          <p:nvPr/>
        </p:nvPicPr>
        <p:blipFill rotWithShape="1">
          <a:blip r:embed="rId3">
            <a:alphaModFix/>
          </a:blip>
          <a:srcRect b="0" l="0" r="0" t="0"/>
          <a:stretch/>
        </p:blipFill>
        <p:spPr>
          <a:xfrm>
            <a:off x="608012" y="1844675"/>
            <a:ext cx="7989887" cy="457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Forecast Algorithm</a:t>
            </a:r>
            <a:endParaRPr/>
          </a:p>
        </p:txBody>
      </p:sp>
      <p:sp>
        <p:nvSpPr>
          <p:cNvPr id="293" name="Shape 29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SVM - Regression</a:t>
            </a:r>
            <a:endParaRPr/>
          </a:p>
          <a:p>
            <a:pPr indent="0" lvl="0" marL="0" marR="0" rtl="0" algn="l">
              <a:lnSpc>
                <a:spcPct val="100000"/>
              </a:lnSpc>
              <a:spcBef>
                <a:spcPts val="0"/>
              </a:spcBef>
              <a:spcAft>
                <a:spcPts val="0"/>
              </a:spcAft>
              <a:buNone/>
            </a:pPr>
            <a:r>
              <a:t/>
            </a:r>
            <a:endParaRPr/>
          </a:p>
          <a:p>
            <a:pPr indent="-342900" lvl="0" marL="342900" marR="0" rtl="0" algn="l">
              <a:lnSpc>
                <a:spcPct val="100000"/>
              </a:lnSpc>
              <a:spcBef>
                <a:spcPts val="0"/>
              </a:spcBef>
              <a:spcAft>
                <a:spcPts val="0"/>
              </a:spcAft>
              <a:buClr>
                <a:schemeClr val="dk1"/>
              </a:buClr>
              <a:buSzPts val="3200"/>
              <a:buFont typeface="Arial"/>
              <a:buChar char="•"/>
            </a:pPr>
            <a:r>
              <a:rPr lang="en-US"/>
              <a:t>Taking national average into consideration</a:t>
            </a:r>
            <a:endParaRPr/>
          </a:p>
          <a:p>
            <a:pPr indent="-285750" lvl="1" marL="742950" marR="0" rtl="0" algn="l">
              <a:lnSpc>
                <a:spcPct val="100000"/>
              </a:lnSpc>
              <a:spcBef>
                <a:spcPts val="0"/>
              </a:spcBef>
              <a:spcAft>
                <a:spcPts val="0"/>
              </a:spcAft>
              <a:buSzPts val="2800"/>
              <a:buChar char="–"/>
            </a:pPr>
            <a:r>
              <a:rPr lang="en-US"/>
              <a:t>State average and National average</a:t>
            </a:r>
            <a:endParaRPr/>
          </a:p>
          <a:p>
            <a:pPr indent="-228600" lvl="2" marL="1143000" marR="0" rtl="0" algn="l">
              <a:lnSpc>
                <a:spcPct val="100000"/>
              </a:lnSpc>
              <a:spcBef>
                <a:spcPts val="0"/>
              </a:spcBef>
              <a:spcAft>
                <a:spcPts val="0"/>
              </a:spcAft>
              <a:buSzPts val="2400"/>
              <a:buChar char="•"/>
            </a:pPr>
            <a:r>
              <a:rPr lang="en-US"/>
              <a:t>Highly likely it keeps less in the future</a:t>
            </a:r>
            <a:endParaRPr/>
          </a:p>
          <a:p>
            <a:pPr indent="-228600" lvl="2" marL="1143000" marR="0" rtl="0" algn="l">
              <a:lnSpc>
                <a:spcPct val="100000"/>
              </a:lnSpc>
              <a:spcBef>
                <a:spcPts val="0"/>
              </a:spcBef>
              <a:spcAft>
                <a:spcPts val="0"/>
              </a:spcAft>
              <a:buSzPts val="2400"/>
              <a:buChar char="•"/>
            </a:pPr>
            <a:r>
              <a:rPr lang="en-US"/>
              <a:t>Adjust up to 10% depending on the difference between state average and national average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Forecast Algorithm</a:t>
            </a:r>
            <a:endParaRPr/>
          </a:p>
        </p:txBody>
      </p:sp>
      <p:sp>
        <p:nvSpPr>
          <p:cNvPr id="299" name="Shape 29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Accurate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US"/>
              <a:t>Original</a:t>
            </a:r>
            <a:endParaRPr/>
          </a:p>
        </p:txBody>
      </p:sp>
      <p:pic>
        <p:nvPicPr>
          <p:cNvPr id="300" name="Shape 300"/>
          <p:cNvPicPr preferRelativeResize="0"/>
          <p:nvPr/>
        </p:nvPicPr>
        <p:blipFill>
          <a:blip r:embed="rId3">
            <a:alphaModFix/>
          </a:blip>
          <a:stretch>
            <a:fillRect/>
          </a:stretch>
        </p:blipFill>
        <p:spPr>
          <a:xfrm>
            <a:off x="0" y="2312817"/>
            <a:ext cx="9144002" cy="26023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Forecast Algorithm</a:t>
            </a:r>
            <a:endParaRPr/>
          </a:p>
        </p:txBody>
      </p:sp>
      <p:sp>
        <p:nvSpPr>
          <p:cNvPr id="306" name="Shape 306"/>
          <p:cNvSpPr txBox="1"/>
          <p:nvPr>
            <p:ph idx="1" type="body"/>
          </p:nvPr>
        </p:nvSpPr>
        <p:spPr>
          <a:xfrm>
            <a:off x="457200" y="1209400"/>
            <a:ext cx="8229600" cy="491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Predicted: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pic>
        <p:nvPicPr>
          <p:cNvPr id="307" name="Shape 307"/>
          <p:cNvPicPr preferRelativeResize="0"/>
          <p:nvPr/>
        </p:nvPicPr>
        <p:blipFill>
          <a:blip r:embed="rId3">
            <a:alphaModFix/>
          </a:blip>
          <a:stretch>
            <a:fillRect/>
          </a:stretch>
        </p:blipFill>
        <p:spPr>
          <a:xfrm>
            <a:off x="0" y="1649650"/>
            <a:ext cx="9144000" cy="2398249"/>
          </a:xfrm>
          <a:prstGeom prst="rect">
            <a:avLst/>
          </a:prstGeom>
          <a:noFill/>
          <a:ln>
            <a:noFill/>
          </a:ln>
        </p:spPr>
      </p:pic>
      <p:pic>
        <p:nvPicPr>
          <p:cNvPr id="308" name="Shape 308"/>
          <p:cNvPicPr preferRelativeResize="0"/>
          <p:nvPr/>
        </p:nvPicPr>
        <p:blipFill>
          <a:blip r:embed="rId4">
            <a:alphaModFix/>
          </a:blip>
          <a:stretch>
            <a:fillRect/>
          </a:stretch>
        </p:blipFill>
        <p:spPr>
          <a:xfrm>
            <a:off x="0" y="4459750"/>
            <a:ext cx="9143999" cy="2398251"/>
          </a:xfrm>
          <a:prstGeom prst="rect">
            <a:avLst/>
          </a:prstGeom>
          <a:noFill/>
          <a:ln>
            <a:noFill/>
          </a:ln>
        </p:spPr>
      </p:pic>
      <p:sp>
        <p:nvSpPr>
          <p:cNvPr id="309" name="Shape 309"/>
          <p:cNvSpPr txBox="1"/>
          <p:nvPr/>
        </p:nvSpPr>
        <p:spPr>
          <a:xfrm>
            <a:off x="762000" y="3895500"/>
            <a:ext cx="8195400" cy="95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3200">
                <a:solidFill>
                  <a:schemeClr val="dk1"/>
                </a:solidFill>
              </a:rPr>
              <a:t>Actual:</a:t>
            </a:r>
            <a:endParaRPr/>
          </a:p>
        </p:txBody>
      </p:sp>
      <p:sp>
        <p:nvSpPr>
          <p:cNvPr id="310" name="Shape 310"/>
          <p:cNvSpPr/>
          <p:nvPr/>
        </p:nvSpPr>
        <p:spPr>
          <a:xfrm>
            <a:off x="7465647" y="2209804"/>
            <a:ext cx="1426525" cy="975300"/>
          </a:xfrm>
          <a:custGeom>
            <a:pathLst>
              <a:path extrusionOk="0" h="39012" w="57061">
                <a:moveTo>
                  <a:pt x="30330" y="961"/>
                </a:moveTo>
                <a:cubicBezTo>
                  <a:pt x="21432" y="-310"/>
                  <a:pt x="10772" y="-1017"/>
                  <a:pt x="3581" y="4376"/>
                </a:cubicBezTo>
                <a:cubicBezTo>
                  <a:pt x="-1599" y="8261"/>
                  <a:pt x="-173" y="17583"/>
                  <a:pt x="1874" y="23726"/>
                </a:cubicBezTo>
                <a:cubicBezTo>
                  <a:pt x="2980" y="27045"/>
                  <a:pt x="6805" y="28821"/>
                  <a:pt x="9842" y="30556"/>
                </a:cubicBezTo>
                <a:cubicBezTo>
                  <a:pt x="13499" y="32645"/>
                  <a:pt x="16000" y="36933"/>
                  <a:pt x="20086" y="37955"/>
                </a:cubicBezTo>
                <a:cubicBezTo>
                  <a:pt x="27450" y="39797"/>
                  <a:pt x="35408" y="38874"/>
                  <a:pt x="42851" y="37385"/>
                </a:cubicBezTo>
                <a:cubicBezTo>
                  <a:pt x="45333" y="36888"/>
                  <a:pt x="48460" y="37468"/>
                  <a:pt x="50250" y="35678"/>
                </a:cubicBezTo>
                <a:cubicBezTo>
                  <a:pt x="54161" y="31767"/>
                  <a:pt x="58370" y="25521"/>
                  <a:pt x="56510" y="20312"/>
                </a:cubicBezTo>
                <a:cubicBezTo>
                  <a:pt x="53112" y="10796"/>
                  <a:pt x="43281" y="961"/>
                  <a:pt x="33176" y="961"/>
                </a:cubicBezTo>
                <a:cubicBezTo>
                  <a:pt x="31279" y="961"/>
                  <a:pt x="28826" y="-380"/>
                  <a:pt x="27485" y="961"/>
                </a:cubicBezTo>
              </a:path>
            </a:pathLst>
          </a:custGeom>
          <a:noFill/>
          <a:ln cap="flat" cmpd="sng" w="28575">
            <a:solidFill>
              <a:srgbClr val="FF0000"/>
            </a:solidFill>
            <a:prstDash val="solid"/>
            <a:round/>
            <a:headEnd len="med" w="med" type="none"/>
            <a:tailEnd len="med" w="med" type="none"/>
          </a:ln>
        </p:spPr>
      </p:sp>
      <p:sp>
        <p:nvSpPr>
          <p:cNvPr id="311" name="Shape 311"/>
          <p:cNvSpPr/>
          <p:nvPr/>
        </p:nvSpPr>
        <p:spPr>
          <a:xfrm>
            <a:off x="7333497" y="4923279"/>
            <a:ext cx="1426525" cy="975300"/>
          </a:xfrm>
          <a:custGeom>
            <a:pathLst>
              <a:path extrusionOk="0" h="39012" w="57061">
                <a:moveTo>
                  <a:pt x="30330" y="961"/>
                </a:moveTo>
                <a:cubicBezTo>
                  <a:pt x="21432" y="-310"/>
                  <a:pt x="10772" y="-1017"/>
                  <a:pt x="3581" y="4376"/>
                </a:cubicBezTo>
                <a:cubicBezTo>
                  <a:pt x="-1599" y="8261"/>
                  <a:pt x="-173" y="17583"/>
                  <a:pt x="1874" y="23726"/>
                </a:cubicBezTo>
                <a:cubicBezTo>
                  <a:pt x="2980" y="27045"/>
                  <a:pt x="6805" y="28821"/>
                  <a:pt x="9842" y="30556"/>
                </a:cubicBezTo>
                <a:cubicBezTo>
                  <a:pt x="13499" y="32645"/>
                  <a:pt x="16000" y="36933"/>
                  <a:pt x="20086" y="37955"/>
                </a:cubicBezTo>
                <a:cubicBezTo>
                  <a:pt x="27450" y="39797"/>
                  <a:pt x="35408" y="38874"/>
                  <a:pt x="42851" y="37385"/>
                </a:cubicBezTo>
                <a:cubicBezTo>
                  <a:pt x="45333" y="36888"/>
                  <a:pt x="48460" y="37468"/>
                  <a:pt x="50250" y="35678"/>
                </a:cubicBezTo>
                <a:cubicBezTo>
                  <a:pt x="54161" y="31767"/>
                  <a:pt x="58370" y="25521"/>
                  <a:pt x="56510" y="20312"/>
                </a:cubicBezTo>
                <a:cubicBezTo>
                  <a:pt x="53112" y="10796"/>
                  <a:pt x="43281" y="961"/>
                  <a:pt x="33176" y="961"/>
                </a:cubicBezTo>
                <a:cubicBezTo>
                  <a:pt x="31279" y="961"/>
                  <a:pt x="28826" y="-380"/>
                  <a:pt x="27485" y="961"/>
                </a:cubicBezTo>
              </a:path>
            </a:pathLst>
          </a:custGeom>
          <a:noFill/>
          <a:ln cap="flat" cmpd="sng" w="28575">
            <a:solidFill>
              <a:srgbClr val="FF0000"/>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95287" y="188912"/>
            <a:ext cx="8229600" cy="981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5400" u="none" cap="none" strike="noStrike">
                <a:solidFill>
                  <a:schemeClr val="lt1"/>
                </a:solidFill>
                <a:latin typeface="Arial"/>
                <a:ea typeface="Arial"/>
                <a:cs typeface="Arial"/>
                <a:sym typeface="Arial"/>
              </a:rPr>
              <a:t>Pre-Requirements</a:t>
            </a:r>
            <a:endParaRPr/>
          </a:p>
        </p:txBody>
      </p:sp>
      <p:sp>
        <p:nvSpPr>
          <p:cNvPr id="101" name="Shape 101"/>
          <p:cNvSpPr txBox="1"/>
          <p:nvPr>
            <p:ph idx="1" type="body"/>
          </p:nvPr>
        </p:nvSpPr>
        <p:spPr>
          <a:xfrm>
            <a:off x="457200" y="18557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Laptop or mobile device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Fitbit account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Fitbit wearable equipment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Extra function: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Facebook</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lang="en-US"/>
              <a:t>Email account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US" sz="6000">
                <a:solidFill>
                  <a:schemeClr val="lt1"/>
                </a:solidFill>
              </a:rPr>
              <a:t>Forecast Algorithm</a:t>
            </a:r>
            <a:endParaRPr/>
          </a:p>
        </p:txBody>
      </p:sp>
      <p:sp>
        <p:nvSpPr>
          <p:cNvPr id="318" name="Shape 318"/>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Original:</a:t>
            </a:r>
            <a:endParaRPr/>
          </a:p>
          <a:p>
            <a:pPr indent="-139700" lvl="0" marL="342900">
              <a:spcBef>
                <a:spcPts val="640"/>
              </a:spcBef>
              <a:spcAft>
                <a:spcPts val="0"/>
              </a:spcAft>
              <a:buNone/>
            </a:pPr>
            <a:r>
              <a:t/>
            </a:r>
            <a:endParaRPr/>
          </a:p>
          <a:p>
            <a:pPr indent="-139700" lvl="0" marL="342900">
              <a:spcBef>
                <a:spcPts val="640"/>
              </a:spcBef>
              <a:spcAft>
                <a:spcPts val="0"/>
              </a:spcAft>
              <a:buNone/>
            </a:pPr>
            <a:r>
              <a:t/>
            </a:r>
            <a:endParaRPr/>
          </a:p>
          <a:p>
            <a:pPr indent="-139700" lvl="0" marL="342900">
              <a:spcBef>
                <a:spcPts val="640"/>
              </a:spcBef>
              <a:spcAft>
                <a:spcPts val="0"/>
              </a:spcAft>
              <a:buNone/>
            </a:pPr>
            <a:r>
              <a:t/>
            </a:r>
            <a:endParaRPr/>
          </a:p>
          <a:p>
            <a:pPr indent="-139700" lvl="0" marL="342900">
              <a:spcBef>
                <a:spcPts val="640"/>
              </a:spcBef>
              <a:spcAft>
                <a:spcPts val="0"/>
              </a:spcAft>
              <a:buNone/>
            </a:pPr>
            <a:r>
              <a:rPr lang="en-US"/>
              <a:t>Predicted:</a:t>
            </a:r>
            <a:endParaRPr/>
          </a:p>
        </p:txBody>
      </p:sp>
      <p:pic>
        <p:nvPicPr>
          <p:cNvPr id="319" name="Shape 319"/>
          <p:cNvPicPr preferRelativeResize="0"/>
          <p:nvPr/>
        </p:nvPicPr>
        <p:blipFill>
          <a:blip r:embed="rId3">
            <a:alphaModFix/>
          </a:blip>
          <a:stretch>
            <a:fillRect/>
          </a:stretch>
        </p:blipFill>
        <p:spPr>
          <a:xfrm>
            <a:off x="3582350" y="1295400"/>
            <a:ext cx="4569050" cy="2746050"/>
          </a:xfrm>
          <a:prstGeom prst="rect">
            <a:avLst/>
          </a:prstGeom>
          <a:noFill/>
          <a:ln>
            <a:noFill/>
          </a:ln>
        </p:spPr>
      </p:pic>
      <p:pic>
        <p:nvPicPr>
          <p:cNvPr id="320" name="Shape 320"/>
          <p:cNvPicPr preferRelativeResize="0"/>
          <p:nvPr/>
        </p:nvPicPr>
        <p:blipFill>
          <a:blip r:embed="rId4">
            <a:alphaModFix/>
          </a:blip>
          <a:stretch>
            <a:fillRect/>
          </a:stretch>
        </p:blipFill>
        <p:spPr>
          <a:xfrm>
            <a:off x="3582359" y="4111950"/>
            <a:ext cx="5159240" cy="2746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Forecast Algorithm</a:t>
            </a:r>
            <a:endParaRPr/>
          </a:p>
        </p:txBody>
      </p:sp>
      <p:sp>
        <p:nvSpPr>
          <p:cNvPr id="326" name="Shape 3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Taking national average into consideration</a:t>
            </a:r>
            <a:endParaRPr/>
          </a:p>
        </p:txBody>
      </p:sp>
      <p:pic>
        <p:nvPicPr>
          <p:cNvPr id="327" name="Shape 327"/>
          <p:cNvPicPr preferRelativeResize="0"/>
          <p:nvPr/>
        </p:nvPicPr>
        <p:blipFill>
          <a:blip r:embed="rId3">
            <a:alphaModFix/>
          </a:blip>
          <a:stretch>
            <a:fillRect/>
          </a:stretch>
        </p:blipFill>
        <p:spPr>
          <a:xfrm>
            <a:off x="63625" y="2222325"/>
            <a:ext cx="3918826" cy="4635675"/>
          </a:xfrm>
          <a:prstGeom prst="rect">
            <a:avLst/>
          </a:prstGeom>
          <a:noFill/>
          <a:ln>
            <a:noFill/>
          </a:ln>
        </p:spPr>
      </p:pic>
      <p:pic>
        <p:nvPicPr>
          <p:cNvPr id="328" name="Shape 328"/>
          <p:cNvPicPr preferRelativeResize="0"/>
          <p:nvPr/>
        </p:nvPicPr>
        <p:blipFill rotWithShape="1">
          <a:blip r:embed="rId4">
            <a:alphaModFix/>
          </a:blip>
          <a:srcRect b="0" l="10434" r="0" t="0"/>
          <a:stretch/>
        </p:blipFill>
        <p:spPr>
          <a:xfrm>
            <a:off x="4239050" y="2222325"/>
            <a:ext cx="4888400" cy="4635675"/>
          </a:xfrm>
          <a:prstGeom prst="rect">
            <a:avLst/>
          </a:prstGeom>
          <a:noFill/>
          <a:ln>
            <a:noFill/>
          </a:ln>
        </p:spPr>
      </p:pic>
      <p:sp>
        <p:nvSpPr>
          <p:cNvPr id="329" name="Shape 329"/>
          <p:cNvSpPr txBox="1"/>
          <p:nvPr/>
        </p:nvSpPr>
        <p:spPr>
          <a:xfrm>
            <a:off x="825225" y="2276525"/>
            <a:ext cx="8195400" cy="95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Without modification</a:t>
            </a:r>
            <a:endParaRPr/>
          </a:p>
        </p:txBody>
      </p:sp>
      <p:sp>
        <p:nvSpPr>
          <p:cNvPr id="330" name="Shape 330"/>
          <p:cNvSpPr txBox="1"/>
          <p:nvPr/>
        </p:nvSpPr>
        <p:spPr>
          <a:xfrm>
            <a:off x="5721650" y="2237950"/>
            <a:ext cx="8195400" cy="95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With modification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Forecast Algorithm</a:t>
            </a:r>
            <a:endParaRPr/>
          </a:p>
        </p:txBody>
      </p:sp>
      <p:sp>
        <p:nvSpPr>
          <p:cNvPr id="336" name="Shape 3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lang="en-US"/>
              <a:t>Taking national average into consideration</a:t>
            </a:r>
            <a:endParaRPr/>
          </a:p>
        </p:txBody>
      </p:sp>
      <p:pic>
        <p:nvPicPr>
          <p:cNvPr id="337" name="Shape 337"/>
          <p:cNvPicPr preferRelativeResize="0"/>
          <p:nvPr/>
        </p:nvPicPr>
        <p:blipFill>
          <a:blip r:embed="rId3">
            <a:alphaModFix/>
          </a:blip>
          <a:stretch>
            <a:fillRect/>
          </a:stretch>
        </p:blipFill>
        <p:spPr>
          <a:xfrm>
            <a:off x="7175" y="2331900"/>
            <a:ext cx="3911844" cy="4526101"/>
          </a:xfrm>
          <a:prstGeom prst="rect">
            <a:avLst/>
          </a:prstGeom>
          <a:noFill/>
          <a:ln>
            <a:noFill/>
          </a:ln>
        </p:spPr>
      </p:pic>
      <p:pic>
        <p:nvPicPr>
          <p:cNvPr id="338" name="Shape 338"/>
          <p:cNvPicPr preferRelativeResize="0"/>
          <p:nvPr/>
        </p:nvPicPr>
        <p:blipFill>
          <a:blip r:embed="rId4">
            <a:alphaModFix/>
          </a:blip>
          <a:stretch>
            <a:fillRect/>
          </a:stretch>
        </p:blipFill>
        <p:spPr>
          <a:xfrm>
            <a:off x="4006300" y="2331900"/>
            <a:ext cx="5168209" cy="4526100"/>
          </a:xfrm>
          <a:prstGeom prst="rect">
            <a:avLst/>
          </a:prstGeom>
          <a:noFill/>
          <a:ln>
            <a:noFill/>
          </a:ln>
        </p:spPr>
      </p:pic>
      <p:sp>
        <p:nvSpPr>
          <p:cNvPr id="339" name="Shape 339"/>
          <p:cNvSpPr txBox="1"/>
          <p:nvPr/>
        </p:nvSpPr>
        <p:spPr>
          <a:xfrm>
            <a:off x="825225" y="2276525"/>
            <a:ext cx="8195400" cy="95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Without modification</a:t>
            </a:r>
            <a:endParaRPr/>
          </a:p>
        </p:txBody>
      </p:sp>
      <p:sp>
        <p:nvSpPr>
          <p:cNvPr id="340" name="Shape 340"/>
          <p:cNvSpPr txBox="1"/>
          <p:nvPr/>
        </p:nvSpPr>
        <p:spPr>
          <a:xfrm>
            <a:off x="5721650" y="2237950"/>
            <a:ext cx="8195400" cy="95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With modification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5400" u="none" cap="none" strike="noStrike">
                <a:solidFill>
                  <a:schemeClr val="lt1"/>
                </a:solidFill>
                <a:latin typeface="Arial"/>
                <a:ea typeface="Arial"/>
                <a:cs typeface="Arial"/>
                <a:sym typeface="Arial"/>
              </a:rPr>
              <a:t>Heatmap</a:t>
            </a:r>
            <a:endParaRPr/>
          </a:p>
        </p:txBody>
      </p:sp>
      <p:sp>
        <p:nvSpPr>
          <p:cNvPr id="346" name="Shape 3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rPr lang="en-US"/>
              <a:t>Actual Data: </a:t>
            </a:r>
            <a:endParaRPr sz="3200">
              <a:solidFill>
                <a:schemeClr val="dk1"/>
              </a:solidFill>
              <a:latin typeface="Arial"/>
              <a:ea typeface="Arial"/>
              <a:cs typeface="Arial"/>
              <a:sym typeface="Arial"/>
            </a:endParaRPr>
          </a:p>
        </p:txBody>
      </p:sp>
      <p:pic>
        <p:nvPicPr>
          <p:cNvPr id="347" name="Shape 347"/>
          <p:cNvPicPr preferRelativeResize="0"/>
          <p:nvPr/>
        </p:nvPicPr>
        <p:blipFill rotWithShape="1">
          <a:blip r:embed="rId3">
            <a:alphaModFix/>
          </a:blip>
          <a:srcRect b="0" l="0" r="0" t="0"/>
          <a:stretch/>
        </p:blipFill>
        <p:spPr>
          <a:xfrm>
            <a:off x="457200" y="2184745"/>
            <a:ext cx="8229600" cy="4674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5400" u="none" cap="none" strike="noStrike">
                <a:solidFill>
                  <a:schemeClr val="lt1"/>
                </a:solidFill>
                <a:latin typeface="Arial"/>
                <a:ea typeface="Arial"/>
                <a:cs typeface="Arial"/>
                <a:sym typeface="Arial"/>
              </a:rPr>
              <a:t>Heatmap</a:t>
            </a:r>
            <a:endParaRPr/>
          </a:p>
        </p:txBody>
      </p:sp>
      <p:sp>
        <p:nvSpPr>
          <p:cNvPr id="353" name="Shape 3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rPr lang="en-US"/>
              <a:t>Prediction Data: </a:t>
            </a:r>
            <a:endParaRPr sz="3200">
              <a:solidFill>
                <a:schemeClr val="dk1"/>
              </a:solidFill>
              <a:latin typeface="Arial"/>
              <a:ea typeface="Arial"/>
              <a:cs typeface="Arial"/>
              <a:sym typeface="Arial"/>
            </a:endParaRPr>
          </a:p>
        </p:txBody>
      </p:sp>
      <p:pic>
        <p:nvPicPr>
          <p:cNvPr id="354" name="Shape 354"/>
          <p:cNvPicPr preferRelativeResize="0"/>
          <p:nvPr/>
        </p:nvPicPr>
        <p:blipFill>
          <a:blip r:embed="rId3">
            <a:alphaModFix/>
          </a:blip>
          <a:stretch>
            <a:fillRect/>
          </a:stretch>
        </p:blipFill>
        <p:spPr>
          <a:xfrm>
            <a:off x="535625" y="2157275"/>
            <a:ext cx="8074973" cy="4637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5400" u="none" cap="none" strike="noStrike">
                <a:solidFill>
                  <a:schemeClr val="lt1"/>
                </a:solidFill>
                <a:latin typeface="Arial"/>
                <a:ea typeface="Arial"/>
                <a:cs typeface="Arial"/>
                <a:sym typeface="Arial"/>
              </a:rPr>
              <a:t>Update Database</a:t>
            </a:r>
            <a:endParaRPr/>
          </a:p>
        </p:txBody>
      </p:sp>
      <p:sp>
        <p:nvSpPr>
          <p:cNvPr id="360" name="Shape 3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None/>
            </a:pPr>
            <a:r>
              <a:t/>
            </a:r>
            <a:endParaRPr/>
          </a:p>
        </p:txBody>
      </p:sp>
      <p:pic>
        <p:nvPicPr>
          <p:cNvPr id="361" name="Shape 361"/>
          <p:cNvPicPr preferRelativeResize="0"/>
          <p:nvPr/>
        </p:nvPicPr>
        <p:blipFill rotWithShape="1">
          <a:blip r:embed="rId3">
            <a:alphaModFix/>
          </a:blip>
          <a:srcRect b="0" l="0" r="0" t="0"/>
          <a:stretch/>
        </p:blipFill>
        <p:spPr>
          <a:xfrm>
            <a:off x="755650" y="1773237"/>
            <a:ext cx="6904037" cy="2295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Functions</a:t>
            </a:r>
            <a:endParaRPr/>
          </a:p>
        </p:txBody>
      </p:sp>
      <p:sp>
        <p:nvSpPr>
          <p:cNvPr id="367" name="Shape 367"/>
          <p:cNvSpPr txBox="1"/>
          <p:nvPr>
            <p:ph idx="1" type="body"/>
          </p:nvPr>
        </p:nvSpPr>
        <p:spPr>
          <a:xfrm>
            <a:off x="457200" y="1600200"/>
            <a:ext cx="4043362"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Monitor &amp; Analysis</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Steps</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Sleep time</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Exercise time</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Calorie burned</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Friend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368" name="Shape 368"/>
          <p:cNvSpPr txBox="1"/>
          <p:nvPr/>
        </p:nvSpPr>
        <p:spPr>
          <a:xfrm>
            <a:off x="4676449" y="1598600"/>
            <a:ext cx="45039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5400" u="none">
                <a:solidFill>
                  <a:schemeClr val="dk1"/>
                </a:solidFill>
                <a:latin typeface="Arial"/>
                <a:ea typeface="Arial"/>
                <a:cs typeface="Arial"/>
                <a:sym typeface="Arial"/>
              </a:rPr>
              <a:t>Recommend</a:t>
            </a:r>
            <a:endParaRPr/>
          </a:p>
          <a:p>
            <a:pPr indent="0" lvl="0" marL="0" marR="0" rtl="0" algn="l">
              <a:lnSpc>
                <a:spcPct val="100000"/>
              </a:lnSpc>
              <a:spcBef>
                <a:spcPts val="80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Customized diet</a:t>
            </a:r>
            <a:endParaRPr/>
          </a:p>
          <a:p>
            <a:pPr indent="0" lvl="0" marL="0" marR="0" rtl="0" algn="l">
              <a:lnSpc>
                <a:spcPct val="100000"/>
              </a:lnSpc>
              <a:spcBef>
                <a:spcPts val="80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Search food</a:t>
            </a:r>
            <a:endParaRPr/>
          </a:p>
          <a:p>
            <a:pPr indent="0" lvl="0" marL="0" marR="0" rtl="0" algn="l">
              <a:lnSpc>
                <a:spcPct val="100000"/>
              </a:lnSpc>
              <a:spcBef>
                <a:spcPts val="640"/>
              </a:spcBef>
              <a:spcAft>
                <a:spcPts val="0"/>
              </a:spcAft>
              <a:buClr>
                <a:schemeClr val="dk1"/>
              </a:buClr>
              <a:buFont typeface="Schoolbell"/>
              <a:buNone/>
            </a:pPr>
            <a:r>
              <a:rPr b="0" i="0" lang="en-US" sz="3200" u="none">
                <a:solidFill>
                  <a:schemeClr val="dk1"/>
                </a:solidFill>
                <a:latin typeface="Schoolbell"/>
                <a:ea typeface="Schoolbell"/>
                <a:cs typeface="Schoolbell"/>
                <a:sym typeface="Schoolbel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5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5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5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5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5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5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500"/>
                                        <p:tgtEl>
                                          <p:spTgt spid="3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5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5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5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500"/>
                                        <p:tgtEl>
                                          <p:spTgt spid="3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US" sz="5400">
                <a:solidFill>
                  <a:schemeClr val="lt1"/>
                </a:solidFill>
              </a:rPr>
              <a:t>DietPlan</a:t>
            </a:r>
            <a:endParaRPr sz="5400">
              <a:solidFill>
                <a:schemeClr val="lt1"/>
              </a:solidFill>
            </a:endParaRPr>
          </a:p>
        </p:txBody>
      </p:sp>
      <p:sp>
        <p:nvSpPr>
          <p:cNvPr id="375" name="Shape 37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800"/>
              </a:spcBef>
              <a:spcAft>
                <a:spcPts val="0"/>
              </a:spcAft>
              <a:buSzPts val="4000"/>
              <a:buChar char="•"/>
            </a:pPr>
            <a:r>
              <a:rPr lang="en-US" sz="4000"/>
              <a:t>Customized diet</a:t>
            </a:r>
            <a:endParaRPr sz="1400"/>
          </a:p>
          <a:p>
            <a:pPr indent="0" lvl="0" marL="0">
              <a:spcBef>
                <a:spcPts val="800"/>
              </a:spcBef>
              <a:spcAft>
                <a:spcPts val="0"/>
              </a:spcAft>
              <a:buSzPts val="4000"/>
              <a:buChar char="•"/>
            </a:pPr>
            <a:r>
              <a:rPr lang="en-US" sz="4000"/>
              <a:t>Search food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722313" y="4406900"/>
            <a:ext cx="7772400" cy="13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4400"/>
              <a:t>Thank you!</a:t>
            </a:r>
            <a:endParaRPr b="0" i="0" sz="4400" u="none" cap="none" strike="noStrike">
              <a:solidFill>
                <a:schemeClr val="dk2"/>
              </a:solidFill>
              <a:latin typeface="Arial"/>
              <a:ea typeface="Arial"/>
              <a:cs typeface="Arial"/>
              <a:sym typeface="Arial"/>
            </a:endParaRPr>
          </a:p>
        </p:txBody>
      </p:sp>
      <p:sp>
        <p:nvSpPr>
          <p:cNvPr id="381" name="Shape 381"/>
          <p:cNvSpPr txBox="1"/>
          <p:nvPr>
            <p:ph idx="1" type="body"/>
          </p:nvPr>
        </p:nvSpPr>
        <p:spPr>
          <a:xfrm>
            <a:off x="722313" y="2906713"/>
            <a:ext cx="7772400" cy="15003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rPr lang="en-US" sz="3200"/>
              <a:t>Question?</a:t>
            </a:r>
            <a:endParaRPr sz="3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68312" y="26035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a:buNone/>
            </a:pPr>
            <a:r>
              <a:rPr b="0" i="0" lang="en-US" sz="6000" u="none" cap="none" strike="noStrike">
                <a:solidFill>
                  <a:schemeClr val="lt1"/>
                </a:solidFill>
                <a:latin typeface="Arial"/>
                <a:ea typeface="Arial"/>
                <a:cs typeface="Arial"/>
                <a:sym typeface="Arial"/>
              </a:rPr>
              <a:t>System</a:t>
            </a:r>
            <a:r>
              <a:rPr b="0" i="0" lang="en-US" sz="6000" u="none" cap="none" strike="noStrike">
                <a:solidFill>
                  <a:schemeClr val="dk2"/>
                </a:solidFill>
                <a:latin typeface="Arial"/>
                <a:ea typeface="Arial"/>
                <a:cs typeface="Arial"/>
                <a:sym typeface="Arial"/>
              </a:rPr>
              <a:t> </a:t>
            </a:r>
            <a:r>
              <a:rPr b="0" i="0" lang="en-US" sz="6000" u="none" cap="none" strike="noStrike">
                <a:solidFill>
                  <a:schemeClr val="lt1"/>
                </a:solidFill>
                <a:latin typeface="Arial"/>
                <a:ea typeface="Arial"/>
                <a:cs typeface="Arial"/>
                <a:sym typeface="Arial"/>
              </a:rPr>
              <a:t>Architecture</a:t>
            </a:r>
            <a:endParaRPr/>
          </a:p>
        </p:txBody>
      </p:sp>
      <p:pic>
        <p:nvPicPr>
          <p:cNvPr id="107" name="Shape 107"/>
          <p:cNvPicPr preferRelativeResize="0"/>
          <p:nvPr>
            <p:ph idx="1" type="body"/>
          </p:nvPr>
        </p:nvPicPr>
        <p:blipFill rotWithShape="1">
          <a:blip r:embed="rId3">
            <a:alphaModFix/>
          </a:blip>
          <a:srcRect b="0" l="0" r="0" t="0"/>
          <a:stretch/>
        </p:blipFill>
        <p:spPr>
          <a:xfrm>
            <a:off x="4787900" y="1989137"/>
            <a:ext cx="863600" cy="863600"/>
          </a:xfrm>
          <a:prstGeom prst="rect">
            <a:avLst/>
          </a:prstGeom>
          <a:noFill/>
          <a:ln>
            <a:noFill/>
          </a:ln>
        </p:spPr>
      </p:pic>
      <p:pic>
        <p:nvPicPr>
          <p:cNvPr id="108" name="Shape 108"/>
          <p:cNvPicPr preferRelativeResize="0"/>
          <p:nvPr/>
        </p:nvPicPr>
        <p:blipFill rotWithShape="1">
          <a:blip r:embed="rId4">
            <a:alphaModFix/>
          </a:blip>
          <a:srcRect b="0" l="0" r="0" t="0"/>
          <a:stretch/>
        </p:blipFill>
        <p:spPr>
          <a:xfrm>
            <a:off x="4500562" y="3860800"/>
            <a:ext cx="1562100" cy="411162"/>
          </a:xfrm>
          <a:prstGeom prst="rect">
            <a:avLst/>
          </a:prstGeom>
          <a:noFill/>
          <a:ln>
            <a:noFill/>
          </a:ln>
        </p:spPr>
      </p:pic>
      <p:pic>
        <p:nvPicPr>
          <p:cNvPr id="109" name="Shape 109"/>
          <p:cNvPicPr preferRelativeResize="0"/>
          <p:nvPr/>
        </p:nvPicPr>
        <p:blipFill rotWithShape="1">
          <a:blip r:embed="rId5">
            <a:alphaModFix/>
          </a:blip>
          <a:srcRect b="0" l="0" r="0" t="0"/>
          <a:stretch/>
        </p:blipFill>
        <p:spPr>
          <a:xfrm>
            <a:off x="4859337" y="5229225"/>
            <a:ext cx="842962" cy="842962"/>
          </a:xfrm>
          <a:prstGeom prst="rect">
            <a:avLst/>
          </a:prstGeom>
          <a:noFill/>
          <a:ln>
            <a:noFill/>
          </a:ln>
        </p:spPr>
      </p:pic>
      <p:pic>
        <p:nvPicPr>
          <p:cNvPr id="110" name="Shape 110"/>
          <p:cNvPicPr preferRelativeResize="0"/>
          <p:nvPr/>
        </p:nvPicPr>
        <p:blipFill rotWithShape="1">
          <a:blip r:embed="rId6">
            <a:alphaModFix/>
          </a:blip>
          <a:srcRect b="0" l="0" r="0" t="0"/>
          <a:stretch/>
        </p:blipFill>
        <p:spPr>
          <a:xfrm>
            <a:off x="7285037" y="3633787"/>
            <a:ext cx="863600" cy="865187"/>
          </a:xfrm>
          <a:prstGeom prst="rect">
            <a:avLst/>
          </a:prstGeom>
          <a:noFill/>
          <a:ln>
            <a:noFill/>
          </a:ln>
        </p:spPr>
      </p:pic>
      <p:sp>
        <p:nvSpPr>
          <p:cNvPr id="111" name="Shape 111"/>
          <p:cNvSpPr txBox="1"/>
          <p:nvPr/>
        </p:nvSpPr>
        <p:spPr>
          <a:xfrm>
            <a:off x="739775" y="3044825"/>
            <a:ext cx="3724275" cy="954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User login &amp; requirements</a:t>
            </a:r>
            <a:endParaRPr/>
          </a:p>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12" name="Shape 112"/>
          <p:cNvSpPr txBox="1"/>
          <p:nvPr/>
        </p:nvSpPr>
        <p:spPr>
          <a:xfrm>
            <a:off x="1127125" y="4649787"/>
            <a:ext cx="3163887" cy="92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600" u="none">
                <a:solidFill>
                  <a:schemeClr val="dk1"/>
                </a:solidFill>
                <a:latin typeface="Arial"/>
                <a:ea typeface="Arial"/>
                <a:cs typeface="Arial"/>
                <a:sym typeface="Arial"/>
              </a:rPr>
              <a:t>Reading &amp; writing </a:t>
            </a:r>
            <a:endParaRPr/>
          </a:p>
          <a:p>
            <a:pPr indent="0" lvl="0" marL="0" marR="0" rtl="0" algn="l">
              <a:lnSpc>
                <a:spcPct val="100000"/>
              </a:lnSpc>
              <a:spcBef>
                <a:spcPts val="0"/>
              </a:spcBef>
              <a:spcAft>
                <a:spcPts val="0"/>
              </a:spcAft>
              <a:buNone/>
            </a:pPr>
            <a:r>
              <a:t/>
            </a:r>
            <a:endParaRPr b="0" i="0" sz="3600" u="none">
              <a:solidFill>
                <a:schemeClr val="dk1"/>
              </a:solidFill>
              <a:latin typeface="Arial"/>
              <a:ea typeface="Arial"/>
              <a:cs typeface="Arial"/>
              <a:sym typeface="Arial"/>
            </a:endParaRPr>
          </a:p>
        </p:txBody>
      </p:sp>
      <p:cxnSp>
        <p:nvCxnSpPr>
          <p:cNvPr id="113" name="Shape 113"/>
          <p:cNvCxnSpPr/>
          <p:nvPr/>
        </p:nvCxnSpPr>
        <p:spPr>
          <a:xfrm>
            <a:off x="5219700" y="2852737"/>
            <a:ext cx="15875" cy="936625"/>
          </a:xfrm>
          <a:prstGeom prst="straightConnector1">
            <a:avLst/>
          </a:prstGeom>
          <a:noFill/>
          <a:ln cap="flat" cmpd="sng" w="28575">
            <a:solidFill>
              <a:schemeClr val="dk1"/>
            </a:solidFill>
            <a:prstDash val="solid"/>
            <a:miter lim="8000"/>
            <a:headEnd len="med" w="med" type="stealth"/>
            <a:tailEnd len="med" w="med" type="stealth"/>
          </a:ln>
        </p:spPr>
      </p:cxnSp>
      <p:cxnSp>
        <p:nvCxnSpPr>
          <p:cNvPr id="114" name="Shape 114"/>
          <p:cNvCxnSpPr/>
          <p:nvPr/>
        </p:nvCxnSpPr>
        <p:spPr>
          <a:xfrm>
            <a:off x="5243512" y="4365625"/>
            <a:ext cx="15875" cy="792162"/>
          </a:xfrm>
          <a:prstGeom prst="straightConnector1">
            <a:avLst/>
          </a:prstGeom>
          <a:noFill/>
          <a:ln cap="flat" cmpd="sng" w="28575">
            <a:solidFill>
              <a:schemeClr val="dk1"/>
            </a:solidFill>
            <a:prstDash val="solid"/>
            <a:miter lim="8000"/>
            <a:headEnd len="med" w="med" type="stealth"/>
            <a:tailEnd len="med" w="med" type="stealth"/>
          </a:ln>
        </p:spPr>
      </p:cxnSp>
      <p:cxnSp>
        <p:nvCxnSpPr>
          <p:cNvPr id="115" name="Shape 115"/>
          <p:cNvCxnSpPr/>
          <p:nvPr/>
        </p:nvCxnSpPr>
        <p:spPr>
          <a:xfrm rot="10800000">
            <a:off x="6156325" y="4071937"/>
            <a:ext cx="1128712" cy="0"/>
          </a:xfrm>
          <a:prstGeom prst="straightConnector1">
            <a:avLst/>
          </a:prstGeom>
          <a:noFill/>
          <a:ln cap="flat" cmpd="sng" w="28575">
            <a:solidFill>
              <a:schemeClr val="dk1"/>
            </a:solidFill>
            <a:prstDash val="solid"/>
            <a:miter lim="8000"/>
            <a:headEnd len="med" w="med" type="stealth"/>
            <a:tailEnd len="med" w="med" type="stealth"/>
          </a:ln>
        </p:spPr>
      </p:cxnSp>
      <p:sp>
        <p:nvSpPr>
          <p:cNvPr id="116" name="Shape 116"/>
          <p:cNvSpPr txBox="1"/>
          <p:nvPr/>
        </p:nvSpPr>
        <p:spPr>
          <a:xfrm>
            <a:off x="7164387" y="4489450"/>
            <a:ext cx="3163887" cy="2246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800" u="none">
                <a:solidFill>
                  <a:schemeClr val="dk1"/>
                </a:solidFill>
                <a:latin typeface="Arial"/>
                <a:ea typeface="Arial"/>
                <a:cs typeface="Arial"/>
                <a:sym typeface="Arial"/>
              </a:rPr>
              <a:t>{Fitbit}</a:t>
            </a:r>
            <a:endParaRPr/>
          </a:p>
          <a:p>
            <a:pPr indent="0" lvl="0" marL="0" marR="0" rtl="0" algn="l">
              <a:lnSpc>
                <a:spcPct val="100000"/>
              </a:lnSpc>
              <a:spcBef>
                <a:spcPts val="0"/>
              </a:spcBef>
              <a:spcAft>
                <a:spcPts val="0"/>
              </a:spcAft>
              <a:buClr>
                <a:schemeClr val="dk1"/>
              </a:buClr>
              <a:buFont typeface="Arial"/>
              <a:buNone/>
            </a:pPr>
            <a:r>
              <a:rPr b="0" i="0" lang="en-US" sz="2800" u="none">
                <a:solidFill>
                  <a:schemeClr val="dk1"/>
                </a:solidFill>
                <a:latin typeface="Arial"/>
                <a:ea typeface="Arial"/>
                <a:cs typeface="Arial"/>
                <a:sym typeface="Arial"/>
              </a:rPr>
              <a:t>{DailyMile}</a:t>
            </a:r>
            <a:endParaRPr/>
          </a:p>
          <a:p>
            <a:pPr indent="0" lvl="0" marL="0" marR="0" rtl="0" algn="l">
              <a:lnSpc>
                <a:spcPct val="100000"/>
              </a:lnSpc>
              <a:spcBef>
                <a:spcPts val="0"/>
              </a:spcBef>
              <a:spcAft>
                <a:spcPts val="0"/>
              </a:spcAft>
              <a:buClr>
                <a:schemeClr val="dk1"/>
              </a:buClr>
              <a:buFont typeface="Arial"/>
              <a:buNone/>
            </a:pPr>
            <a:r>
              <a:rPr b="0" i="0" lang="en-US" sz="2800" u="none">
                <a:solidFill>
                  <a:schemeClr val="dk1"/>
                </a:solidFill>
                <a:latin typeface="Arial"/>
                <a:ea typeface="Arial"/>
                <a:cs typeface="Arial"/>
                <a:sym typeface="Arial"/>
              </a:rPr>
              <a:t>{MyFitnessPal}</a:t>
            </a:r>
            <a:endParaRPr/>
          </a:p>
          <a:p>
            <a:pPr indent="0" lvl="0" marL="0" marR="0" rtl="0" algn="l">
              <a:lnSpc>
                <a:spcPct val="100000"/>
              </a:lnSpc>
              <a:spcBef>
                <a:spcPts val="0"/>
              </a:spcBef>
              <a:spcAft>
                <a:spcPts val="0"/>
              </a:spcAft>
              <a:buClr>
                <a:schemeClr val="dk1"/>
              </a:buClr>
              <a:buFont typeface="Arial"/>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2313" y="4406900"/>
            <a:ext cx="7772400" cy="136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Personal Health</a:t>
            </a:r>
            <a:endParaRPr/>
          </a:p>
        </p:txBody>
      </p:sp>
      <p:sp>
        <p:nvSpPr>
          <p:cNvPr id="123" name="Shape 123"/>
          <p:cNvSpPr txBox="1"/>
          <p:nvPr>
            <p:ph idx="1" type="body"/>
          </p:nvPr>
        </p:nvSpPr>
        <p:spPr>
          <a:xfrm>
            <a:off x="722313" y="2906713"/>
            <a:ext cx="7772400" cy="1500300"/>
          </a:xfrm>
          <a:prstGeom prst="rect">
            <a:avLst/>
          </a:prstGeom>
        </p:spPr>
        <p:txBody>
          <a:bodyPr anchorCtr="0" anchor="b" bIns="91425" lIns="91425" spcFirstLastPara="1" rIns="91425" wrap="square" tIns="91425">
            <a:noAutofit/>
          </a:bodyPr>
          <a:lstStyle/>
          <a:p>
            <a:pPr indent="0" lvl="0" marL="0">
              <a:spcBef>
                <a:spcPts val="4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0" name="Shape 130"/>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203200" rtl="0">
              <a:spcBef>
                <a:spcPts val="640"/>
              </a:spcBef>
              <a:spcAft>
                <a:spcPts val="0"/>
              </a:spcAft>
              <a:buNone/>
            </a:pPr>
            <a:r>
              <a:rPr lang="en-US"/>
              <a:t>How many of you have ever had wearable devices like fitbit, jawbone up, or health app in your phone?</a:t>
            </a:r>
            <a:endParaRPr/>
          </a:p>
          <a:p>
            <a:pPr indent="0" lvl="0" marL="203200" rtl="0">
              <a:spcBef>
                <a:spcPts val="640"/>
              </a:spcBef>
              <a:spcAft>
                <a:spcPts val="0"/>
              </a:spcAft>
              <a:buNone/>
            </a:pPr>
            <a:r>
              <a:rPr lang="en-US"/>
              <a:t>How many of you used to see your activity every day?</a:t>
            </a:r>
            <a:endParaRPr/>
          </a:p>
          <a:p>
            <a:pPr indent="0" lvl="0" marL="203200" rtl="0">
              <a:spcBef>
                <a:spcPts val="640"/>
              </a:spcBef>
              <a:spcAft>
                <a:spcPts val="0"/>
              </a:spcAft>
              <a:buNone/>
            </a:pPr>
            <a:r>
              <a:rPr lang="en-US"/>
              <a:t>How many of you are still tracking your activity / wear wearable devices? </a:t>
            </a:r>
            <a:endParaRPr/>
          </a:p>
          <a:p>
            <a:pPr indent="0" lvl="0" marL="203200" rtl="0">
              <a:spcBef>
                <a:spcPts val="640"/>
              </a:spcBef>
              <a:spcAft>
                <a:spcPts val="0"/>
              </a:spcAft>
              <a:buNone/>
            </a:pPr>
            <a:r>
              <a:rPr lang="en-US"/>
              <a:t>Did they change your lifestyle?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lt1"/>
                </a:solidFill>
              </a:rPr>
              <a:t>Goals of HealthOn</a:t>
            </a:r>
            <a:endParaRPr>
              <a:solidFill>
                <a:schemeClr val="lt1"/>
              </a:solidFill>
            </a:endParaRPr>
          </a:p>
        </p:txBody>
      </p:sp>
      <p:sp>
        <p:nvSpPr>
          <p:cNvPr id="137" name="Shape 137"/>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spcBef>
                <a:spcPts val="640"/>
              </a:spcBef>
              <a:spcAft>
                <a:spcPts val="0"/>
              </a:spcAft>
              <a:buNone/>
            </a:pPr>
            <a:r>
              <a:rPr lang="en-US" u="sng"/>
              <a:t>Easy to access</a:t>
            </a:r>
            <a:endParaRPr u="sng"/>
          </a:p>
          <a:p>
            <a:pPr indent="-139700" lvl="0" marL="342900" rtl="0">
              <a:spcBef>
                <a:spcPts val="6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lt1"/>
                </a:solidFill>
              </a:rPr>
              <a:t>Easy to access</a:t>
            </a:r>
            <a:endParaRPr>
              <a:solidFill>
                <a:schemeClr val="lt1"/>
              </a:solidFill>
            </a:endParaRPr>
          </a:p>
        </p:txBody>
      </p:sp>
      <p:sp>
        <p:nvSpPr>
          <p:cNvPr id="144" name="Shape 14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t/>
            </a:r>
            <a:endParaRPr/>
          </a:p>
        </p:txBody>
      </p:sp>
      <p:pic>
        <p:nvPicPr>
          <p:cNvPr id="145" name="Shape 145"/>
          <p:cNvPicPr preferRelativeResize="0"/>
          <p:nvPr/>
        </p:nvPicPr>
        <p:blipFill rotWithShape="1">
          <a:blip r:embed="rId3">
            <a:alphaModFix/>
          </a:blip>
          <a:srcRect b="95995" l="0" r="0" t="0"/>
          <a:stretch/>
        </p:blipFill>
        <p:spPr>
          <a:xfrm>
            <a:off x="5286400" y="1325575"/>
            <a:ext cx="3857599" cy="274626"/>
          </a:xfrm>
          <a:prstGeom prst="rect">
            <a:avLst/>
          </a:prstGeom>
          <a:noFill/>
          <a:ln>
            <a:noFill/>
          </a:ln>
        </p:spPr>
      </p:pic>
      <p:pic>
        <p:nvPicPr>
          <p:cNvPr id="146" name="Shape 146"/>
          <p:cNvPicPr preferRelativeResize="0"/>
          <p:nvPr/>
        </p:nvPicPr>
        <p:blipFill rotWithShape="1">
          <a:blip r:embed="rId4">
            <a:alphaModFix/>
          </a:blip>
          <a:srcRect b="0" l="0" r="0" t="23330"/>
          <a:stretch/>
        </p:blipFill>
        <p:spPr>
          <a:xfrm>
            <a:off x="5286400" y="1600200"/>
            <a:ext cx="3857599" cy="5257800"/>
          </a:xfrm>
          <a:prstGeom prst="rect">
            <a:avLst/>
          </a:prstGeom>
          <a:noFill/>
          <a:ln>
            <a:noFill/>
          </a:ln>
        </p:spPr>
      </p:pic>
      <p:pic>
        <p:nvPicPr>
          <p:cNvPr id="147" name="Shape 147"/>
          <p:cNvPicPr preferRelativeResize="0"/>
          <p:nvPr/>
        </p:nvPicPr>
        <p:blipFill rotWithShape="1">
          <a:blip r:embed="rId5">
            <a:alphaModFix/>
          </a:blip>
          <a:srcRect b="0" l="0" r="0" t="23330"/>
          <a:stretch/>
        </p:blipFill>
        <p:spPr>
          <a:xfrm>
            <a:off x="1371600" y="1600200"/>
            <a:ext cx="3857599" cy="5257800"/>
          </a:xfrm>
          <a:prstGeom prst="rect">
            <a:avLst/>
          </a:prstGeom>
          <a:noFill/>
          <a:ln>
            <a:noFill/>
          </a:ln>
        </p:spPr>
      </p:pic>
      <p:pic>
        <p:nvPicPr>
          <p:cNvPr id="148" name="Shape 148"/>
          <p:cNvPicPr preferRelativeResize="0"/>
          <p:nvPr/>
        </p:nvPicPr>
        <p:blipFill rotWithShape="1">
          <a:blip r:embed="rId3">
            <a:alphaModFix/>
          </a:blip>
          <a:srcRect b="95995" l="0" r="0" t="0"/>
          <a:stretch/>
        </p:blipFill>
        <p:spPr>
          <a:xfrm>
            <a:off x="1371600" y="1325575"/>
            <a:ext cx="3857599" cy="274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lt1"/>
              </a:solidFill>
            </a:endParaRPr>
          </a:p>
        </p:txBody>
      </p:sp>
      <p:sp>
        <p:nvSpPr>
          <p:cNvPr id="155" name="Shape 15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Access with your phone</a:t>
            </a:r>
            <a:endParaRPr/>
          </a:p>
          <a:p>
            <a:pPr indent="0" lvl="0" marL="203200" rtl="0">
              <a:spcBef>
                <a:spcPts val="640"/>
              </a:spcBef>
              <a:spcAft>
                <a:spcPts val="0"/>
              </a:spcAft>
              <a:buNone/>
            </a:pPr>
            <a:r>
              <a:rPr lang="en-US"/>
              <a:t>No need for your laptop</a:t>
            </a:r>
            <a:endParaRPr/>
          </a:p>
          <a:p>
            <a:pPr indent="0" lvl="0" marL="0">
              <a:spcBef>
                <a:spcPts val="640"/>
              </a:spcBef>
              <a:spcAft>
                <a:spcPts val="0"/>
              </a:spcAft>
              <a:buNone/>
            </a:pPr>
            <a:r>
              <a:rPr lang="en-US"/>
              <a:t>  Fully responsive</a:t>
            </a:r>
            <a:endParaRPr/>
          </a:p>
        </p:txBody>
      </p:sp>
      <p:pic>
        <p:nvPicPr>
          <p:cNvPr id="156" name="Shape 156"/>
          <p:cNvPicPr preferRelativeResize="0"/>
          <p:nvPr/>
        </p:nvPicPr>
        <p:blipFill>
          <a:blip r:embed="rId3">
            <a:alphaModFix/>
          </a:blip>
          <a:stretch>
            <a:fillRect/>
          </a:stretch>
        </p:blipFill>
        <p:spPr>
          <a:xfrm>
            <a:off x="5286388" y="0"/>
            <a:ext cx="3857624" cy="6857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