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71" r:id="rId7"/>
    <p:sldId id="266" r:id="rId8"/>
    <p:sldId id="272" r:id="rId9"/>
    <p:sldId id="267" r:id="rId10"/>
    <p:sldId id="273" r:id="rId11"/>
    <p:sldId id="268" r:id="rId12"/>
    <p:sldId id="274" r:id="rId13"/>
    <p:sldId id="269" r:id="rId14"/>
    <p:sldId id="275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35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RU_SIG_ST_PMS186_100K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352425"/>
            <a:ext cx="28321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5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3BF7-9F5A-9E42-B502-689AC6A1E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48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48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2D79-D5B9-9E44-BC26-5C4012EF6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88343-B159-074D-B355-B61FD1A2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24AE8-78F8-144E-A4FE-553D35E59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DA8B8-D04C-214E-83CE-5B60915F9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61A5-F588-D34E-A84B-E514DA90C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C725B-9C86-6E43-AAF9-1A329DDB2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03EE-8AFD-D547-9E71-0BD0BE6F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1C61-654F-EF4C-B7CF-635108DFC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5825F-7512-8045-B403-CF218AA20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RU_LOGOTYPE_PMS186.eps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42875"/>
            <a:ext cx="1430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  <a:cs typeface="Geneva" charset="0"/>
              </a:defRPr>
            </a:lvl1pPr>
          </a:lstStyle>
          <a:p>
            <a:pPr>
              <a:defRPr/>
            </a:pPr>
            <a:fld id="{94F06B10-230A-2842-997C-D8605B527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248400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 smtClean="0">
                <a:solidFill>
                  <a:srgbClr val="5F5F5F"/>
                </a:solidFill>
              </a:rPr>
              <a:t>Unit Name</a:t>
            </a:r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876800" y="98425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en-US" sz="2000" smtClean="0">
              <a:solidFill>
                <a:schemeClr val="bg1"/>
              </a:solidFill>
            </a:endParaRP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5530850" y="125413"/>
            <a:ext cx="3192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/>
              <a:t>Optional Presentation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558800"/>
            <a:ext cx="9144000" cy="635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ヒラギノ角ゴ Pro W3" charset="0"/>
          <a:cs typeface="Geneva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Geneva" charset="0"/>
          <a:cs typeface="Geneva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Geneva" charset="0"/>
          <a:cs typeface="Geneva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Direct QR Factorization for tall-and-skinny matrices in </a:t>
            </a:r>
            <a:r>
              <a:rPr lang="en-US" altLang="zh-CN" sz="3200" dirty="0" err="1" smtClean="0"/>
              <a:t>MapReduce</a:t>
            </a:r>
            <a:r>
              <a:rPr lang="en-US" altLang="zh-CN" sz="3200" dirty="0" smtClean="0"/>
              <a:t> architectures </a:t>
            </a:r>
            <a:endParaRPr lang="en-US" sz="320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 By Group XXL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 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4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Pseudo-Iterative </a:t>
            </a:r>
            <a:r>
              <a:rPr lang="en-US" altLang="zh-CN" sz="3200" dirty="0" smtClean="0"/>
              <a:t>Refinement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 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" y="7077075"/>
            <a:ext cx="8229600" cy="45339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3400" y="1933578"/>
            <a:ext cx="447675" cy="426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619248" y="1933577"/>
            <a:ext cx="447677" cy="4267202"/>
            <a:chOff x="1400173" y="1514474"/>
            <a:chExt cx="447677" cy="4267202"/>
          </a:xfrm>
        </p:grpSpPr>
        <p:sp>
          <p:nvSpPr>
            <p:cNvPr id="17" name="矩形 16"/>
            <p:cNvSpPr/>
            <p:nvPr/>
          </p:nvSpPr>
          <p:spPr>
            <a:xfrm>
              <a:off x="1400173" y="1514474"/>
              <a:ext cx="447675" cy="971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00175" y="2624135"/>
              <a:ext cx="447675" cy="971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2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400175" y="3724274"/>
              <a:ext cx="447675" cy="971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3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00174" y="4810124"/>
              <a:ext cx="447675" cy="971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4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2512" y="1390650"/>
            <a:ext cx="523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</a:t>
            </a:r>
            <a:endParaRPr lang="zh-CN" altLang="en-US" dirty="0"/>
          </a:p>
        </p:txBody>
      </p:sp>
      <p:cxnSp>
        <p:nvCxnSpPr>
          <p:cNvPr id="24" name="肘形连接符 23"/>
          <p:cNvCxnSpPr>
            <a:stCxn id="22" idx="2"/>
            <a:endCxn id="20" idx="1"/>
          </p:cNvCxnSpPr>
          <p:nvPr/>
        </p:nvCxnSpPr>
        <p:spPr>
          <a:xfrm rot="16200000" flipH="1">
            <a:off x="-464495" y="3631259"/>
            <a:ext cx="3862688" cy="3047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7" idx="1"/>
          </p:cNvCxnSpPr>
          <p:nvPr/>
        </p:nvCxnSpPr>
        <p:spPr>
          <a:xfrm>
            <a:off x="1314449" y="2419353"/>
            <a:ext cx="3047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314448" y="3548067"/>
            <a:ext cx="3047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314451" y="4657728"/>
            <a:ext cx="3047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62161" y="1887587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</a:t>
            </a:r>
            <a:r>
              <a:rPr lang="en-US" altLang="zh-CN" sz="1600" baseline="30000" dirty="0" smtClean="0"/>
              <a:t>-1</a:t>
            </a:r>
            <a:endParaRPr lang="zh-CN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090736" y="3024192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</a:t>
            </a:r>
            <a:r>
              <a:rPr lang="en-US" altLang="zh-CN" sz="1600" baseline="30000" dirty="0" smtClean="0"/>
              <a:t>-1</a:t>
            </a:r>
            <a:endParaRPr lang="zh-CN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119310" y="4086231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</a:t>
            </a:r>
            <a:r>
              <a:rPr lang="en-US" altLang="zh-CN" sz="1600" baseline="30000" dirty="0" smtClean="0"/>
              <a:t>-1</a:t>
            </a:r>
            <a:endParaRPr lang="zh-CN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109787" y="5191127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</a:t>
            </a:r>
            <a:r>
              <a:rPr lang="en-US" altLang="zh-CN" sz="1600" baseline="30000" dirty="0" smtClean="0"/>
              <a:t>-1</a:t>
            </a:r>
            <a:endParaRPr lang="zh-CN" altLang="en-US" sz="16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462209" y="1706554"/>
            <a:ext cx="771526" cy="414694"/>
            <a:chOff x="1847850" y="1666875"/>
            <a:chExt cx="990600" cy="338554"/>
          </a:xfrm>
        </p:grpSpPr>
        <p:cxnSp>
          <p:nvCxnSpPr>
            <p:cNvPr id="35" name="直接箭头连接符 34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Map</a:t>
              </a:r>
              <a:endParaRPr lang="zh-CN" altLang="en-US" sz="16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481259" y="2816810"/>
            <a:ext cx="771526" cy="414694"/>
            <a:chOff x="1847850" y="1666875"/>
            <a:chExt cx="990600" cy="338554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Map</a:t>
              </a:r>
              <a:endParaRPr lang="zh-CN" altLang="en-US" sz="1600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528886" y="3897900"/>
            <a:ext cx="771526" cy="414694"/>
            <a:chOff x="1847850" y="1666875"/>
            <a:chExt cx="990600" cy="338554"/>
          </a:xfrm>
        </p:grpSpPr>
        <p:cxnSp>
          <p:nvCxnSpPr>
            <p:cNvPr id="41" name="直接箭头连接符 40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Map</a:t>
              </a:r>
              <a:endParaRPr lang="zh-CN" altLang="en-US" sz="16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486021" y="5014556"/>
            <a:ext cx="771526" cy="414694"/>
            <a:chOff x="1847850" y="1666875"/>
            <a:chExt cx="990600" cy="338554"/>
          </a:xfrm>
        </p:grpSpPr>
        <p:cxnSp>
          <p:nvCxnSpPr>
            <p:cNvPr id="44" name="直接箭头连接符 43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Map</a:t>
              </a:r>
              <a:endParaRPr lang="zh-CN" altLang="en-US" sz="16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166879" y="1933580"/>
            <a:ext cx="447677" cy="4267202"/>
            <a:chOff x="1400173" y="1514474"/>
            <a:chExt cx="447677" cy="4267202"/>
          </a:xfrm>
        </p:grpSpPr>
        <p:sp>
          <p:nvSpPr>
            <p:cNvPr id="47" name="矩形 46"/>
            <p:cNvSpPr/>
            <p:nvPr/>
          </p:nvSpPr>
          <p:spPr>
            <a:xfrm>
              <a:off x="1400173" y="1514474"/>
              <a:ext cx="447675" cy="971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400175" y="2624135"/>
              <a:ext cx="447675" cy="971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2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400175" y="3724274"/>
              <a:ext cx="447675" cy="971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3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400174" y="4810124"/>
              <a:ext cx="447675" cy="971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4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643131" y="1813932"/>
            <a:ext cx="551596" cy="286800"/>
            <a:chOff x="1819275" y="1613794"/>
            <a:chExt cx="847725" cy="386456"/>
          </a:xfrm>
        </p:grpSpPr>
        <p:cxnSp>
          <p:nvCxnSpPr>
            <p:cNvPr id="52" name="直接箭头连接符 51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819275" y="1613794"/>
              <a:ext cx="847725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e</a:t>
              </a:r>
              <a:r>
                <a:rPr lang="en-US" altLang="zh-CN" sz="1100" dirty="0" smtClean="0"/>
                <a:t>mit</a:t>
              </a:r>
              <a:endParaRPr lang="zh-CN" altLang="en-US" sz="1600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642674" y="2916129"/>
            <a:ext cx="551596" cy="286800"/>
            <a:chOff x="1819275" y="1613794"/>
            <a:chExt cx="847725" cy="386456"/>
          </a:xfrm>
        </p:grpSpPr>
        <p:cxnSp>
          <p:nvCxnSpPr>
            <p:cNvPr id="55" name="直接箭头连接符 54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819275" y="1613794"/>
              <a:ext cx="847725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e</a:t>
              </a:r>
              <a:r>
                <a:rPr lang="en-US" altLang="zh-CN" sz="1100" dirty="0" smtClean="0"/>
                <a:t>mit</a:t>
              </a:r>
              <a:endParaRPr lang="zh-CN" altLang="en-US" sz="1600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642674" y="4014790"/>
            <a:ext cx="551596" cy="286800"/>
            <a:chOff x="1819275" y="1613794"/>
            <a:chExt cx="847725" cy="386456"/>
          </a:xfrm>
        </p:grpSpPr>
        <p:cxnSp>
          <p:nvCxnSpPr>
            <p:cNvPr id="58" name="直接箭头连接符 57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819275" y="1613794"/>
              <a:ext cx="847725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e</a:t>
              </a:r>
              <a:r>
                <a:rPr lang="en-US" altLang="zh-CN" sz="1100" dirty="0" smtClean="0"/>
                <a:t>mit</a:t>
              </a:r>
              <a:endParaRPr lang="zh-CN" altLang="en-US" sz="1600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614556" y="5136106"/>
            <a:ext cx="551596" cy="286800"/>
            <a:chOff x="1819275" y="1613794"/>
            <a:chExt cx="847725" cy="386456"/>
          </a:xfrm>
        </p:grpSpPr>
        <p:cxnSp>
          <p:nvCxnSpPr>
            <p:cNvPr id="61" name="直接箭头连接符 60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819275" y="1613794"/>
              <a:ext cx="847725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e</a:t>
              </a:r>
              <a:r>
                <a:rPr lang="en-US" altLang="zh-CN" sz="1100" dirty="0" smtClean="0"/>
                <a:t>mit</a:t>
              </a:r>
              <a:endParaRPr lang="zh-CN" altLang="en-US" sz="1600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4194728" y="1923756"/>
            <a:ext cx="291548" cy="426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TSQR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6257923" y="1905002"/>
            <a:ext cx="447677" cy="4267202"/>
            <a:chOff x="1400173" y="1514474"/>
            <a:chExt cx="447677" cy="4267202"/>
          </a:xfrm>
        </p:grpSpPr>
        <p:sp>
          <p:nvSpPr>
            <p:cNvPr id="68" name="矩形 67"/>
            <p:cNvSpPr/>
            <p:nvPr/>
          </p:nvSpPr>
          <p:spPr>
            <a:xfrm>
              <a:off x="1400173" y="1514474"/>
              <a:ext cx="447675" cy="971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	Q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400175" y="2624135"/>
              <a:ext cx="447675" cy="971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2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400175" y="3724274"/>
              <a:ext cx="447675" cy="971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3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400174" y="4810124"/>
              <a:ext cx="447675" cy="971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4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肘形连接符 71"/>
          <p:cNvCxnSpPr>
            <a:endCxn id="71" idx="1"/>
          </p:cNvCxnSpPr>
          <p:nvPr/>
        </p:nvCxnSpPr>
        <p:spPr>
          <a:xfrm rot="16200000" flipH="1">
            <a:off x="4174180" y="3602684"/>
            <a:ext cx="3862688" cy="3047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68" idx="1"/>
          </p:cNvCxnSpPr>
          <p:nvPr/>
        </p:nvCxnSpPr>
        <p:spPr>
          <a:xfrm>
            <a:off x="5953124" y="2390778"/>
            <a:ext cx="3047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5953123" y="3519492"/>
            <a:ext cx="3047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5953126" y="4629153"/>
            <a:ext cx="3047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00836" y="1859012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</a:t>
            </a:r>
            <a:r>
              <a:rPr lang="en-US" altLang="zh-CN" sz="1600" baseline="30000" dirty="0" smtClean="0"/>
              <a:t>-1</a:t>
            </a:r>
            <a:endParaRPr lang="zh-CN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6729411" y="2995617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</a:t>
            </a:r>
            <a:r>
              <a:rPr lang="en-US" altLang="zh-CN" sz="1600" baseline="30000" dirty="0" smtClean="0"/>
              <a:t>-1</a:t>
            </a:r>
            <a:endParaRPr lang="zh-CN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6757985" y="4057656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</a:t>
            </a:r>
            <a:r>
              <a:rPr lang="en-US" altLang="zh-CN" sz="1600" baseline="30000" dirty="0" smtClean="0"/>
              <a:t>-1</a:t>
            </a:r>
            <a:endParaRPr lang="zh-CN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6748462" y="5162552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</a:t>
            </a:r>
            <a:r>
              <a:rPr lang="en-US" altLang="zh-CN" sz="1600" baseline="30000" dirty="0" smtClean="0"/>
              <a:t>-1</a:t>
            </a:r>
            <a:endParaRPr lang="zh-CN" altLang="en-US" sz="1600" dirty="0"/>
          </a:p>
        </p:txBody>
      </p:sp>
      <p:grpSp>
        <p:nvGrpSpPr>
          <p:cNvPr id="80" name="组合 79"/>
          <p:cNvGrpSpPr/>
          <p:nvPr/>
        </p:nvGrpSpPr>
        <p:grpSpPr>
          <a:xfrm>
            <a:off x="7100884" y="1677979"/>
            <a:ext cx="771526" cy="414694"/>
            <a:chOff x="1847850" y="1666875"/>
            <a:chExt cx="990600" cy="338554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Map</a:t>
              </a:r>
              <a:endParaRPr lang="zh-CN" altLang="en-US" sz="1600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119934" y="2788235"/>
            <a:ext cx="771526" cy="414694"/>
            <a:chOff x="1847850" y="1666875"/>
            <a:chExt cx="990600" cy="338554"/>
          </a:xfrm>
        </p:grpSpPr>
        <p:cxnSp>
          <p:nvCxnSpPr>
            <p:cNvPr id="84" name="直接箭头连接符 83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Map</a:t>
              </a:r>
              <a:endParaRPr lang="zh-CN" altLang="en-US" sz="1600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167561" y="3869325"/>
            <a:ext cx="771526" cy="414694"/>
            <a:chOff x="1847850" y="1666875"/>
            <a:chExt cx="990600" cy="338554"/>
          </a:xfrm>
        </p:grpSpPr>
        <p:cxnSp>
          <p:nvCxnSpPr>
            <p:cNvPr id="87" name="直接箭头连接符 86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Map</a:t>
              </a:r>
              <a:endParaRPr lang="zh-CN" altLang="en-US" sz="1600" dirty="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124696" y="4985981"/>
            <a:ext cx="771526" cy="414694"/>
            <a:chOff x="1847850" y="1666875"/>
            <a:chExt cx="990600" cy="338554"/>
          </a:xfrm>
        </p:grpSpPr>
        <p:cxnSp>
          <p:nvCxnSpPr>
            <p:cNvPr id="90" name="直接箭头连接符 89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Map</a:t>
              </a:r>
              <a:endParaRPr lang="zh-CN" altLang="en-US" sz="1600" dirty="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805554" y="1905005"/>
            <a:ext cx="447677" cy="4267202"/>
            <a:chOff x="1400173" y="1514474"/>
            <a:chExt cx="447677" cy="4267202"/>
          </a:xfrm>
        </p:grpSpPr>
        <p:sp>
          <p:nvSpPr>
            <p:cNvPr id="93" name="矩形 92"/>
            <p:cNvSpPr/>
            <p:nvPr/>
          </p:nvSpPr>
          <p:spPr>
            <a:xfrm>
              <a:off x="1400173" y="1514474"/>
              <a:ext cx="447675" cy="971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400175" y="2624135"/>
              <a:ext cx="447675" cy="971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2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400175" y="3724274"/>
              <a:ext cx="447675" cy="971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3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400174" y="4810124"/>
              <a:ext cx="447675" cy="971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4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8281806" y="1785357"/>
            <a:ext cx="551596" cy="286800"/>
            <a:chOff x="1819275" y="1613794"/>
            <a:chExt cx="847725" cy="386456"/>
          </a:xfrm>
        </p:grpSpPr>
        <p:cxnSp>
          <p:nvCxnSpPr>
            <p:cNvPr id="98" name="直接箭头连接符 97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819275" y="1613794"/>
              <a:ext cx="847725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e</a:t>
              </a:r>
              <a:r>
                <a:rPr lang="en-US" altLang="zh-CN" sz="1100" dirty="0" smtClean="0"/>
                <a:t>mit</a:t>
              </a:r>
              <a:endParaRPr lang="zh-CN" altLang="en-US" sz="1600" dirty="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8281349" y="2887554"/>
            <a:ext cx="551596" cy="286800"/>
            <a:chOff x="1819275" y="1613794"/>
            <a:chExt cx="847725" cy="386456"/>
          </a:xfrm>
        </p:grpSpPr>
        <p:cxnSp>
          <p:nvCxnSpPr>
            <p:cNvPr id="101" name="直接箭头连接符 100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1819275" y="1613794"/>
              <a:ext cx="847725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e</a:t>
              </a:r>
              <a:r>
                <a:rPr lang="en-US" altLang="zh-CN" sz="1100" dirty="0" smtClean="0"/>
                <a:t>mit</a:t>
              </a:r>
              <a:endParaRPr lang="zh-CN" altLang="en-US" sz="1600" dirty="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8281349" y="3986215"/>
            <a:ext cx="551596" cy="286800"/>
            <a:chOff x="1819275" y="1613794"/>
            <a:chExt cx="847725" cy="386456"/>
          </a:xfrm>
        </p:grpSpPr>
        <p:cxnSp>
          <p:nvCxnSpPr>
            <p:cNvPr id="104" name="直接箭头连接符 103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819275" y="1613794"/>
              <a:ext cx="847725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e</a:t>
              </a:r>
              <a:r>
                <a:rPr lang="en-US" altLang="zh-CN" sz="1100" dirty="0" smtClean="0"/>
                <a:t>mit</a:t>
              </a:r>
              <a:endParaRPr lang="zh-CN" altLang="en-US" sz="1600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253231" y="5107531"/>
            <a:ext cx="551596" cy="286800"/>
            <a:chOff x="1819275" y="1613794"/>
            <a:chExt cx="847725" cy="386456"/>
          </a:xfrm>
        </p:grpSpPr>
        <p:cxnSp>
          <p:nvCxnSpPr>
            <p:cNvPr id="107" name="直接箭头连接符 106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1819275" y="1613794"/>
              <a:ext cx="847725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e</a:t>
              </a:r>
              <a:r>
                <a:rPr lang="en-US" altLang="zh-CN" sz="1100" dirty="0" smtClean="0"/>
                <a:t>mit</a:t>
              </a:r>
              <a:endParaRPr lang="zh-CN" altLang="en-US" sz="1600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691185" y="1323691"/>
            <a:ext cx="523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endParaRPr lang="zh-CN" altLang="en-US" dirty="0"/>
          </a:p>
        </p:txBody>
      </p:sp>
      <p:cxnSp>
        <p:nvCxnSpPr>
          <p:cNvPr id="111" name="肘形连接符 110"/>
          <p:cNvCxnSpPr>
            <a:stCxn id="66" idx="3"/>
            <a:endCxn id="109" idx="1"/>
          </p:cNvCxnSpPr>
          <p:nvPr/>
        </p:nvCxnSpPr>
        <p:spPr>
          <a:xfrm flipV="1">
            <a:off x="4486276" y="1554524"/>
            <a:ext cx="1204909" cy="25028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390113" y="1933577"/>
            <a:ext cx="291548" cy="426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Q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4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/>
      <p:bldP spid="30" grpId="0"/>
      <p:bldP spid="31" grpId="0"/>
      <p:bldP spid="32" grpId="0"/>
      <p:bldP spid="33" grpId="0"/>
      <p:bldP spid="66" grpId="0" animBg="1"/>
      <p:bldP spid="76" grpId="0"/>
      <p:bldP spid="77" grpId="0"/>
      <p:bldP spid="78" grpId="0"/>
      <p:bldP spid="79" grpId="0"/>
      <p:bldP spid="109" grpId="0"/>
      <p:bldP spid="1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Direct TSQR Factorization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4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 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3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QR factorization?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12017" y="1562695"/>
            <a:ext cx="23198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A=Q∙R</a:t>
            </a:r>
            <a:endParaRPr lang="zh-CN" altLang="en-US" sz="5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19150" y="6496050"/>
            <a:ext cx="8229600" cy="45339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64340" y="2600325"/>
            <a:ext cx="13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Orthogonal</a:t>
            </a:r>
            <a:endParaRPr lang="zh-CN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5555191" y="2694381"/>
            <a:ext cx="215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Upper triangular</a:t>
            </a:r>
            <a:endParaRPr lang="zh-CN" altLang="en-US" sz="18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486150" y="2352675"/>
            <a:ext cx="542926" cy="34170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238750" y="2352675"/>
            <a:ext cx="819149" cy="31973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78" y="3807620"/>
            <a:ext cx="2431581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067" y="4133851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392" y="3882629"/>
            <a:ext cx="268013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876675"/>
            <a:ext cx="1719262" cy="949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997" y="4152901"/>
            <a:ext cx="2190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8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this used for?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0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calculate?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Indirect QR factorization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sz="1800" dirty="0" err="1" smtClean="0"/>
              <a:t>Cholesky</a:t>
            </a:r>
            <a:r>
              <a:rPr lang="en-US" altLang="zh-CN" sz="1800" dirty="0" smtClean="0"/>
              <a:t> QR 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Indirect TSQR  (Tall &amp; Skinny)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sz="1800" dirty="0" smtClean="0"/>
              <a:t>Computing AR</a:t>
            </a:r>
            <a:r>
              <a:rPr lang="en-US" altLang="zh-CN" sz="1800" baseline="30000" dirty="0" smtClean="0"/>
              <a:t>-1</a:t>
            </a:r>
            <a:endParaRPr lang="en-US" altLang="zh-CN" sz="1800" baseline="-25000" dirty="0" smtClean="0"/>
          </a:p>
          <a:p>
            <a:pPr marL="0" indent="0">
              <a:buNone/>
            </a:pPr>
            <a:r>
              <a:rPr lang="en-US" altLang="zh-CN" sz="1800" baseline="-25000" dirty="0"/>
              <a:t> </a:t>
            </a:r>
            <a:r>
              <a:rPr lang="en-US" altLang="zh-CN" sz="1800" dirty="0" smtClean="0"/>
              <a:t>           Pseudo-Iterative Refinement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Direct TSQR factorization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4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/>
              <a:t>Cholesky</a:t>
            </a:r>
            <a:r>
              <a:rPr lang="en-US" altLang="zh-CN" sz="3200" dirty="0"/>
              <a:t> QR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3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 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6638925"/>
            <a:ext cx="8229600" cy="45339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3875" y="1514475"/>
            <a:ext cx="447675" cy="426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0175" y="1514474"/>
            <a:ext cx="447675" cy="971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A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0175" y="2624135"/>
            <a:ext cx="447675" cy="971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A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0175" y="3724274"/>
            <a:ext cx="447675" cy="971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A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0174" y="4810124"/>
            <a:ext cx="447675" cy="971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A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4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4" idx="3"/>
            <a:endCxn id="7" idx="1"/>
          </p:cNvCxnSpPr>
          <p:nvPr/>
        </p:nvCxnSpPr>
        <p:spPr>
          <a:xfrm flipV="1">
            <a:off x="971550" y="2000250"/>
            <a:ext cx="428625" cy="1647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8" idx="1"/>
          </p:cNvCxnSpPr>
          <p:nvPr/>
        </p:nvCxnSpPr>
        <p:spPr>
          <a:xfrm flipV="1">
            <a:off x="971550" y="3109911"/>
            <a:ext cx="428625" cy="538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3"/>
            <a:endCxn id="9" idx="1"/>
          </p:cNvCxnSpPr>
          <p:nvPr/>
        </p:nvCxnSpPr>
        <p:spPr>
          <a:xfrm>
            <a:off x="971550" y="3648076"/>
            <a:ext cx="428625" cy="561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  <a:endCxn id="10" idx="1"/>
          </p:cNvCxnSpPr>
          <p:nvPr/>
        </p:nvCxnSpPr>
        <p:spPr>
          <a:xfrm>
            <a:off x="971550" y="3648076"/>
            <a:ext cx="428624" cy="1647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1857375" y="3909596"/>
            <a:ext cx="990600" cy="338554"/>
            <a:chOff x="1847850" y="1666875"/>
            <a:chExt cx="990600" cy="338554"/>
          </a:xfrm>
        </p:grpSpPr>
        <p:cxnSp>
          <p:nvCxnSpPr>
            <p:cNvPr id="21" name="直接箭头连接符 20"/>
            <p:cNvCxnSpPr>
              <a:stCxn id="7" idx="3"/>
            </p:cNvCxnSpPr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Map</a:t>
              </a:r>
              <a:endParaRPr lang="zh-CN" altLang="en-US" sz="1600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866899" y="2790826"/>
            <a:ext cx="990600" cy="338554"/>
            <a:chOff x="1847850" y="1666875"/>
            <a:chExt cx="990600" cy="338554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Map</a:t>
              </a:r>
              <a:endParaRPr lang="zh-CN" altLang="en-US" sz="1600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305173" y="1661696"/>
            <a:ext cx="990600" cy="338554"/>
            <a:chOff x="1847850" y="1666875"/>
            <a:chExt cx="990600" cy="338554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e</a:t>
              </a:r>
              <a:r>
                <a:rPr lang="en-US" altLang="zh-CN" sz="1600" dirty="0" smtClean="0"/>
                <a:t>mit</a:t>
              </a:r>
              <a:endParaRPr lang="zh-CN" altLang="en-US" sz="16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857375" y="4966871"/>
            <a:ext cx="990600" cy="338554"/>
            <a:chOff x="1847850" y="1666875"/>
            <a:chExt cx="990600" cy="338554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Map</a:t>
              </a:r>
              <a:endParaRPr lang="zh-CN" altLang="en-US" sz="16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695575" y="1840498"/>
            <a:ext cx="933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</a:t>
            </a:r>
            <a:r>
              <a:rPr lang="en-US" altLang="zh-CN" sz="1600" baseline="-25000" dirty="0" smtClean="0"/>
              <a:t>1</a:t>
            </a:r>
            <a:r>
              <a:rPr lang="en-US" altLang="zh-CN" sz="1600" baseline="30000" dirty="0" smtClean="0"/>
              <a:t>T</a:t>
            </a:r>
            <a:r>
              <a:rPr lang="en-US" altLang="zh-CN" sz="1600" dirty="0" smtClean="0"/>
              <a:t> A</a:t>
            </a:r>
            <a:r>
              <a:rPr lang="en-US" altLang="zh-CN" sz="1600" baseline="-25000" dirty="0" smtClean="0"/>
              <a:t>1</a:t>
            </a:r>
            <a:endParaRPr lang="zh-CN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695575" y="2940634"/>
            <a:ext cx="933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</a:t>
            </a:r>
            <a:r>
              <a:rPr lang="en-US" altLang="zh-CN" sz="1600" baseline="-25000" dirty="0" smtClean="0"/>
              <a:t>2</a:t>
            </a:r>
            <a:r>
              <a:rPr lang="en-US" altLang="zh-CN" sz="1600" baseline="30000" dirty="0" smtClean="0"/>
              <a:t>T</a:t>
            </a:r>
            <a:r>
              <a:rPr lang="en-US" altLang="zh-CN" sz="1600" dirty="0" smtClean="0"/>
              <a:t> A</a:t>
            </a:r>
            <a:r>
              <a:rPr lang="en-US" altLang="zh-CN" sz="1600" baseline="-25000" dirty="0" smtClean="0"/>
              <a:t>2</a:t>
            </a:r>
            <a:endParaRPr lang="zh-CN" alt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2714624" y="4031248"/>
            <a:ext cx="933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</a:t>
            </a:r>
            <a:r>
              <a:rPr lang="en-US" altLang="zh-CN" sz="1600" baseline="-25000" dirty="0" smtClean="0"/>
              <a:t>3</a:t>
            </a:r>
            <a:r>
              <a:rPr lang="en-US" altLang="zh-CN" sz="1600" baseline="30000" dirty="0" smtClean="0"/>
              <a:t>T</a:t>
            </a:r>
            <a:r>
              <a:rPr lang="en-US" altLang="zh-CN" sz="1600" dirty="0" smtClean="0"/>
              <a:t> A</a:t>
            </a:r>
            <a:r>
              <a:rPr lang="en-US" altLang="zh-CN" sz="1600" baseline="-25000" dirty="0" smtClean="0"/>
              <a:t>3</a:t>
            </a:r>
            <a:endParaRPr lang="zh-CN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2714624" y="5138321"/>
            <a:ext cx="933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</a:t>
            </a:r>
            <a:r>
              <a:rPr lang="en-US" altLang="zh-CN" sz="1600" baseline="-25000" dirty="0" smtClean="0"/>
              <a:t>4</a:t>
            </a:r>
            <a:r>
              <a:rPr lang="en-US" altLang="zh-CN" sz="1600" baseline="30000" dirty="0" smtClean="0"/>
              <a:t>T</a:t>
            </a:r>
            <a:r>
              <a:rPr lang="en-US" altLang="zh-CN" sz="1600" dirty="0" smtClean="0"/>
              <a:t> A</a:t>
            </a:r>
            <a:r>
              <a:rPr lang="en-US" altLang="zh-CN" sz="1600" baseline="-25000" dirty="0"/>
              <a:t>4</a:t>
            </a:r>
            <a:endParaRPr lang="zh-CN" altLang="en-US" sz="16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1885950" y="1695450"/>
            <a:ext cx="990600" cy="338554"/>
            <a:chOff x="1847850" y="1666875"/>
            <a:chExt cx="990600" cy="338554"/>
          </a:xfrm>
        </p:grpSpPr>
        <p:cxnSp>
          <p:nvCxnSpPr>
            <p:cNvPr id="41" name="直接箭头连接符 40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Map</a:t>
              </a:r>
              <a:endParaRPr lang="zh-CN" altLang="en-US" sz="16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343273" y="2776538"/>
            <a:ext cx="990600" cy="338554"/>
            <a:chOff x="1847850" y="1666875"/>
            <a:chExt cx="990600" cy="338554"/>
          </a:xfrm>
        </p:grpSpPr>
        <p:cxnSp>
          <p:nvCxnSpPr>
            <p:cNvPr id="44" name="直接箭头连接符 43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e</a:t>
              </a:r>
              <a:r>
                <a:rPr lang="en-US" altLang="zh-CN" sz="1600" dirty="0" smtClean="0"/>
                <a:t>mit</a:t>
              </a:r>
              <a:endParaRPr lang="zh-CN" altLang="en-US" sz="16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376610" y="3904417"/>
            <a:ext cx="990600" cy="338554"/>
            <a:chOff x="1847850" y="1666875"/>
            <a:chExt cx="990600" cy="338554"/>
          </a:xfrm>
        </p:grpSpPr>
        <p:cxnSp>
          <p:nvCxnSpPr>
            <p:cNvPr id="47" name="直接箭头连接符 46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e</a:t>
              </a:r>
              <a:r>
                <a:rPr lang="en-US" altLang="zh-CN" sz="1600" dirty="0" smtClean="0"/>
                <a:t>mit</a:t>
              </a:r>
              <a:endParaRPr lang="zh-CN" altLang="en-US" sz="1600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324220" y="4957346"/>
            <a:ext cx="990600" cy="338554"/>
            <a:chOff x="1847850" y="1666875"/>
            <a:chExt cx="990600" cy="338554"/>
          </a:xfrm>
        </p:grpSpPr>
        <p:cxnSp>
          <p:nvCxnSpPr>
            <p:cNvPr id="50" name="直接箭头连接符 49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e</a:t>
              </a:r>
              <a:r>
                <a:rPr lang="en-US" altLang="zh-CN" sz="1600" dirty="0" smtClean="0"/>
                <a:t>mit</a:t>
              </a:r>
              <a:endParaRPr lang="zh-CN" altLang="en-US" sz="1600" dirty="0"/>
            </a:p>
          </p:txBody>
        </p:sp>
      </p:grpSp>
      <p:sp>
        <p:nvSpPr>
          <p:cNvPr id="52" name="矩形 51"/>
          <p:cNvSpPr/>
          <p:nvPr/>
        </p:nvSpPr>
        <p:spPr>
          <a:xfrm>
            <a:off x="4195761" y="1607552"/>
            <a:ext cx="261939" cy="426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Shuffle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629150" y="4877082"/>
            <a:ext cx="942977" cy="827277"/>
            <a:chOff x="4619625" y="1511469"/>
            <a:chExt cx="942977" cy="827277"/>
          </a:xfrm>
        </p:grpSpPr>
        <p:sp>
          <p:nvSpPr>
            <p:cNvPr id="53" name="TextBox 52"/>
            <p:cNvSpPr txBox="1"/>
            <p:nvPr/>
          </p:nvSpPr>
          <p:spPr>
            <a:xfrm>
              <a:off x="4619625" y="1511469"/>
              <a:ext cx="933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(A</a:t>
              </a:r>
              <a:r>
                <a:rPr lang="en-US" altLang="zh-CN" sz="1200" baseline="-25000" dirty="0" smtClean="0"/>
                <a:t>1</a:t>
              </a:r>
              <a:r>
                <a:rPr lang="en-US" altLang="zh-CN" sz="1200" baseline="30000" dirty="0" smtClean="0"/>
                <a:t>T</a:t>
              </a:r>
              <a:r>
                <a:rPr lang="en-US" altLang="zh-CN" sz="1200" dirty="0" smtClean="0"/>
                <a:t> A</a:t>
              </a:r>
              <a:r>
                <a:rPr lang="en-US" altLang="zh-CN" sz="1200" baseline="-25000" dirty="0" smtClean="0"/>
                <a:t>1</a:t>
              </a:r>
              <a:r>
                <a:rPr lang="en-US" altLang="zh-CN" sz="1200" dirty="0" smtClean="0"/>
                <a:t>)</a:t>
              </a:r>
              <a:r>
                <a:rPr lang="en-US" altLang="zh-CN" sz="1200" baseline="-25000" dirty="0" smtClean="0"/>
                <a:t>4</a:t>
              </a:r>
              <a:endParaRPr lang="zh-CN" alt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29150" y="1702384"/>
              <a:ext cx="933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(A</a:t>
              </a:r>
              <a:r>
                <a:rPr lang="en-US" altLang="zh-CN" sz="1200" baseline="-25000" dirty="0" smtClean="0"/>
                <a:t>2</a:t>
              </a:r>
              <a:r>
                <a:rPr lang="en-US" altLang="zh-CN" sz="1200" baseline="30000" dirty="0" smtClean="0"/>
                <a:t>T</a:t>
              </a:r>
              <a:r>
                <a:rPr lang="en-US" altLang="zh-CN" sz="1200" dirty="0" smtClean="0"/>
                <a:t> A</a:t>
              </a:r>
              <a:r>
                <a:rPr lang="en-US" altLang="zh-CN" sz="1200" baseline="-25000" dirty="0" smtClean="0"/>
                <a:t>2</a:t>
              </a:r>
              <a:r>
                <a:rPr lang="en-US" altLang="zh-CN" sz="1200" dirty="0" smtClean="0"/>
                <a:t>)</a:t>
              </a:r>
              <a:r>
                <a:rPr lang="en-US" altLang="zh-CN" sz="1200" baseline="-25000" dirty="0"/>
                <a:t>4</a:t>
              </a:r>
              <a:endParaRPr lang="zh-CN" alt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29151" y="1883777"/>
              <a:ext cx="933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(A</a:t>
              </a:r>
              <a:r>
                <a:rPr lang="en-US" altLang="zh-CN" sz="1200" baseline="-25000" dirty="0" smtClean="0"/>
                <a:t>3</a:t>
              </a:r>
              <a:r>
                <a:rPr lang="en-US" altLang="zh-CN" sz="1200" baseline="30000" dirty="0" smtClean="0"/>
                <a:t>T</a:t>
              </a:r>
              <a:r>
                <a:rPr lang="en-US" altLang="zh-CN" sz="1200" dirty="0" smtClean="0"/>
                <a:t> A</a:t>
              </a:r>
              <a:r>
                <a:rPr lang="en-US" altLang="zh-CN" sz="1200" baseline="-25000" dirty="0" smtClean="0"/>
                <a:t>3</a:t>
              </a:r>
              <a:r>
                <a:rPr lang="en-US" altLang="zh-CN" sz="1200" dirty="0" smtClean="0"/>
                <a:t>)</a:t>
              </a:r>
              <a:r>
                <a:rPr lang="en-US" altLang="zh-CN" sz="1200" baseline="-25000" dirty="0"/>
                <a:t>4</a:t>
              </a:r>
              <a:endParaRPr lang="zh-CN" altLang="en-US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29151" y="2061747"/>
              <a:ext cx="933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(A</a:t>
              </a:r>
              <a:r>
                <a:rPr lang="en-US" altLang="zh-CN" sz="1200" baseline="-25000" dirty="0" smtClean="0"/>
                <a:t>4</a:t>
              </a:r>
              <a:r>
                <a:rPr lang="en-US" altLang="zh-CN" sz="1200" baseline="30000" dirty="0" smtClean="0"/>
                <a:t>T</a:t>
              </a:r>
              <a:r>
                <a:rPr lang="en-US" altLang="zh-CN" sz="1200" dirty="0" smtClean="0"/>
                <a:t> A</a:t>
              </a:r>
              <a:r>
                <a:rPr lang="en-US" altLang="zh-CN" sz="1200" baseline="-25000" dirty="0" smtClean="0"/>
                <a:t>4</a:t>
              </a:r>
              <a:r>
                <a:rPr lang="en-US" altLang="zh-CN" sz="1200" dirty="0" smtClean="0"/>
                <a:t>)</a:t>
              </a:r>
              <a:r>
                <a:rPr lang="en-US" altLang="zh-CN" sz="1200" baseline="-25000" dirty="0"/>
                <a:t>4</a:t>
              </a:r>
              <a:endParaRPr lang="zh-CN" altLang="en-US" sz="1200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610099" y="2664466"/>
            <a:ext cx="942977" cy="827277"/>
            <a:chOff x="4619625" y="1511469"/>
            <a:chExt cx="942977" cy="827277"/>
          </a:xfrm>
        </p:grpSpPr>
        <p:sp>
          <p:nvSpPr>
            <p:cNvPr id="60" name="TextBox 59"/>
            <p:cNvSpPr txBox="1"/>
            <p:nvPr/>
          </p:nvSpPr>
          <p:spPr>
            <a:xfrm>
              <a:off x="4619625" y="1511469"/>
              <a:ext cx="933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(A</a:t>
              </a:r>
              <a:r>
                <a:rPr lang="en-US" altLang="zh-CN" sz="1200" baseline="-25000" dirty="0" smtClean="0"/>
                <a:t>1</a:t>
              </a:r>
              <a:r>
                <a:rPr lang="en-US" altLang="zh-CN" sz="1200" baseline="30000" dirty="0" smtClean="0"/>
                <a:t>T</a:t>
              </a:r>
              <a:r>
                <a:rPr lang="en-US" altLang="zh-CN" sz="1200" dirty="0" smtClean="0"/>
                <a:t> A</a:t>
              </a:r>
              <a:r>
                <a:rPr lang="en-US" altLang="zh-CN" sz="1200" baseline="-25000" dirty="0" smtClean="0"/>
                <a:t>1</a:t>
              </a:r>
              <a:r>
                <a:rPr lang="en-US" altLang="zh-CN" sz="1200" dirty="0" smtClean="0"/>
                <a:t>)</a:t>
              </a:r>
              <a:r>
                <a:rPr lang="en-US" altLang="zh-CN" sz="1200" baseline="-25000" dirty="0" smtClean="0"/>
                <a:t>2</a:t>
              </a:r>
              <a:endParaRPr lang="zh-CN" alt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29150" y="1702384"/>
              <a:ext cx="933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(A</a:t>
              </a:r>
              <a:r>
                <a:rPr lang="en-US" altLang="zh-CN" sz="1200" baseline="-25000" dirty="0" smtClean="0"/>
                <a:t>2</a:t>
              </a:r>
              <a:r>
                <a:rPr lang="en-US" altLang="zh-CN" sz="1200" baseline="30000" dirty="0" smtClean="0"/>
                <a:t>T</a:t>
              </a:r>
              <a:r>
                <a:rPr lang="en-US" altLang="zh-CN" sz="1200" dirty="0" smtClean="0"/>
                <a:t> A</a:t>
              </a:r>
              <a:r>
                <a:rPr lang="en-US" altLang="zh-CN" sz="1200" baseline="-25000" dirty="0" smtClean="0"/>
                <a:t>2</a:t>
              </a:r>
              <a:r>
                <a:rPr lang="en-US" altLang="zh-CN" sz="1200" dirty="0" smtClean="0"/>
                <a:t>)</a:t>
              </a:r>
              <a:r>
                <a:rPr lang="en-US" altLang="zh-CN" sz="1200" baseline="-25000" dirty="0"/>
                <a:t>2</a:t>
              </a:r>
              <a:endParaRPr lang="zh-CN" alt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29151" y="1883777"/>
              <a:ext cx="933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(A</a:t>
              </a:r>
              <a:r>
                <a:rPr lang="en-US" altLang="zh-CN" sz="1200" baseline="-25000" dirty="0" smtClean="0"/>
                <a:t>3</a:t>
              </a:r>
              <a:r>
                <a:rPr lang="en-US" altLang="zh-CN" sz="1200" baseline="30000" dirty="0" smtClean="0"/>
                <a:t>T</a:t>
              </a:r>
              <a:r>
                <a:rPr lang="en-US" altLang="zh-CN" sz="1200" dirty="0" smtClean="0"/>
                <a:t> A</a:t>
              </a:r>
              <a:r>
                <a:rPr lang="en-US" altLang="zh-CN" sz="1200" baseline="-25000" dirty="0" smtClean="0"/>
                <a:t>3</a:t>
              </a:r>
              <a:r>
                <a:rPr lang="en-US" altLang="zh-CN" sz="1200" dirty="0" smtClean="0"/>
                <a:t>)</a:t>
              </a:r>
              <a:r>
                <a:rPr lang="en-US" altLang="zh-CN" sz="1200" baseline="-25000" dirty="0"/>
                <a:t>2</a:t>
              </a:r>
              <a:endParaRPr lang="zh-CN" alt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629151" y="2061747"/>
              <a:ext cx="933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(A</a:t>
              </a:r>
              <a:r>
                <a:rPr lang="en-US" altLang="zh-CN" sz="1200" baseline="-25000" dirty="0" smtClean="0"/>
                <a:t>4</a:t>
              </a:r>
              <a:r>
                <a:rPr lang="en-US" altLang="zh-CN" sz="1200" baseline="30000" dirty="0" smtClean="0"/>
                <a:t>T</a:t>
              </a:r>
              <a:r>
                <a:rPr lang="en-US" altLang="zh-CN" sz="1200" dirty="0" smtClean="0"/>
                <a:t> A</a:t>
              </a:r>
              <a:r>
                <a:rPr lang="en-US" altLang="zh-CN" sz="1200" baseline="-25000" dirty="0" smtClean="0"/>
                <a:t>4</a:t>
              </a:r>
              <a:r>
                <a:rPr lang="en-US" altLang="zh-CN" sz="1200" dirty="0" smtClean="0"/>
                <a:t>)</a:t>
              </a:r>
              <a:r>
                <a:rPr lang="en-US" altLang="zh-CN" sz="1200" baseline="-25000" dirty="0"/>
                <a:t>2</a:t>
              </a:r>
              <a:endParaRPr lang="zh-CN" altLang="en-US" sz="1200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629151" y="3786886"/>
            <a:ext cx="942977" cy="827277"/>
            <a:chOff x="4619625" y="1511469"/>
            <a:chExt cx="942977" cy="827277"/>
          </a:xfrm>
        </p:grpSpPr>
        <p:sp>
          <p:nvSpPr>
            <p:cNvPr id="65" name="TextBox 64"/>
            <p:cNvSpPr txBox="1"/>
            <p:nvPr/>
          </p:nvSpPr>
          <p:spPr>
            <a:xfrm>
              <a:off x="4619625" y="1511469"/>
              <a:ext cx="933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(A</a:t>
              </a:r>
              <a:r>
                <a:rPr lang="en-US" altLang="zh-CN" sz="1200" baseline="-25000" dirty="0" smtClean="0"/>
                <a:t>1</a:t>
              </a:r>
              <a:r>
                <a:rPr lang="en-US" altLang="zh-CN" sz="1200" baseline="30000" dirty="0" smtClean="0"/>
                <a:t>T</a:t>
              </a:r>
              <a:r>
                <a:rPr lang="en-US" altLang="zh-CN" sz="1200" dirty="0" smtClean="0"/>
                <a:t> A</a:t>
              </a:r>
              <a:r>
                <a:rPr lang="en-US" altLang="zh-CN" sz="1200" baseline="-25000" dirty="0" smtClean="0"/>
                <a:t>1</a:t>
              </a:r>
              <a:r>
                <a:rPr lang="en-US" altLang="zh-CN" sz="1200" dirty="0" smtClean="0"/>
                <a:t>)</a:t>
              </a:r>
              <a:r>
                <a:rPr lang="en-US" altLang="zh-CN" sz="1200" baseline="-25000" dirty="0" smtClean="0"/>
                <a:t>3</a:t>
              </a:r>
              <a:endParaRPr lang="zh-CN" alt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629150" y="1702384"/>
              <a:ext cx="933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(A</a:t>
              </a:r>
              <a:r>
                <a:rPr lang="en-US" altLang="zh-CN" sz="1200" baseline="-25000" dirty="0" smtClean="0"/>
                <a:t>2</a:t>
              </a:r>
              <a:r>
                <a:rPr lang="en-US" altLang="zh-CN" sz="1200" baseline="30000" dirty="0" smtClean="0"/>
                <a:t>T</a:t>
              </a:r>
              <a:r>
                <a:rPr lang="en-US" altLang="zh-CN" sz="1200" dirty="0" smtClean="0"/>
                <a:t> A</a:t>
              </a:r>
              <a:r>
                <a:rPr lang="en-US" altLang="zh-CN" sz="1200" baseline="-25000" dirty="0" smtClean="0"/>
                <a:t>2</a:t>
              </a:r>
              <a:r>
                <a:rPr lang="en-US" altLang="zh-CN" sz="1200" dirty="0" smtClean="0"/>
                <a:t>)</a:t>
              </a:r>
              <a:r>
                <a:rPr lang="en-US" altLang="zh-CN" sz="1200" baseline="-25000" dirty="0"/>
                <a:t>3</a:t>
              </a:r>
              <a:endParaRPr lang="zh-CN" alt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29151" y="1883777"/>
              <a:ext cx="933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(A</a:t>
              </a:r>
              <a:r>
                <a:rPr lang="en-US" altLang="zh-CN" sz="1200" baseline="-25000" dirty="0" smtClean="0"/>
                <a:t>3</a:t>
              </a:r>
              <a:r>
                <a:rPr lang="en-US" altLang="zh-CN" sz="1200" baseline="30000" dirty="0" smtClean="0"/>
                <a:t>T</a:t>
              </a:r>
              <a:r>
                <a:rPr lang="en-US" altLang="zh-CN" sz="1200" dirty="0" smtClean="0"/>
                <a:t> A</a:t>
              </a:r>
              <a:r>
                <a:rPr lang="en-US" altLang="zh-CN" sz="1200" baseline="-25000" dirty="0" smtClean="0"/>
                <a:t>3</a:t>
              </a:r>
              <a:r>
                <a:rPr lang="en-US" altLang="zh-CN" sz="1200" dirty="0" smtClean="0"/>
                <a:t>)</a:t>
              </a:r>
              <a:r>
                <a:rPr lang="en-US" altLang="zh-CN" sz="1200" baseline="-25000" dirty="0"/>
                <a:t>3</a:t>
              </a:r>
              <a:endParaRPr lang="zh-CN" alt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29151" y="2061747"/>
              <a:ext cx="933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(A</a:t>
              </a:r>
              <a:r>
                <a:rPr lang="en-US" altLang="zh-CN" sz="1200" baseline="-25000" dirty="0" smtClean="0"/>
                <a:t>4</a:t>
              </a:r>
              <a:r>
                <a:rPr lang="en-US" altLang="zh-CN" sz="1200" baseline="30000" dirty="0" smtClean="0"/>
                <a:t>T</a:t>
              </a:r>
              <a:r>
                <a:rPr lang="en-US" altLang="zh-CN" sz="1200" dirty="0" smtClean="0"/>
                <a:t> A</a:t>
              </a:r>
              <a:r>
                <a:rPr lang="en-US" altLang="zh-CN" sz="1200" baseline="-25000" dirty="0" smtClean="0"/>
                <a:t>4</a:t>
              </a:r>
              <a:r>
                <a:rPr lang="en-US" altLang="zh-CN" sz="1200" dirty="0" smtClean="0"/>
                <a:t>)</a:t>
              </a:r>
              <a:r>
                <a:rPr lang="en-US" altLang="zh-CN" sz="1200" baseline="-250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581525" y="1587669"/>
            <a:ext cx="942977" cy="827277"/>
            <a:chOff x="4619625" y="1511469"/>
            <a:chExt cx="942977" cy="827277"/>
          </a:xfrm>
        </p:grpSpPr>
        <p:sp>
          <p:nvSpPr>
            <p:cNvPr id="70" name="TextBox 69"/>
            <p:cNvSpPr txBox="1"/>
            <p:nvPr/>
          </p:nvSpPr>
          <p:spPr>
            <a:xfrm>
              <a:off x="4619625" y="1511469"/>
              <a:ext cx="933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(A</a:t>
              </a:r>
              <a:r>
                <a:rPr lang="en-US" altLang="zh-CN" sz="1200" baseline="-25000" dirty="0" smtClean="0"/>
                <a:t>1</a:t>
              </a:r>
              <a:r>
                <a:rPr lang="en-US" altLang="zh-CN" sz="1200" baseline="30000" dirty="0" smtClean="0"/>
                <a:t>T</a:t>
              </a:r>
              <a:r>
                <a:rPr lang="en-US" altLang="zh-CN" sz="1200" dirty="0" smtClean="0"/>
                <a:t> A</a:t>
              </a:r>
              <a:r>
                <a:rPr lang="en-US" altLang="zh-CN" sz="1200" baseline="-25000" dirty="0" smtClean="0"/>
                <a:t>1</a:t>
              </a:r>
              <a:r>
                <a:rPr lang="en-US" altLang="zh-CN" sz="1200" dirty="0" smtClean="0"/>
                <a:t>)</a:t>
              </a:r>
              <a:r>
                <a:rPr lang="en-US" altLang="zh-CN" sz="1200" baseline="-25000" dirty="0"/>
                <a:t>1</a:t>
              </a:r>
              <a:endParaRPr lang="zh-CN" alt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29150" y="1702384"/>
              <a:ext cx="933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(A</a:t>
              </a:r>
              <a:r>
                <a:rPr lang="en-US" altLang="zh-CN" sz="1200" baseline="-25000" dirty="0" smtClean="0"/>
                <a:t>2</a:t>
              </a:r>
              <a:r>
                <a:rPr lang="en-US" altLang="zh-CN" sz="1200" baseline="30000" dirty="0" smtClean="0"/>
                <a:t>T</a:t>
              </a:r>
              <a:r>
                <a:rPr lang="en-US" altLang="zh-CN" sz="1200" dirty="0" smtClean="0"/>
                <a:t> A</a:t>
              </a:r>
              <a:r>
                <a:rPr lang="en-US" altLang="zh-CN" sz="1200" baseline="-25000" dirty="0" smtClean="0"/>
                <a:t>2</a:t>
              </a:r>
              <a:r>
                <a:rPr lang="en-US" altLang="zh-CN" sz="1200" dirty="0" smtClean="0"/>
                <a:t>)</a:t>
              </a:r>
              <a:r>
                <a:rPr lang="en-US" altLang="zh-CN" sz="1200" baseline="-25000" dirty="0" smtClean="0"/>
                <a:t>1</a:t>
              </a:r>
              <a:endParaRPr lang="zh-CN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29151" y="1883777"/>
              <a:ext cx="933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(A</a:t>
              </a:r>
              <a:r>
                <a:rPr lang="en-US" altLang="zh-CN" sz="1200" baseline="-25000" dirty="0" smtClean="0"/>
                <a:t>3</a:t>
              </a:r>
              <a:r>
                <a:rPr lang="en-US" altLang="zh-CN" sz="1200" baseline="30000" dirty="0" smtClean="0"/>
                <a:t>T</a:t>
              </a:r>
              <a:r>
                <a:rPr lang="en-US" altLang="zh-CN" sz="1200" dirty="0" smtClean="0"/>
                <a:t> A</a:t>
              </a:r>
              <a:r>
                <a:rPr lang="en-US" altLang="zh-CN" sz="1200" baseline="-25000" dirty="0" smtClean="0"/>
                <a:t>3</a:t>
              </a:r>
              <a:r>
                <a:rPr lang="en-US" altLang="zh-CN" sz="1200" dirty="0" smtClean="0"/>
                <a:t>)</a:t>
              </a:r>
              <a:r>
                <a:rPr lang="en-US" altLang="zh-CN" sz="1200" baseline="-25000" dirty="0" smtClean="0"/>
                <a:t>1</a:t>
              </a:r>
              <a:endParaRPr lang="zh-CN" alt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29151" y="2061747"/>
              <a:ext cx="933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(A</a:t>
              </a:r>
              <a:r>
                <a:rPr lang="en-US" altLang="zh-CN" sz="1200" baseline="-25000" dirty="0" smtClean="0"/>
                <a:t>4</a:t>
              </a:r>
              <a:r>
                <a:rPr lang="en-US" altLang="zh-CN" sz="1200" baseline="30000" dirty="0" smtClean="0"/>
                <a:t>T</a:t>
              </a:r>
              <a:r>
                <a:rPr lang="en-US" altLang="zh-CN" sz="1200" dirty="0" smtClean="0"/>
                <a:t> A</a:t>
              </a:r>
              <a:r>
                <a:rPr lang="en-US" altLang="zh-CN" sz="1200" baseline="-25000" dirty="0" smtClean="0"/>
                <a:t>4</a:t>
              </a:r>
              <a:r>
                <a:rPr lang="en-US" altLang="zh-CN" sz="1200" dirty="0" smtClean="0"/>
                <a:t>)</a:t>
              </a:r>
              <a:r>
                <a:rPr lang="en-US" altLang="zh-CN" sz="1200" baseline="-25000" dirty="0" smtClean="0"/>
                <a:t>1</a:t>
              </a:r>
              <a:endParaRPr lang="zh-CN" altLang="en-US" sz="12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314950" y="1678544"/>
            <a:ext cx="990600" cy="338554"/>
            <a:chOff x="1847850" y="1666875"/>
            <a:chExt cx="990600" cy="338554"/>
          </a:xfrm>
        </p:grpSpPr>
        <p:cxnSp>
          <p:nvCxnSpPr>
            <p:cNvPr id="75" name="直接箭头连接符 74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reduce</a:t>
              </a:r>
              <a:endParaRPr lang="zh-CN" altLang="en-US" sz="1600" dirty="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343525" y="2771357"/>
            <a:ext cx="990600" cy="338554"/>
            <a:chOff x="1847850" y="1666875"/>
            <a:chExt cx="990600" cy="338554"/>
          </a:xfrm>
        </p:grpSpPr>
        <p:cxnSp>
          <p:nvCxnSpPr>
            <p:cNvPr id="78" name="直接箭头连接符 77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reduce</a:t>
              </a:r>
              <a:endParaRPr lang="zh-CN" altLang="en-US" sz="1600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343525" y="3909596"/>
            <a:ext cx="990600" cy="338554"/>
            <a:chOff x="1847850" y="1666875"/>
            <a:chExt cx="990600" cy="338554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reduce</a:t>
              </a:r>
              <a:endParaRPr lang="zh-CN" altLang="en-US" sz="1600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362575" y="4944785"/>
            <a:ext cx="990600" cy="338554"/>
            <a:chOff x="1847850" y="1666875"/>
            <a:chExt cx="990600" cy="338554"/>
          </a:xfrm>
        </p:grpSpPr>
        <p:cxnSp>
          <p:nvCxnSpPr>
            <p:cNvPr id="84" name="直接箭头连接符 83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reduce</a:t>
              </a:r>
              <a:endParaRPr lang="zh-CN" altLang="en-US" sz="1600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119810" y="1799393"/>
            <a:ext cx="933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(A</a:t>
            </a:r>
            <a:r>
              <a:rPr lang="en-US" altLang="zh-CN" sz="1600" baseline="30000" dirty="0" smtClean="0"/>
              <a:t>T</a:t>
            </a:r>
            <a:r>
              <a:rPr lang="en-US" altLang="zh-CN" sz="1600" dirty="0" smtClean="0"/>
              <a:t> A)</a:t>
            </a:r>
            <a:r>
              <a:rPr lang="en-US" altLang="zh-CN" sz="1600" baseline="-25000" dirty="0" smtClean="0"/>
              <a:t>1</a:t>
            </a:r>
            <a:endParaRPr lang="zh-CN" alt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6157910" y="2866665"/>
            <a:ext cx="933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(A</a:t>
            </a:r>
            <a:r>
              <a:rPr lang="en-US" altLang="zh-CN" sz="1600" baseline="30000" dirty="0" smtClean="0"/>
              <a:t>T</a:t>
            </a:r>
            <a:r>
              <a:rPr lang="en-US" altLang="zh-CN" sz="1600" dirty="0" smtClean="0"/>
              <a:t> A)</a:t>
            </a:r>
            <a:r>
              <a:rPr lang="en-US" altLang="zh-CN" sz="1600" baseline="-25000" dirty="0"/>
              <a:t>2</a:t>
            </a:r>
            <a:endParaRPr lang="zh-CN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6181725" y="4040773"/>
            <a:ext cx="933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(A</a:t>
            </a:r>
            <a:r>
              <a:rPr lang="en-US" altLang="zh-CN" sz="1600" baseline="30000" dirty="0" smtClean="0"/>
              <a:t>T</a:t>
            </a:r>
            <a:r>
              <a:rPr lang="en-US" altLang="zh-CN" sz="1600" dirty="0" smtClean="0"/>
              <a:t> A)</a:t>
            </a:r>
            <a:r>
              <a:rPr lang="en-US" altLang="zh-CN" sz="1600" baseline="-25000" dirty="0"/>
              <a:t>3</a:t>
            </a:r>
            <a:endParaRPr lang="zh-CN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6181725" y="5049335"/>
            <a:ext cx="933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(A</a:t>
            </a:r>
            <a:r>
              <a:rPr lang="en-US" altLang="zh-CN" sz="1600" baseline="30000" dirty="0" smtClean="0"/>
              <a:t>T</a:t>
            </a:r>
            <a:r>
              <a:rPr lang="en-US" altLang="zh-CN" sz="1600" dirty="0" smtClean="0"/>
              <a:t> A)</a:t>
            </a:r>
            <a:r>
              <a:rPr lang="en-US" altLang="zh-CN" sz="1600" baseline="-25000" dirty="0"/>
              <a:t>4</a:t>
            </a:r>
            <a:endParaRPr lang="zh-CN" altLang="en-US" sz="1600" dirty="0"/>
          </a:p>
        </p:txBody>
      </p:sp>
      <p:grpSp>
        <p:nvGrpSpPr>
          <p:cNvPr id="90" name="组合 89"/>
          <p:cNvGrpSpPr/>
          <p:nvPr/>
        </p:nvGrpSpPr>
        <p:grpSpPr>
          <a:xfrm>
            <a:off x="6903425" y="3871496"/>
            <a:ext cx="685802" cy="338554"/>
            <a:chOff x="1847850" y="1666875"/>
            <a:chExt cx="990600" cy="338554"/>
          </a:xfrm>
        </p:grpSpPr>
        <p:cxnSp>
          <p:nvCxnSpPr>
            <p:cNvPr id="91" name="直接箭头连接符 90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e</a:t>
              </a:r>
              <a:r>
                <a:rPr lang="en-US" altLang="zh-CN" sz="1600" dirty="0" smtClean="0"/>
                <a:t>mit</a:t>
              </a:r>
              <a:endParaRPr lang="zh-CN" altLang="en-US" sz="1600" dirty="0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859830" y="2735430"/>
            <a:ext cx="685802" cy="338554"/>
            <a:chOff x="1847850" y="1666875"/>
            <a:chExt cx="990600" cy="338554"/>
          </a:xfrm>
        </p:grpSpPr>
        <p:cxnSp>
          <p:nvCxnSpPr>
            <p:cNvPr id="94" name="直接箭头连接符 93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e</a:t>
              </a:r>
              <a:r>
                <a:rPr lang="en-US" altLang="zh-CN" sz="1600" dirty="0" smtClean="0"/>
                <a:t>mit</a:t>
              </a:r>
              <a:endParaRPr lang="zh-CN" altLang="en-US" sz="1600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804511" y="1633121"/>
            <a:ext cx="685802" cy="338554"/>
            <a:chOff x="1847850" y="1666875"/>
            <a:chExt cx="990600" cy="338554"/>
          </a:xfrm>
        </p:grpSpPr>
        <p:cxnSp>
          <p:nvCxnSpPr>
            <p:cNvPr id="97" name="直接箭头连接符 96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e</a:t>
              </a:r>
              <a:r>
                <a:rPr lang="en-US" altLang="zh-CN" sz="1600" dirty="0" smtClean="0"/>
                <a:t>mit</a:t>
              </a:r>
              <a:endParaRPr lang="zh-CN" altLang="en-US" sz="1600" dirty="0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864958" y="4937433"/>
            <a:ext cx="685802" cy="338554"/>
            <a:chOff x="1847850" y="1666875"/>
            <a:chExt cx="990600" cy="338554"/>
          </a:xfrm>
        </p:grpSpPr>
        <p:cxnSp>
          <p:nvCxnSpPr>
            <p:cNvPr id="100" name="直接箭头连接符 99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e</a:t>
              </a:r>
              <a:r>
                <a:rPr lang="en-US" altLang="zh-CN" sz="1600" dirty="0" smtClean="0"/>
                <a:t>mit</a:t>
              </a:r>
              <a:endParaRPr lang="zh-CN" altLang="en-US" sz="1600" dirty="0"/>
            </a:p>
          </p:txBody>
        </p:sp>
      </p:grpSp>
      <p:sp>
        <p:nvSpPr>
          <p:cNvPr id="102" name="矩形 101"/>
          <p:cNvSpPr/>
          <p:nvPr/>
        </p:nvSpPr>
        <p:spPr>
          <a:xfrm>
            <a:off x="7490313" y="1653285"/>
            <a:ext cx="548787" cy="426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r>
              <a:rPr lang="en-US" altLang="zh-CN" sz="1600" baseline="30000" dirty="0" smtClean="0">
                <a:solidFill>
                  <a:schemeClr val="tx1"/>
                </a:solidFill>
              </a:rPr>
              <a:t>T</a:t>
            </a:r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347563" y="1678545"/>
            <a:ext cx="615462" cy="426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</a:t>
            </a:r>
            <a:r>
              <a:rPr lang="en-US" altLang="zh-CN" sz="1600" baseline="30000" dirty="0" smtClean="0">
                <a:solidFill>
                  <a:schemeClr val="tx1"/>
                </a:solidFill>
              </a:rPr>
              <a:t>T</a:t>
            </a:r>
            <a:r>
              <a:rPr lang="en-US" altLang="zh-CN" sz="1600" dirty="0">
                <a:solidFill>
                  <a:schemeClr val="tx1"/>
                </a:solidFill>
              </a:rPr>
              <a:t>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8115300" y="382167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0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33" grpId="0"/>
      <p:bldP spid="37" grpId="0"/>
      <p:bldP spid="38" grpId="0"/>
      <p:bldP spid="39" grpId="0"/>
      <p:bldP spid="52" grpId="0" animBg="1"/>
      <p:bldP spid="86" grpId="0"/>
      <p:bldP spid="87" grpId="0"/>
      <p:bldP spid="88" grpId="0"/>
      <p:bldP spid="89" grpId="0"/>
      <p:bldP spid="102" grpId="0" animBg="1"/>
      <p:bldP spid="1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Indirect TSQR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3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 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629400"/>
            <a:ext cx="8229600" cy="45339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3875" y="1514475"/>
            <a:ext cx="447675" cy="426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0175" y="1514474"/>
            <a:ext cx="447675" cy="971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A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0175" y="2624135"/>
            <a:ext cx="447675" cy="971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A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0175" y="3724274"/>
            <a:ext cx="447675" cy="971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A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0174" y="4810124"/>
            <a:ext cx="447675" cy="971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A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4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 flipV="1">
            <a:off x="971550" y="2000250"/>
            <a:ext cx="428625" cy="1647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6" idx="1"/>
          </p:cNvCxnSpPr>
          <p:nvPr/>
        </p:nvCxnSpPr>
        <p:spPr>
          <a:xfrm flipV="1">
            <a:off x="971550" y="3109911"/>
            <a:ext cx="428625" cy="538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7" idx="1"/>
          </p:cNvCxnSpPr>
          <p:nvPr/>
        </p:nvCxnSpPr>
        <p:spPr>
          <a:xfrm>
            <a:off x="971550" y="3648076"/>
            <a:ext cx="428625" cy="561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  <a:endCxn id="8" idx="1"/>
          </p:cNvCxnSpPr>
          <p:nvPr/>
        </p:nvCxnSpPr>
        <p:spPr>
          <a:xfrm>
            <a:off x="971550" y="3648076"/>
            <a:ext cx="428624" cy="1647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857375" y="3909596"/>
            <a:ext cx="990600" cy="338554"/>
            <a:chOff x="1847850" y="1666875"/>
            <a:chExt cx="990600" cy="338554"/>
          </a:xfrm>
        </p:grpSpPr>
        <p:cxnSp>
          <p:nvCxnSpPr>
            <p:cNvPr id="14" name="直接箭头连接符 13"/>
            <p:cNvCxnSpPr>
              <a:stCxn id="5" idx="3"/>
            </p:cNvCxnSpPr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Map</a:t>
              </a:r>
              <a:endParaRPr lang="zh-CN" altLang="en-US" sz="16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66899" y="2790826"/>
            <a:ext cx="990600" cy="338554"/>
            <a:chOff x="1847850" y="1666875"/>
            <a:chExt cx="990600" cy="338554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Map</a:t>
              </a:r>
              <a:endParaRPr lang="zh-CN" altLang="en-US" sz="16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857375" y="4966871"/>
            <a:ext cx="990600" cy="338554"/>
            <a:chOff x="1847850" y="1666875"/>
            <a:chExt cx="990600" cy="338554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Map</a:t>
              </a:r>
              <a:endParaRPr lang="zh-CN" altLang="en-US" sz="16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885950" y="1695450"/>
            <a:ext cx="990600" cy="338554"/>
            <a:chOff x="1847850" y="1666875"/>
            <a:chExt cx="990600" cy="338554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990725" y="1666875"/>
              <a:ext cx="847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Map</a:t>
              </a:r>
              <a:endParaRPr lang="zh-CN" altLang="en-US" sz="1600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2726529" y="1514474"/>
            <a:ext cx="261939" cy="426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Shuffle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62300" y="1519654"/>
            <a:ext cx="447675" cy="321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</a:t>
            </a:r>
            <a:r>
              <a:rPr lang="en-US" altLang="zh-CN" sz="1600" baseline="30000" dirty="0" smtClean="0">
                <a:solidFill>
                  <a:schemeClr val="tx1"/>
                </a:solidFill>
              </a:rPr>
              <a:t>(1)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05275" y="1519653"/>
            <a:ext cx="447675" cy="971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S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05275" y="2629314"/>
            <a:ext cx="447675" cy="971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S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05275" y="3767553"/>
            <a:ext cx="447675" cy="971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S</a:t>
            </a:r>
            <a:r>
              <a:rPr lang="en-US" altLang="zh-CN" sz="1800" baseline="-25000" dirty="0">
                <a:solidFill>
                  <a:schemeClr val="tx1"/>
                </a:solidFill>
              </a:rPr>
              <a:t>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676650" y="2039183"/>
            <a:ext cx="390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676650" y="3110329"/>
            <a:ext cx="390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676649" y="4239458"/>
            <a:ext cx="390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4629150" y="3902853"/>
            <a:ext cx="657225" cy="333375"/>
            <a:chOff x="1847850" y="1666875"/>
            <a:chExt cx="990600" cy="333375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990725" y="1666875"/>
              <a:ext cx="8477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reduce</a:t>
              </a:r>
              <a:endParaRPr lang="zh-CN" altLang="en-US" sz="9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200650" y="4073694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</a:t>
            </a:r>
            <a:r>
              <a:rPr lang="en-US" altLang="zh-CN" sz="1600" baseline="-25000" dirty="0" smtClean="0"/>
              <a:t>2,3</a:t>
            </a:r>
            <a:endParaRPr lang="zh-CN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200650" y="2967872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</a:t>
            </a:r>
            <a:r>
              <a:rPr lang="en-US" altLang="zh-CN" sz="1600" baseline="-25000" dirty="0" smtClean="0"/>
              <a:t>2,2</a:t>
            </a:r>
            <a:endParaRPr lang="zh-CN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172075" y="1853147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</a:t>
            </a:r>
            <a:r>
              <a:rPr lang="en-US" altLang="zh-CN" sz="1600" baseline="-25000" dirty="0" smtClean="0"/>
              <a:t>2,1</a:t>
            </a:r>
            <a:endParaRPr lang="zh-CN" altLang="en-US" sz="1600" dirty="0"/>
          </a:p>
        </p:txBody>
      </p:sp>
      <p:sp>
        <p:nvSpPr>
          <p:cNvPr id="48" name="矩形 47"/>
          <p:cNvSpPr/>
          <p:nvPr/>
        </p:nvSpPr>
        <p:spPr>
          <a:xfrm>
            <a:off x="6200746" y="1584572"/>
            <a:ext cx="323880" cy="321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Identity map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629150" y="2835221"/>
            <a:ext cx="657225" cy="333375"/>
            <a:chOff x="1847850" y="1666875"/>
            <a:chExt cx="990600" cy="333375"/>
          </a:xfrm>
        </p:grpSpPr>
        <p:cxnSp>
          <p:nvCxnSpPr>
            <p:cNvPr id="50" name="直接箭头连接符 49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990725" y="1666875"/>
              <a:ext cx="8477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reduce</a:t>
              </a:r>
              <a:endParaRPr lang="zh-CN" altLang="en-US" sz="9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629150" y="1717565"/>
            <a:ext cx="657225" cy="333375"/>
            <a:chOff x="1847850" y="1666875"/>
            <a:chExt cx="990600" cy="333375"/>
          </a:xfrm>
        </p:grpSpPr>
        <p:cxnSp>
          <p:nvCxnSpPr>
            <p:cNvPr id="53" name="直接箭头连接符 52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990725" y="1666875"/>
              <a:ext cx="8477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reduce</a:t>
              </a:r>
              <a:endParaRPr lang="zh-CN" altLang="en-US" sz="900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601554" y="1735908"/>
            <a:ext cx="551596" cy="286800"/>
            <a:chOff x="1819275" y="1613794"/>
            <a:chExt cx="847725" cy="386456"/>
          </a:xfrm>
        </p:grpSpPr>
        <p:cxnSp>
          <p:nvCxnSpPr>
            <p:cNvPr id="56" name="直接箭头连接符 55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819275" y="1613794"/>
              <a:ext cx="847725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e</a:t>
              </a:r>
              <a:r>
                <a:rPr lang="en-US" altLang="zh-CN" sz="1100" dirty="0" smtClean="0"/>
                <a:t>mit</a:t>
              </a:r>
              <a:endParaRPr lang="zh-CN" altLang="en-US" sz="1600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620147" y="2881796"/>
            <a:ext cx="551596" cy="286800"/>
            <a:chOff x="1819275" y="1613794"/>
            <a:chExt cx="847725" cy="386456"/>
          </a:xfrm>
        </p:grpSpPr>
        <p:cxnSp>
          <p:nvCxnSpPr>
            <p:cNvPr id="59" name="直接箭头连接符 58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19275" y="1613794"/>
              <a:ext cx="847725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e</a:t>
              </a:r>
              <a:r>
                <a:rPr lang="en-US" altLang="zh-CN" sz="1100" dirty="0" smtClean="0"/>
                <a:t>mit</a:t>
              </a:r>
              <a:endParaRPr lang="zh-CN" altLang="en-US" sz="1600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649149" y="3949428"/>
            <a:ext cx="551596" cy="286800"/>
            <a:chOff x="1819275" y="1613794"/>
            <a:chExt cx="847725" cy="386456"/>
          </a:xfrm>
        </p:grpSpPr>
        <p:cxnSp>
          <p:nvCxnSpPr>
            <p:cNvPr id="62" name="直接箭头连接符 61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819275" y="1613794"/>
              <a:ext cx="847725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e</a:t>
              </a:r>
              <a:r>
                <a:rPr lang="en-US" altLang="zh-CN" sz="1100" dirty="0" smtClean="0"/>
                <a:t>mit</a:t>
              </a:r>
              <a:endParaRPr lang="zh-CN" altLang="en-US" sz="1600" dirty="0"/>
            </a:p>
          </p:txBody>
        </p:sp>
      </p:grpSp>
      <p:sp>
        <p:nvSpPr>
          <p:cNvPr id="64" name="矩形 63"/>
          <p:cNvSpPr/>
          <p:nvPr/>
        </p:nvSpPr>
        <p:spPr>
          <a:xfrm>
            <a:off x="6667494" y="1589751"/>
            <a:ext cx="261939" cy="2011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Shuffle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143750" y="1558871"/>
            <a:ext cx="447675" cy="927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</a:t>
            </a:r>
            <a:r>
              <a:rPr lang="en-US" altLang="zh-CN" sz="1600" baseline="30000" dirty="0" smtClean="0">
                <a:solidFill>
                  <a:schemeClr val="tx1"/>
                </a:solidFill>
              </a:rPr>
              <a:t>(2)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7591425" y="1657303"/>
            <a:ext cx="657225" cy="333375"/>
            <a:chOff x="1847850" y="1666875"/>
            <a:chExt cx="990600" cy="333375"/>
          </a:xfrm>
        </p:grpSpPr>
        <p:cxnSp>
          <p:nvCxnSpPr>
            <p:cNvPr id="67" name="直接箭头连接符 66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90725" y="1666875"/>
              <a:ext cx="8477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reduce</a:t>
              </a:r>
              <a:endParaRPr lang="zh-CN" altLang="en-US" sz="9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8134900" y="182140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</a:t>
            </a:r>
            <a:endParaRPr lang="zh-CN" altLang="en-US" sz="1600" dirty="0"/>
          </a:p>
        </p:txBody>
      </p:sp>
      <p:grpSp>
        <p:nvGrpSpPr>
          <p:cNvPr id="70" name="组合 69"/>
          <p:cNvGrpSpPr/>
          <p:nvPr/>
        </p:nvGrpSpPr>
        <p:grpSpPr>
          <a:xfrm>
            <a:off x="8439700" y="1717565"/>
            <a:ext cx="551596" cy="286800"/>
            <a:chOff x="1819275" y="1613794"/>
            <a:chExt cx="847725" cy="386456"/>
          </a:xfrm>
        </p:grpSpPr>
        <p:cxnSp>
          <p:nvCxnSpPr>
            <p:cNvPr id="71" name="直接箭头连接符 70"/>
            <p:cNvCxnSpPr/>
            <p:nvPr/>
          </p:nvCxnSpPr>
          <p:spPr>
            <a:xfrm>
              <a:off x="1847850" y="2000250"/>
              <a:ext cx="819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819275" y="1613794"/>
              <a:ext cx="847725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e</a:t>
              </a:r>
              <a:r>
                <a:rPr lang="en-US" altLang="zh-CN" sz="1100" dirty="0" smtClean="0"/>
                <a:t>mit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24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5" grpId="0"/>
      <p:bldP spid="46" grpId="0"/>
      <p:bldP spid="47" grpId="0"/>
      <p:bldP spid="48" grpId="0" animBg="1"/>
      <p:bldP spid="64" grpId="0" animBg="1"/>
      <p:bldP spid="65" grpId="0" animBg="1"/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Computing AR</a:t>
            </a:r>
            <a:r>
              <a:rPr lang="en-US" altLang="zh-CN" sz="3200" baseline="30000" dirty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ST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RU_template_ST</Template>
  <TotalTime>399</TotalTime>
  <Words>249</Words>
  <Application>Microsoft Office PowerPoint</Application>
  <PresentationFormat>全屏显示(4:3)</PresentationFormat>
  <Paragraphs>149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RU_template_ST</vt:lpstr>
      <vt:lpstr>Direct QR Factorization for tall-and-skinny matrices in MapReduce architectures </vt:lpstr>
      <vt:lpstr>What is QR factorization?</vt:lpstr>
      <vt:lpstr>What is this used for?</vt:lpstr>
      <vt:lpstr>How to calculate?</vt:lpstr>
      <vt:lpstr>Cholesky QR </vt:lpstr>
      <vt:lpstr>In MapReduce</vt:lpstr>
      <vt:lpstr>Indirect TSQR  </vt:lpstr>
      <vt:lpstr>In MapReduce</vt:lpstr>
      <vt:lpstr>Computing AR-1</vt:lpstr>
      <vt:lpstr>In MapReduce</vt:lpstr>
      <vt:lpstr>Pseudo-Iterative Refinement</vt:lpstr>
      <vt:lpstr>In MapReduce</vt:lpstr>
      <vt:lpstr>Direct TSQR Factorization</vt:lpstr>
      <vt:lpstr>In MapReduce</vt:lpstr>
      <vt:lpstr>Performance Experiments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Health Monitor</dc:title>
  <dc:creator>许嘉宁</dc:creator>
  <cp:lastModifiedBy>许嘉宁</cp:lastModifiedBy>
  <cp:revision>24</cp:revision>
  <dcterms:created xsi:type="dcterms:W3CDTF">2016-11-21T22:25:12Z</dcterms:created>
  <dcterms:modified xsi:type="dcterms:W3CDTF">2016-11-22T05:04:33Z</dcterms:modified>
</cp:coreProperties>
</file>