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_SIG_ST_PMS186_100K.eps"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75" y="352425"/>
            <a:ext cx="28321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2305050" y="-323850"/>
            <a:ext cx="4533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 rot="5400000">
            <a:off x="4933950" y="2305050"/>
            <a:ext cx="5448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 rot="5400000">
            <a:off x="742950" y="323850"/>
            <a:ext cx="5448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5240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48200" y="15240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_LOGOTYPE_PMS186.eps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7350" y="142875"/>
            <a:ext cx="1430338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457200" y="62484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Unit Name</a:t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5530850" y="125413"/>
            <a:ext cx="31924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 Presentation Title</a:t>
            </a:r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0" y="558800"/>
            <a:ext cx="9144000" cy="635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QR Factorization for tall-and-skinny matrices in MapReduce architectures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Group XXL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MapReduce with a 2-stage reduction tree.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50" y="1417651"/>
            <a:ext cx="7026750" cy="48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100" y="125988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050" y="6245088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Computing Q = AR</a:t>
            </a:r>
            <a:r>
              <a:rPr b="0" baseline="3000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825" y="1417650"/>
            <a:ext cx="3086100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350" y="1684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875" y="6230413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Iterative refinement: get Q within desired accuracy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00" y="1352550"/>
            <a:ext cx="6814250" cy="44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100" y="145488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275" y="6230438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Pseudo-Iterative Refinement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Key idea:</a:t>
            </a:r>
            <a:endParaRPr/>
          </a:p>
          <a:p>
            <a:pPr indent="-2032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 </a:t>
            </a:r>
            <a:r>
              <a:rPr lang="en-US" sz="1800"/>
              <a:t>  R factor from the QR factorization of a small, random subset of the rows of A is a first-order approximation to the R factor of the entire matrix.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1800"/>
              <a:t>  Number of grows:   </a:t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1800"/>
              <a:t>     approximately 100*n*log(n)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1800"/>
              <a:t>  Sampling matrix:    </a:t>
            </a:r>
            <a:r>
              <a:rPr i="1" lang="en-US" sz="1800"/>
              <a:t>A</a:t>
            </a:r>
            <a:r>
              <a:rPr baseline="-25000" lang="en-US" sz="1800"/>
              <a:t>s</a:t>
            </a:r>
            <a:endParaRPr baseline="-25000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1800"/>
              <a:t>	     </a:t>
            </a:r>
            <a:r>
              <a:rPr i="1" lang="en-US" sz="1800">
                <a:solidFill>
                  <a:schemeClr val="dk1"/>
                </a:solidFill>
              </a:rPr>
              <a:t>A</a:t>
            </a:r>
            <a:r>
              <a:rPr baseline="-25000" lang="en-US" sz="1800">
                <a:solidFill>
                  <a:schemeClr val="dk1"/>
                </a:solidFill>
              </a:rPr>
              <a:t>s</a:t>
            </a:r>
            <a:r>
              <a:rPr lang="en-US" sz="1800"/>
              <a:t> =&gt;QR decomposition=&gt; </a:t>
            </a:r>
            <a:r>
              <a:rPr i="1" lang="en-US" sz="1800"/>
              <a:t>R</a:t>
            </a:r>
            <a:r>
              <a:rPr baseline="-25000" i="1" lang="en-US" sz="1800"/>
              <a:t>s</a:t>
            </a:r>
            <a:r>
              <a:rPr lang="en-US" sz="1800"/>
              <a:t> (approximation to </a:t>
            </a:r>
            <a:r>
              <a:rPr i="1" lang="en-US" sz="1800"/>
              <a:t>R</a:t>
            </a:r>
            <a:r>
              <a:rPr lang="en-US" sz="1800"/>
              <a:t>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1800"/>
              <a:t>            </a:t>
            </a:r>
            <a:r>
              <a:rPr i="1" lang="en-US" sz="1800"/>
              <a:t>Q</a:t>
            </a:r>
            <a:r>
              <a:rPr baseline="-25000" lang="en-US" sz="1800"/>
              <a:t>1</a:t>
            </a:r>
            <a:r>
              <a:rPr lang="en-US" sz="1800"/>
              <a:t>(approximation to final Q)=&gt; </a:t>
            </a:r>
            <a:r>
              <a:rPr i="1" lang="en-US" sz="1800">
                <a:solidFill>
                  <a:schemeClr val="dk1"/>
                </a:solidFill>
              </a:rPr>
              <a:t>Q</a:t>
            </a:r>
            <a:r>
              <a:rPr baseline="-25000" lang="en-US" sz="1800">
                <a:solidFill>
                  <a:schemeClr val="dk1"/>
                </a:solidFill>
              </a:rPr>
              <a:t>1</a:t>
            </a:r>
            <a:r>
              <a:rPr lang="en-US" sz="1800"/>
              <a:t>=</a:t>
            </a:r>
            <a:r>
              <a:rPr i="1" lang="en-US" sz="1800">
                <a:solidFill>
                  <a:schemeClr val="dk1"/>
                </a:solidFill>
              </a:rPr>
              <a:t>AR</a:t>
            </a:r>
            <a:r>
              <a:rPr baseline="-25000" i="1" lang="en-US" sz="1800">
                <a:solidFill>
                  <a:schemeClr val="dk1"/>
                </a:solidFill>
              </a:rPr>
              <a:t>s</a:t>
            </a:r>
            <a:r>
              <a:rPr baseline="30000" lang="en-US" sz="1800"/>
              <a:t>-1</a:t>
            </a:r>
            <a:endParaRPr baseline="30000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aseline="30000" lang="en-US" sz="1800"/>
              <a:t>	         </a:t>
            </a:r>
            <a:r>
              <a:rPr lang="en-US" sz="1800"/>
              <a:t>                                            =&gt;</a:t>
            </a:r>
            <a:r>
              <a:rPr baseline="30000" lang="en-US" sz="1800"/>
              <a:t> </a:t>
            </a:r>
            <a:r>
              <a:rPr i="1" lang="en-US" sz="1800">
                <a:solidFill>
                  <a:schemeClr val="dk1"/>
                </a:solidFill>
              </a:rPr>
              <a:t>R</a:t>
            </a:r>
            <a:r>
              <a:rPr baseline="-25000" i="1" lang="en-US" sz="1800">
                <a:solidFill>
                  <a:schemeClr val="dk1"/>
                </a:solidFill>
              </a:rPr>
              <a:t>1 </a:t>
            </a:r>
            <a:r>
              <a:rPr lang="en-US" sz="1800">
                <a:solidFill>
                  <a:schemeClr val="dk1"/>
                </a:solidFill>
              </a:rPr>
              <a:t>(the </a:t>
            </a:r>
            <a:r>
              <a:rPr i="1" lang="en-US" sz="1800">
                <a:solidFill>
                  <a:schemeClr val="dk1"/>
                </a:solidFill>
              </a:rPr>
              <a:t>R</a:t>
            </a:r>
            <a:r>
              <a:rPr lang="en-US" sz="1800">
                <a:solidFill>
                  <a:schemeClr val="dk1"/>
                </a:solidFill>
              </a:rPr>
              <a:t> factor of </a:t>
            </a:r>
            <a:r>
              <a:rPr i="1" lang="en-US" sz="1800">
                <a:solidFill>
                  <a:schemeClr val="dk1"/>
                </a:solidFill>
              </a:rPr>
              <a:t>Q</a:t>
            </a:r>
            <a:r>
              <a:rPr baseline="-25000" lang="en-US" sz="1800">
                <a:solidFill>
                  <a:schemeClr val="dk1"/>
                </a:solidFill>
              </a:rPr>
              <a:t>1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     Q(the refined Q factor)= </a:t>
            </a:r>
            <a:r>
              <a:rPr i="1" lang="en-US" sz="1800">
                <a:solidFill>
                  <a:schemeClr val="dk1"/>
                </a:solidFill>
              </a:rPr>
              <a:t>Q</a:t>
            </a:r>
            <a:r>
              <a:rPr baseline="-25000" lang="en-US" sz="1800">
                <a:solidFill>
                  <a:schemeClr val="dk1"/>
                </a:solidFill>
              </a:rPr>
              <a:t>1</a:t>
            </a:r>
            <a:r>
              <a:rPr i="1" lang="en-US" sz="1800">
                <a:solidFill>
                  <a:schemeClr val="dk1"/>
                </a:solidFill>
              </a:rPr>
              <a:t>R</a:t>
            </a:r>
            <a:r>
              <a:rPr baseline="-25000" i="1" lang="en-US" sz="1800">
                <a:solidFill>
                  <a:schemeClr val="dk1"/>
                </a:solidFill>
              </a:rPr>
              <a:t>1</a:t>
            </a:r>
            <a:r>
              <a:rPr baseline="30000" lang="en-US" sz="1800">
                <a:solidFill>
                  <a:schemeClr val="dk1"/>
                </a:solidFill>
              </a:rPr>
              <a:t>-1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	     Thus </a:t>
            </a:r>
            <a:r>
              <a:rPr i="1" lang="en-US" sz="1800">
                <a:solidFill>
                  <a:schemeClr val="dk1"/>
                </a:solidFill>
              </a:rPr>
              <a:t>R</a:t>
            </a:r>
            <a:r>
              <a:rPr lang="en-US" sz="1800">
                <a:solidFill>
                  <a:schemeClr val="dk1"/>
                </a:solidFill>
              </a:rPr>
              <a:t>=</a:t>
            </a:r>
            <a:r>
              <a:rPr i="1" lang="en-US" sz="1800">
                <a:solidFill>
                  <a:schemeClr val="dk1"/>
                </a:solidFill>
              </a:rPr>
              <a:t>R</a:t>
            </a:r>
            <a:r>
              <a:rPr baseline="-25000" i="1" lang="en-US" sz="1800">
                <a:solidFill>
                  <a:schemeClr val="dk1"/>
                </a:solidFill>
              </a:rPr>
              <a:t>1 </a:t>
            </a:r>
            <a:r>
              <a:rPr i="1" lang="en-US" sz="1800">
                <a:solidFill>
                  <a:schemeClr val="dk1"/>
                </a:solidFill>
              </a:rPr>
              <a:t>R</a:t>
            </a:r>
            <a:r>
              <a:rPr baseline="-25000" i="1" lang="en-US" sz="1800">
                <a:solidFill>
                  <a:schemeClr val="dk1"/>
                </a:solidFill>
              </a:rPr>
              <a:t>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baseline="30000" lang="en-US" sz="1800"/>
              <a:t>		</a:t>
            </a:r>
            <a:endParaRPr baseline="30000"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50" y="6210938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TSQR Factorization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3 steps: </a:t>
            </a:r>
            <a:endParaRPr/>
          </a:p>
          <a:p>
            <a:pPr indent="-2032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Map, Reduce &amp; Map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  First Map: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	  Local QR decomposition </a:t>
            </a:r>
            <a:endParaRPr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  Input: </a:t>
            </a:r>
            <a:r>
              <a:rPr i="1" lang="en-US"/>
              <a:t>A</a:t>
            </a:r>
            <a:r>
              <a:rPr baseline="-25000" i="1" lang="en-US"/>
              <a:t>1</a:t>
            </a:r>
            <a:r>
              <a:rPr i="1" lang="en-US"/>
              <a:t>,A</a:t>
            </a:r>
            <a:r>
              <a:rPr baseline="-25000" i="1" lang="en-US"/>
              <a:t>2</a:t>
            </a:r>
            <a:r>
              <a:rPr i="1" lang="en-US"/>
              <a:t>,A</a:t>
            </a:r>
            <a:r>
              <a:rPr baseline="-25000" i="1" lang="en-US"/>
              <a:t>3</a:t>
            </a:r>
            <a:r>
              <a:rPr lang="en-US"/>
              <a:t>…  Output: </a:t>
            </a:r>
            <a:r>
              <a:rPr i="1" lang="en-US"/>
              <a:t>Q</a:t>
            </a:r>
            <a:r>
              <a:rPr baseline="-25000" i="1" lang="en-US"/>
              <a:t>i,1</a:t>
            </a:r>
            <a:r>
              <a:rPr lang="en-US"/>
              <a:t> &amp;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 for each </a:t>
            </a:r>
            <a:r>
              <a:rPr i="1" lang="en-US"/>
              <a:t>A</a:t>
            </a:r>
            <a:r>
              <a:rPr baseline="-25000" i="1" lang="en-US"/>
              <a:t>i</a:t>
            </a:r>
            <a:endParaRPr i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  Second Reduce: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	  Single QR decomposition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	  Input: </a:t>
            </a:r>
            <a:r>
              <a:rPr i="1" lang="en-US"/>
              <a:t>R</a:t>
            </a:r>
            <a:r>
              <a:rPr baseline="-25000" i="1" lang="en-US"/>
              <a:t>1</a:t>
            </a:r>
            <a:r>
              <a:rPr i="1" lang="en-US"/>
              <a:t>,R</a:t>
            </a:r>
            <a:r>
              <a:rPr baseline="-25000" i="1" lang="en-US"/>
              <a:t>2</a:t>
            </a:r>
            <a:r>
              <a:rPr i="1" lang="en-US"/>
              <a:t>,R</a:t>
            </a:r>
            <a:r>
              <a:rPr baseline="-25000" i="1" lang="en-US"/>
              <a:t>3</a:t>
            </a:r>
            <a:r>
              <a:rPr lang="en-US"/>
              <a:t>…  Output: </a:t>
            </a:r>
            <a:r>
              <a:rPr i="1" lang="en-US"/>
              <a:t>Q</a:t>
            </a:r>
            <a:r>
              <a:rPr baseline="-25000" i="1" lang="en-US"/>
              <a:t>i,2</a:t>
            </a:r>
            <a:r>
              <a:rPr lang="en-US"/>
              <a:t> &amp; </a:t>
            </a:r>
            <a:r>
              <a:rPr i="1" lang="en-US"/>
              <a:t>R</a:t>
            </a:r>
            <a:r>
              <a:rPr lang="en-US"/>
              <a:t>(final)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  Last Map: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        Matrix multiplication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	  Input: </a:t>
            </a:r>
            <a:r>
              <a:rPr i="1" lang="en-US"/>
              <a:t>Q</a:t>
            </a:r>
            <a:r>
              <a:rPr lang="en-US"/>
              <a:t> from first step  Output: </a:t>
            </a:r>
            <a:r>
              <a:rPr i="1" lang="en-US"/>
              <a:t>Q</a:t>
            </a:r>
            <a:r>
              <a:rPr lang="en-US"/>
              <a:t>(final)</a:t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50" y="6249913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MapReduce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50" y="6243638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60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Q截图20161123141350.png"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65225"/>
            <a:ext cx="8952276" cy="52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Experiments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704850"/>
            <a:ext cx="8372475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05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825" y="6259663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704850"/>
            <a:ext cx="8467725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00" y="62046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131613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704850"/>
            <a:ext cx="9001125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05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75" y="6236213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704850"/>
            <a:ext cx="8372475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05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75" y="6164388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Matrix A: m×n, m&gt;&gt;n</a:t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tall-and-skinny matirces?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704850"/>
            <a:ext cx="8524875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050" y="194825"/>
            <a:ext cx="3124200" cy="367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00" y="6168057"/>
            <a:ext cx="3124200" cy="36781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673950" y="5992775"/>
            <a:ext cx="8005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704850"/>
            <a:ext cx="8372475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05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00" y="6255688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Prof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       Guaranteed to produce a numerically orthogonal matrix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endParaRPr sz="1400"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Cons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       Takes about twice the time of the fastest</a:t>
            </a:r>
            <a:endParaRPr/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       Unstable method</a:t>
            </a: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05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75" y="6284913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QR factorization?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3012017" y="1562695"/>
            <a:ext cx="23198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A=Q∙R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2564340" y="2600325"/>
            <a:ext cx="1388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Orthogonal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5555191" y="2694381"/>
            <a:ext cx="2150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 triangular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Shape 81"/>
          <p:cNvCxnSpPr/>
          <p:nvPr/>
        </p:nvCxnSpPr>
        <p:spPr>
          <a:xfrm flipH="1">
            <a:off x="3486150" y="2352675"/>
            <a:ext cx="542926" cy="341706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" name="Shape 82"/>
          <p:cNvCxnSpPr/>
          <p:nvPr/>
        </p:nvCxnSpPr>
        <p:spPr>
          <a:xfrm>
            <a:off x="5238750" y="2352675"/>
            <a:ext cx="819149" cy="31973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" name="Shape 83"/>
          <p:cNvSpPr txBox="1"/>
          <p:nvPr/>
        </p:nvSpPr>
        <p:spPr>
          <a:xfrm>
            <a:off x="421850" y="3343425"/>
            <a:ext cx="80994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is an m x n real-valued matrix.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is an m x n orthogonal matrix.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is an n x n upper triangular matrix.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25" y="62241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600" y="93313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-US"/>
              <a:t>QR factorization </a:t>
            </a: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for?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Assume we have system AX = b.</a:t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Then we want to find x</a:t>
            </a:r>
            <a:r>
              <a:rPr baseline="30000" lang="en-US"/>
              <a:t>*</a:t>
            </a:r>
            <a:r>
              <a:rPr lang="en-US"/>
              <a:t> that would yield:</a:t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								</a:t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								</a:t>
            </a:r>
            <a:endParaRPr/>
          </a:p>
        </p:txBody>
      </p:sp>
      <p:pic>
        <p:nvPicPr>
          <p:cNvPr descr="Capture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900" y="2868288"/>
            <a:ext cx="18288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10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250" y="6240163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algorithms in this paper.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Indirect QR factorization 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Cholesky QR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Indirect TSQR  (Tall &amp; Skinny)</a:t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baseline="-2500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Pseudo-Iterative Refinement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TSQR factorization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75" y="6164238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Cholesky QR 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524000"/>
            <a:ext cx="73290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The Cholesky factorization of an n x n symmetric</a:t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positive definite real-valued matrix A is: </a:t>
            </a:r>
            <a:endParaRPr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 								A = LL</a:t>
            </a:r>
            <a:r>
              <a:rPr baseline="30000" lang="en-US"/>
              <a:t>T</a:t>
            </a:r>
            <a:endParaRPr baseline="30000"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baseline="30000"/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baseline="3000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875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50" y="62401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25" y="4663751"/>
            <a:ext cx="2886075" cy="4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602275" y="3017975"/>
            <a:ext cx="73281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By following derivation, computing matrix R becomes computing A</a:t>
            </a:r>
            <a:r>
              <a:rPr baseline="30000" lang="en-US" sz="2200"/>
              <a:t>T</a:t>
            </a:r>
            <a:r>
              <a:rPr lang="en-US" sz="2200"/>
              <a:t>A.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288" y="164938"/>
            <a:ext cx="31242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MapReduce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850" y="1563538"/>
            <a:ext cx="6515100" cy="44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88" y="6228138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Indirect TSQR  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203200" lvl="0" marL="342900" marR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The communication-avoiding TSQR algorithm, which is known</a:t>
            </a:r>
            <a:endParaRPr/>
          </a:p>
          <a:p>
            <a:pPr indent="-203200" lvl="0" marL="342900" marR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to be numerically stable and was recently shown to have</a:t>
            </a:r>
            <a:endParaRPr/>
          </a:p>
          <a:p>
            <a:pPr indent="-203200" lvl="0" marL="342900" marR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superior stability to many standard algorithms.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600" y="13176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75" y="6220688"/>
            <a:ext cx="31242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62425" y="5081150"/>
            <a:ext cx="82296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</a:t>
            </a:r>
            <a:r>
              <a:rPr baseline="-25000" lang="en-US" sz="2200">
                <a:solidFill>
                  <a:schemeClr val="dk1"/>
                </a:solidFill>
              </a:rPr>
              <a:t>i</a:t>
            </a:r>
            <a:r>
              <a:rPr lang="en-US" sz="2200">
                <a:solidFill>
                  <a:schemeClr val="dk1"/>
                </a:solidFill>
              </a:rPr>
              <a:t> = Q</a:t>
            </a:r>
            <a:r>
              <a:rPr baseline="-25000" lang="en-US" sz="2200">
                <a:solidFill>
                  <a:schemeClr val="dk1"/>
                </a:solidFill>
              </a:rPr>
              <a:t>i</a:t>
            </a:r>
            <a:r>
              <a:rPr lang="en-US" sz="2200">
                <a:solidFill>
                  <a:schemeClr val="dk1"/>
                </a:solidFill>
              </a:rPr>
              <a:t>×R</a:t>
            </a:r>
            <a:r>
              <a:rPr baseline="-25000" lang="en-US" sz="2200">
                <a:solidFill>
                  <a:schemeClr val="dk1"/>
                </a:solidFill>
              </a:rPr>
              <a:t>i</a:t>
            </a:r>
            <a:r>
              <a:rPr lang="en-US" sz="2200">
                <a:solidFill>
                  <a:schemeClr val="dk1"/>
                </a:solidFill>
              </a:rPr>
              <a:t> can be computed in parallel. If we only need R, then we can throw out the Q factors.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891900" y="1210100"/>
            <a:ext cx="2326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task: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1008150" y="3445213"/>
            <a:ext cx="2326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task: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875" y="145488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00" y="6249913"/>
            <a:ext cx="3124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8963" y="2947550"/>
            <a:ext cx="46196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5300" y="990250"/>
            <a:ext cx="35433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0850" y="926150"/>
            <a:ext cx="13144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U_template_ST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