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3E3584E-AF51-4E45-A749-C5115BDFAA73}" styleName="Table_0">
    <a:wholeTbl>
      <a:tcTxStyle>
        <a:schemeClr val="dk1"/>
        <a:latin typeface="Arial"/>
        <a:ea typeface="Arial"/>
        <a:cs typeface="Arial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Style>
        <a:tcBdr/>
        <a:fill>
          <a:solidFill>
            <a:srgbClr val="E7F3F4"/>
          </a:solidFill>
        </a:fill>
      </a:tcStyle>
    </a:band1H>
    <a:band1V>
      <a:tcStyle>
        <a:tcBdr/>
        <a:fill>
          <a:solidFill>
            <a:srgbClr val="E7F3F4"/>
          </a:solidFill>
        </a:fill>
      </a:tcStyle>
    </a:band1V>
    <a:lastCol>
      <a:tcTxStyle b="on">
        <a:schemeClr val="lt1"/>
        <a:latin typeface="Arial"/>
        <a:ea typeface="Arial"/>
        <a:cs typeface="Arial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  <a:latin typeface="Arial"/>
        <a:ea typeface="Arial"/>
        <a:cs typeface="Arial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  <a:latin typeface="Arial"/>
        <a:ea typeface="Arial"/>
        <a:cs typeface="Arial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  <a:latin typeface="Arial"/>
        <a:ea typeface="Arial"/>
        <a:cs typeface="Arial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2" name="Shape 62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2" name="Shape 122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8" name="Shape 128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4" name="Shape 134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0" name="Shape 140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7" name="Shape 147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53" name="Shape 153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4" name="Shape 74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0" name="Shape 80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6" name="Shape 86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5" name="Shape 95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" name="Shape 104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0" name="Shape 110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6" name="Shape 116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2750" y="371475"/>
            <a:ext cx="3721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body" idx="1"/>
          </p:nvPr>
        </p:nvSpPr>
        <p:spPr>
          <a:xfrm rot="5400000">
            <a:off x="2305049" y="-323850"/>
            <a:ext cx="45338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 rot="5400000">
            <a:off x="4933949" y="2305049"/>
            <a:ext cx="54483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type="body" idx="1"/>
          </p:nvPr>
        </p:nvSpPr>
        <p:spPr>
          <a:xfrm rot="5400000">
            <a:off x="742950" y="323850"/>
            <a:ext cx="54483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body" idx="1"/>
          </p:nvPr>
        </p:nvSpPr>
        <p:spPr>
          <a:xfrm>
            <a:off x="457200" y="1524000"/>
            <a:ext cx="4038599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body" idx="2"/>
          </p:nvPr>
        </p:nvSpPr>
        <p:spPr>
          <a:xfrm>
            <a:off x="4648200" y="1524000"/>
            <a:ext cx="4038599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/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387350" y="142875"/>
            <a:ext cx="1430338" cy="3857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4876800" y="98425"/>
            <a:ext cx="41909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7498297" y="125413"/>
            <a:ext cx="1225015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58800"/>
            <a:ext cx="9144000" cy="6349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  <a:endParaRPr lang="en-US"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568 Software Engineering 2 Web Application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#4: Cheng Chen, Chenfan Xiao, Jianing Xu, Xinyu Li, Yuwei Jiang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endParaRPr lang="en-US"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data: 5 days Open, High, Low, Close, Volume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Predict: Next day Close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past year data to train SVM, then get best parameter (c, gamma)to predict price.</a:t>
            </a:r>
            <a:endParaRPr lang="zh-CN" sz="2200" b="0" i="0" u="none" strike="noStrike" cap="none">
              <a:solidFill>
                <a:schemeClr val="dk1"/>
              </a:solidFill>
              <a:latin typeface="Arial"/>
              <a:ea typeface="宋体" charset="0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RSI</a:t>
            </a:r>
            <a:endParaRPr lang="en-US"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Formulation: </a:t>
            </a:r>
            <a:r>
              <a: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RSI=100×RS/(1+RS)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</a:t>
            </a:r>
            <a:r>
              <a: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 =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14days (</a:t>
            </a:r>
            <a:r>
              <a: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Gain / Average Loss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history close price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Relative Strength Index 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EMA</a:t>
            </a:r>
            <a:endParaRPr lang="en-US"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412875"/>
            <a:ext cx="7999730" cy="12382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2708910"/>
            <a:ext cx="4504690" cy="36664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46420" y="2865120"/>
            <a:ext cx="288607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blue: close price</a:t>
            </a:r>
            <a:endParaRPr lang="en-US" altLang="zh-CN"/>
          </a:p>
          <a:p>
            <a:r>
              <a:rPr lang="en-US" altLang="zh-CN"/>
              <a:t>red: EMA</a:t>
            </a:r>
            <a:endParaRPr lang="en-US" altLang="zh-CN"/>
          </a:p>
          <a:p>
            <a:r>
              <a:rPr lang="en-US" altLang="zh-CN"/>
              <a:t>green: predict</a:t>
            </a:r>
            <a:endParaRPr lang="en-US" altLang="zh-CN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</a:t>
            </a:r>
            <a:endParaRPr lang="en-US"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term prediction---Historical Data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Hidden layers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 of input is 7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Data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Date   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Target: Close Price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7200" y="3925575"/>
            <a:ext cx="5706270" cy="223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Bayesian</a:t>
            </a:r>
            <a:endParaRPr lang="en-US"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term prediction---Real-time Data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Stock Price and Time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The next minute’s price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lang="en-US" sz="4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Use Case</a:t>
            </a:r>
            <a:endParaRPr lang="en-US"/>
          </a:p>
        </p:txBody>
      </p:sp>
      <p:pic>
        <p:nvPicPr>
          <p:cNvPr id="71" name="Shape 7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54463" y="1502849"/>
            <a:ext cx="5435074" cy="486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lang="en-US" sz="4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</a:t>
            </a:r>
            <a:endParaRPr lang="en-US"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JavaScript, Ajax, JSON, Jquery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5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PaaS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CDN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CDN</a:t>
            </a:r>
            <a:endParaRPr lang="en-US"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lang="en-US"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Shape 90"/>
          <p:cNvGraphicFramePr/>
          <p:nvPr/>
        </p:nvGraphicFramePr>
        <p:xfrm>
          <a:off x="630237" y="2505075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{23E3584E-AF51-4E45-A749-C5115BDFAA73}</a:tableStyleId>
              </a:tblPr>
              <a:tblGrid>
                <a:gridCol w="3868725"/>
              </a:tblGrid>
              <a:tr h="3684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PING ec2-54-85-48-36.compute-1.amazonaws.com (54.85.48.36): 56 data bytes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icmp_seq=0 ttl=42 time=23.087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icmp_seq=1 ttl=42 time=22.981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icmp_seq=2 ttl=42 time=10.726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icmp_seq=3 ttl=42 time=9.327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icmp_seq=4 ttl=42 time=10.692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icmp_seq=5 ttl=42 time=9.534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icmp_seq=6 ttl=42 time=10.733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icmp_seq=7 ttl=42 time=11.720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icmp_seq=8 ttl=42 time=12.662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icmp_seq=9 ttl=42 time=11.102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^C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--- ec2-54-85-48-36.compute-1.amazonaws.com ping statistics ---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10 packets transmitted, 10 packets received, 0.0% packet loss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/>
                        <a:t>round-trip min/avg/max/stddev = 9.327/13.256/23.087/4.972 ms</a:t>
                      </a:r>
                      <a:endParaRPr lang="en-US" sz="1600" u="none" strike="noStrike" cap="none"/>
                    </a:p>
                  </a:txBody>
                  <a:tcPr marL="46375" marR="46375" marT="0" marB="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91" name="Shape 91"/>
          <p:cNvSpPr txBox="1"/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lang="en-US"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Shape 92"/>
          <p:cNvGraphicFramePr/>
          <p:nvPr/>
        </p:nvGraphicFramePr>
        <p:xfrm>
          <a:off x="4629150" y="2505075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{23E3584E-AF51-4E45-A749-C5115BDFAA73}</a:tableStyleId>
              </a:tblPr>
              <a:tblGrid>
                <a:gridCol w="3887800"/>
              </a:tblGrid>
              <a:tr h="3684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PING se2cdn.peterjiang.me (104.28.7.117): 56 data bytes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icmp_seq=0 ttl=53 time=9.910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icmp_seq=1 ttl=53 time=9.631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icmp_seq=2 ttl=53 time=10.458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icmp_seq=3 ttl=53 time=8.728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icmp_seq=4 ttl=53 time=9.780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icmp_seq=5 ttl=53 time=9.832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icmp_seq=6 ttl=53 time=15.039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icmp_seq=7 ttl=53 time=8.891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icmp_seq=8 ttl=53 time=8.360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icmp_seq=9 ttl=53 time=9.488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icmp_seq=10 ttl=53 time=8.335 ms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^C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--- se2cdn.peterjiang.me ping statistics ---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11 packets transmitted, 11 packets received, 0.0% packet loss</a:t>
                      </a:r>
                      <a:endParaRPr lang="en-US"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/>
                        <a:t>round-trip min/avg/max/stddev = 8.335/9.859/15.039/1.763 ms</a:t>
                      </a:r>
                      <a:endParaRPr lang="en-US" sz="1600" u="none" strike="noStrike" cap="none"/>
                    </a:p>
                  </a:txBody>
                  <a:tcPr marL="46600" marR="46600" marT="0" marB="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CDN</a:t>
            </a:r>
            <a:endParaRPr lang="en-US"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lang="en-US"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>
            <p:ph type="body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630237" y="2899905"/>
            <a:ext cx="3868737" cy="28949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lang="en-US"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>
            <p:ph type="body" idx="4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629150" y="2878575"/>
            <a:ext cx="3887787" cy="293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HTTPS</a:t>
            </a:r>
            <a:endParaRPr lang="en-US"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628650" y="1853684"/>
            <a:ext cx="7886700" cy="4295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RWD</a:t>
            </a:r>
            <a:endParaRPr lang="en-US"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web design</a:t>
            </a: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 ALGORITHM</a:t>
            </a:r>
            <a:endParaRPr lang="en-US" sz="4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U_template_UNB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2700</Words>
  <Application>WPS 演示</Application>
  <PresentationFormat/>
  <Paragraphs>128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RU_template_UNB</vt:lpstr>
      <vt:lpstr>StockPre</vt:lpstr>
      <vt:lpstr>Use Case</vt:lpstr>
      <vt:lpstr>FRONT-END</vt:lpstr>
      <vt:lpstr>Technical Details</vt:lpstr>
      <vt:lpstr>Technical Details - CDN</vt:lpstr>
      <vt:lpstr>Technical Details - CDN</vt:lpstr>
      <vt:lpstr>Technical Details - HTTPS</vt:lpstr>
      <vt:lpstr>Technical Details - RWD</vt:lpstr>
      <vt:lpstr>PREDICTION ALGORITHM</vt:lpstr>
      <vt:lpstr>SVM</vt:lpstr>
      <vt:lpstr>RSI</vt:lpstr>
      <vt:lpstr>EMA</vt:lpstr>
      <vt:lpstr>ANN</vt:lpstr>
      <vt:lpstr>Bayesian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StockPre</dc:title>
  <dc:creator/>
  <cp:lastModifiedBy>Xinyu</cp:lastModifiedBy>
  <cp:revision>2</cp:revision>
  <dcterms:created xsi:type="dcterms:W3CDTF">2016-04-29T01:59:33Z</dcterms:created>
  <dcterms:modified xsi:type="dcterms:W3CDTF">2016-04-29T02:07:51Z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