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06" r:id="rId1"/>
  </p:sldMasterIdLst>
  <p:notesMasterIdLst>
    <p:notesMasterId r:id="rId14"/>
  </p:notesMasterIdLst>
  <p:sldIdLst>
    <p:sldId id="257" r:id="rId2"/>
    <p:sldId id="258" r:id="rId3"/>
    <p:sldId id="3438" r:id="rId4"/>
    <p:sldId id="3475" r:id="rId5"/>
    <p:sldId id="3444" r:id="rId6"/>
    <p:sldId id="3452" r:id="rId7"/>
    <p:sldId id="3476" r:id="rId8"/>
    <p:sldId id="3477" r:id="rId9"/>
    <p:sldId id="3479" r:id="rId10"/>
    <p:sldId id="3478" r:id="rId11"/>
    <p:sldId id="3481" r:id="rId12"/>
    <p:sldId id="3480" r:id="rId13"/>
  </p:sldIdLst>
  <p:sldSz cx="18288000" cy="10287000"/>
  <p:notesSz cx="7315200" cy="9601200"/>
  <p:embeddedFontLst>
    <p:embeddedFont>
      <p:font typeface="Arial Black" panose="020B0A04020102020204" pitchFamily="34" charset="0"/>
      <p:bold r:id="rId15"/>
    </p:embeddedFont>
    <p:embeddedFont>
      <p:font typeface="Calisto MT" panose="02040603050505030304" pitchFamily="18" charset="0"/>
      <p:regular r:id="rId16"/>
      <p:bold r:id="rId17"/>
      <p:italic r:id="rId18"/>
      <p:boldItalic r:id="rId19"/>
    </p:embeddedFont>
    <p:embeddedFont>
      <p:font typeface="Open Sauce Light" panose="020B0604020202020204" charset="0"/>
      <p:regular r:id="rId20"/>
    </p:embeddedFont>
    <p:embeddedFont>
      <p:font typeface="Wingdings 2" panose="05020102010507070707" pitchFamily="18" charset="2"/>
      <p:regular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D6A4"/>
    <a:srgbClr val="3D2D2F"/>
    <a:srgbClr val="76D6C6"/>
    <a:srgbClr val="88C4BE"/>
    <a:srgbClr val="FB51D7"/>
    <a:srgbClr val="5769F4"/>
    <a:srgbClr val="8DBFAC"/>
    <a:srgbClr val="FF9900"/>
    <a:srgbClr val="D7DCFD"/>
    <a:srgbClr val="B0B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22" autoAdjust="0"/>
  </p:normalViewPr>
  <p:slideViewPr>
    <p:cSldViewPr>
      <p:cViewPr varScale="1">
        <p:scale>
          <a:sx n="53" d="100"/>
          <a:sy n="53" d="100"/>
        </p:scale>
        <p:origin x="106" y="1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664001C-8D19-4BEB-AA80-162DF0748FA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149801C-0B54-4516-895A-F20D8058F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88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9801C-0B54-4516-895A-F20D8058F1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23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9801C-0B54-4516-895A-F20D8058F1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43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9801C-0B54-4516-895A-F20D8058F1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59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9801C-0B54-4516-895A-F20D8058F1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34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9801C-0B54-4516-895A-F20D8058F1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35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9801C-0B54-4516-895A-F20D8058F1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52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9801C-0B54-4516-895A-F20D8058F1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91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FD74E-FC6D-E344-30BC-7E119B9E6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E32750-B8B7-42BE-7B5A-0B99841511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11DE3C-C681-A870-6A1D-66465485EE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0CC50-7039-4545-82AA-56745C7346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9801C-0B54-4516-895A-F20D8058F1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92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6040" y="2654311"/>
            <a:ext cx="14160051" cy="2743202"/>
          </a:xfrm>
        </p:spPr>
        <p:txBody>
          <a:bodyPr anchor="b">
            <a:normAutofit/>
          </a:bodyPr>
          <a:lstStyle>
            <a:lvl1pPr algn="ctr">
              <a:defRPr sz="8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6040" y="5397509"/>
            <a:ext cx="14160051" cy="1574801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8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25" y="821711"/>
            <a:ext cx="15212699" cy="57252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709" y="6847883"/>
            <a:ext cx="15532989" cy="815208"/>
          </a:xfrm>
        </p:spPr>
        <p:txBody>
          <a:bodyPr anchor="b">
            <a:normAutofit/>
          </a:bodyPr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54024" y="1042514"/>
            <a:ext cx="14768019" cy="5288507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000"/>
            </a:lvl1pPr>
            <a:lvl2pPr marL="685800" indent="0">
              <a:buNone/>
              <a:defRPr sz="3000"/>
            </a:lvl2pPr>
            <a:lvl3pPr marL="1371600" indent="0">
              <a:buNone/>
              <a:defRPr sz="30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3" y="7663092"/>
            <a:ext cx="15530643" cy="1023708"/>
          </a:xfrm>
        </p:spPr>
        <p:txBody>
          <a:bodyPr anchor="t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6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3" y="912656"/>
            <a:ext cx="15530643" cy="5301516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2" y="6442770"/>
            <a:ext cx="15530645" cy="2252739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9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18" y="914400"/>
            <a:ext cx="13954128" cy="4489356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80967" y="5415049"/>
            <a:ext cx="13128449" cy="79912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2" y="6456530"/>
            <a:ext cx="15530645" cy="22342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85900" y="132719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57074" y="439238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4785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2" y="3190414"/>
            <a:ext cx="15530645" cy="376775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77" y="6975834"/>
            <a:ext cx="15528299" cy="1710966"/>
          </a:xfrm>
        </p:spPr>
        <p:txBody>
          <a:bodyPr anchor="t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60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70693" y="914400"/>
            <a:ext cx="15530643" cy="1455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70693" y="2828925"/>
            <a:ext cx="4951476" cy="864393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70693" y="3857625"/>
            <a:ext cx="4951476" cy="4829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70067" y="2828925"/>
            <a:ext cx="4951476" cy="864393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662153" y="3857625"/>
            <a:ext cx="4951476" cy="4829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49858" y="2828925"/>
            <a:ext cx="4951476" cy="864393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949858" y="3857625"/>
            <a:ext cx="4951476" cy="4829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25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943" y="2727322"/>
            <a:ext cx="5009958" cy="2771777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700" y="2727322"/>
            <a:ext cx="5009958" cy="2771777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077" y="2727322"/>
            <a:ext cx="5009958" cy="2771777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370692" y="914400"/>
            <a:ext cx="15530645" cy="1455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70693" y="5856159"/>
            <a:ext cx="4951476" cy="864393"/>
          </a:xfrm>
        </p:spPr>
        <p:txBody>
          <a:bodyPr anchor="b">
            <a:noAutofit/>
          </a:bodyPr>
          <a:lstStyle>
            <a:lvl1pPr marL="0" indent="0" algn="ctr">
              <a:buNone/>
              <a:defRPr sz="30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527153" y="2908377"/>
            <a:ext cx="4638552" cy="240443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70693" y="6720553"/>
            <a:ext cx="4951476" cy="196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4182" y="5856159"/>
            <a:ext cx="4951476" cy="864393"/>
          </a:xfrm>
        </p:spPr>
        <p:txBody>
          <a:bodyPr anchor="b">
            <a:noAutofit/>
          </a:bodyPr>
          <a:lstStyle>
            <a:lvl1pPr marL="0" indent="0" algn="ctr">
              <a:buNone/>
              <a:defRPr sz="30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818615" y="2908641"/>
            <a:ext cx="4638552" cy="2412246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62153" y="6720551"/>
            <a:ext cx="4951476" cy="196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50046" y="5856159"/>
            <a:ext cx="4951476" cy="864393"/>
          </a:xfrm>
        </p:spPr>
        <p:txBody>
          <a:bodyPr anchor="b">
            <a:noAutofit/>
          </a:bodyPr>
          <a:lstStyle>
            <a:lvl1pPr marL="0" indent="0" algn="ctr">
              <a:buNone/>
              <a:defRPr sz="30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113547" y="2901648"/>
            <a:ext cx="4638552" cy="241094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949858" y="6720548"/>
            <a:ext cx="4951476" cy="1966253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50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06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474603" y="914399"/>
            <a:ext cx="3426731" cy="7772402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694" y="914399"/>
            <a:ext cx="11875308" cy="777240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23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5CE3-7FF6-4C00-938E-BD0859CF02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Edit: Title Format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67DEB-EB87-4BC6-AD3C-0E366966082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699" y="2384560"/>
            <a:ext cx="16238537" cy="7059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5BA779-B94C-5C4C-A716-5ECD9AA3B9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28000"/>
          </a:blip>
          <a:srcRect t="12041" b="39460"/>
          <a:stretch/>
        </p:blipFill>
        <p:spPr>
          <a:xfrm rot="7024329">
            <a:off x="8383836" y="3388114"/>
            <a:ext cx="14111208" cy="69277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ABBD4F-C7A8-C945-9AEE-8D41CD21363B}"/>
              </a:ext>
            </a:extLst>
          </p:cNvPr>
          <p:cNvCxnSpPr>
            <a:cxnSpLocks/>
          </p:cNvCxnSpPr>
          <p:nvPr userDrawn="1"/>
        </p:nvCxnSpPr>
        <p:spPr>
          <a:xfrm>
            <a:off x="530365" y="1932665"/>
            <a:ext cx="11329988" cy="0"/>
          </a:xfrm>
          <a:prstGeom prst="line">
            <a:avLst/>
          </a:prstGeom>
          <a:ln w="57150">
            <a:gradFill flip="none" rotWithShape="1">
              <a:gsLst>
                <a:gs pos="0">
                  <a:srgbClr val="FFD55A"/>
                </a:gs>
                <a:gs pos="16000">
                  <a:srgbClr val="FFD55A"/>
                </a:gs>
                <a:gs pos="62000">
                  <a:schemeClr val="accent1">
                    <a:lumMod val="45000"/>
                    <a:lumOff val="55000"/>
                  </a:schemeClr>
                </a:gs>
                <a:gs pos="100000">
                  <a:srgbClr val="383737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3897F7-11D3-0446-AB45-6DBEF14918D6}"/>
              </a:ext>
            </a:extLst>
          </p:cNvPr>
          <p:cNvCxnSpPr>
            <a:cxnSpLocks/>
          </p:cNvCxnSpPr>
          <p:nvPr userDrawn="1"/>
        </p:nvCxnSpPr>
        <p:spPr>
          <a:xfrm>
            <a:off x="530365" y="2114769"/>
            <a:ext cx="11329988" cy="0"/>
          </a:xfrm>
          <a:prstGeom prst="line">
            <a:avLst/>
          </a:prstGeom>
          <a:ln w="15875">
            <a:gradFill flip="none" rotWithShape="1">
              <a:gsLst>
                <a:gs pos="0">
                  <a:srgbClr val="FFD55A"/>
                </a:gs>
                <a:gs pos="16000">
                  <a:srgbClr val="FFD55A"/>
                </a:gs>
                <a:gs pos="62000">
                  <a:schemeClr val="accent1">
                    <a:lumMod val="45000"/>
                    <a:lumOff val="55000"/>
                  </a:schemeClr>
                </a:gs>
                <a:gs pos="100000">
                  <a:srgbClr val="383737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43EE888B-8A7E-4D71-8B1A-062056A65B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64" y="9016281"/>
            <a:ext cx="2196131" cy="112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3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2" y="2641601"/>
            <a:ext cx="14385825" cy="2743220"/>
          </a:xfrm>
        </p:spPr>
        <p:txBody>
          <a:bodyPr anchor="b"/>
          <a:lstStyle>
            <a:lvl1pPr algn="ctr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5384819"/>
            <a:ext cx="14385825" cy="2260581"/>
          </a:xfrm>
        </p:spPr>
        <p:txBody>
          <a:bodyPr anchor="t"/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693" y="2598674"/>
            <a:ext cx="7590746" cy="608812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04339" y="2598674"/>
            <a:ext cx="7596998" cy="608812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1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693" y="2601760"/>
            <a:ext cx="7633608" cy="6223154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728" y="2601760"/>
            <a:ext cx="7633608" cy="62231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808" y="2752881"/>
            <a:ext cx="7314516" cy="817326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8808" y="3570206"/>
            <a:ext cx="7314516" cy="5116595"/>
          </a:xfrm>
        </p:spPr>
        <p:txBody>
          <a:bodyPr anchor="t"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42451" y="2752882"/>
            <a:ext cx="7342995" cy="817325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42451" y="3570206"/>
            <a:ext cx="7342995" cy="5116595"/>
          </a:xfrm>
        </p:spPr>
        <p:txBody>
          <a:bodyPr anchor="t"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6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4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3" y="914400"/>
            <a:ext cx="5560334" cy="2732877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3450" y="914400"/>
            <a:ext cx="9617886" cy="7772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3" y="3647277"/>
            <a:ext cx="5560334" cy="5039522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7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498" y="914400"/>
            <a:ext cx="5376249" cy="7807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3" y="914885"/>
            <a:ext cx="8902424" cy="2744007"/>
          </a:xfrm>
        </p:spPr>
        <p:txBody>
          <a:bodyPr anchor="b">
            <a:noAutofit/>
          </a:bodyPr>
          <a:lstStyle>
            <a:lvl1pPr algn="ctr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163827" y="1145553"/>
            <a:ext cx="4913627" cy="7369233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3" y="3658891"/>
            <a:ext cx="8902424" cy="5064201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7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0693" y="914400"/>
            <a:ext cx="15530643" cy="14556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693" y="2598674"/>
            <a:ext cx="15530643" cy="608812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18104" y="8824913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0693" y="8824913"/>
            <a:ext cx="1000929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71017" y="8824913"/>
            <a:ext cx="11303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82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  <p:sldLayoutId id="2147483679" r:id="rId18"/>
  </p:sldLayoutIdLst>
  <p:txStyles>
    <p:titleStyle>
      <a:lvl1pPr algn="ctr" defTabSz="685800" rtl="0" eaLnBrk="1" latinLnBrk="0" hangingPunct="1">
        <a:spcBef>
          <a:spcPct val="0"/>
        </a:spcBef>
        <a:buNone/>
        <a:defRPr sz="6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459000" algn="l" defTabSz="685800" rtl="0" eaLnBrk="1" latinLnBrk="0" hangingPunct="1">
        <a:spcBef>
          <a:spcPct val="20000"/>
        </a:spcBef>
        <a:spcAft>
          <a:spcPts val="900"/>
        </a:spcAft>
        <a:buClr>
          <a:schemeClr val="tx2"/>
        </a:buClr>
        <a:buSzPct val="70000"/>
        <a:buFont typeface="Wingdings 2" charset="2"/>
        <a:buChar char=""/>
        <a:defRPr sz="3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1080000" indent="-405000" algn="l" defTabSz="685800" rtl="0" eaLnBrk="1" latinLnBrk="0" hangingPunct="1">
        <a:spcBef>
          <a:spcPct val="20000"/>
        </a:spcBef>
        <a:spcAft>
          <a:spcPts val="900"/>
        </a:spcAft>
        <a:buClr>
          <a:schemeClr val="tx2"/>
        </a:buClr>
        <a:buSzPct val="70000"/>
        <a:buFont typeface="Wingdings 2" charset="2"/>
        <a:buChar char=""/>
        <a:defRPr sz="2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539000" indent="-324000" algn="l" defTabSz="685800" rtl="0" eaLnBrk="1" latinLnBrk="0" hangingPunct="1">
        <a:spcBef>
          <a:spcPct val="20000"/>
        </a:spcBef>
        <a:spcAft>
          <a:spcPts val="9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2079000" indent="-324000" algn="l" defTabSz="685800" rtl="0" eaLnBrk="1" latinLnBrk="0" hangingPunct="1">
        <a:spcBef>
          <a:spcPct val="20000"/>
        </a:spcBef>
        <a:spcAft>
          <a:spcPts val="9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2511000" indent="-324000" algn="l" defTabSz="685800" rtl="0" eaLnBrk="1" latinLnBrk="0" hangingPunct="1">
        <a:spcBef>
          <a:spcPct val="20000"/>
        </a:spcBef>
        <a:spcAft>
          <a:spcPts val="9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30219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36027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4183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4659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0B1F491-DB75-FB81-76BC-47274CF47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562034"/>
            <a:ext cx="4761905" cy="476190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373B5C4-FC7D-FE1C-D012-2798E262ACD2}"/>
              </a:ext>
            </a:extLst>
          </p:cNvPr>
          <p:cNvSpPr txBox="1"/>
          <p:nvPr/>
        </p:nvSpPr>
        <p:spPr>
          <a:xfrm>
            <a:off x="2647652" y="5448300"/>
            <a:ext cx="13639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25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Experience a Safer, Stress-Free Journey with Revolutionary Driving Monitoring Systems</a:t>
            </a:r>
          </a:p>
        </p:txBody>
      </p:sp>
      <p:sp>
        <p:nvSpPr>
          <p:cNvPr id="3" name="TextBox 16">
            <a:extLst>
              <a:ext uri="{FF2B5EF4-FFF2-40B4-BE49-F238E27FC236}">
                <a16:creationId xmlns:a16="http://schemas.microsoft.com/office/drawing/2014/main" id="{388A0409-3F5C-0770-500A-EC2D7EC03635}"/>
              </a:ext>
            </a:extLst>
          </p:cNvPr>
          <p:cNvSpPr txBox="1"/>
          <p:nvPr/>
        </p:nvSpPr>
        <p:spPr>
          <a:xfrm>
            <a:off x="14020800" y="9881770"/>
            <a:ext cx="5654218" cy="204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sz="1400" spc="420" dirty="0">
                <a:solidFill>
                  <a:schemeClr val="accent4"/>
                </a:solidFill>
                <a:latin typeface="Open Sauce Light"/>
              </a:rPr>
              <a:t>PROPRIETARY &amp; CONFIDENTIAL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EC7AD7-E8F8-56B3-33D2-34030EE9B736}"/>
              </a:ext>
            </a:extLst>
          </p:cNvPr>
          <p:cNvSpPr txBox="1"/>
          <p:nvPr/>
        </p:nvSpPr>
        <p:spPr>
          <a:xfrm>
            <a:off x="28074" y="9799504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FF9900"/>
                </a:solidFill>
              </a:rPr>
              <a:t>HeartRay</a:t>
            </a:r>
            <a:endParaRPr lang="en-US" i="1" dirty="0">
              <a:solidFill>
                <a:srgbClr val="FF99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D4366B-4984-B2A7-3C27-169827CFACE3}"/>
              </a:ext>
            </a:extLst>
          </p:cNvPr>
          <p:cNvSpPr txBox="1"/>
          <p:nvPr/>
        </p:nvSpPr>
        <p:spPr>
          <a:xfrm>
            <a:off x="9321205" y="68961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הייתי משתמש בסיסמא הזאת להתחלה</a:t>
            </a:r>
            <a:endParaRPr lang="en-I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6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61CA642-011C-022B-62B0-5AA22758E270}"/>
              </a:ext>
            </a:extLst>
          </p:cNvPr>
          <p:cNvGrpSpPr/>
          <p:nvPr/>
        </p:nvGrpSpPr>
        <p:grpSpPr>
          <a:xfrm>
            <a:off x="5105400" y="1333500"/>
            <a:ext cx="6858000" cy="6248400"/>
            <a:chOff x="4953000" y="1181100"/>
            <a:chExt cx="6781800" cy="64770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2A7F912-B268-5D40-E5B0-D07C23A434C8}"/>
                </a:ext>
              </a:extLst>
            </p:cNvPr>
            <p:cNvSpPr/>
            <p:nvPr/>
          </p:nvSpPr>
          <p:spPr>
            <a:xfrm>
              <a:off x="6629400" y="1181100"/>
              <a:ext cx="3657600" cy="3810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 Black" panose="020B0A04020102020204" pitchFamily="34" charset="0"/>
                </a:rPr>
                <a:t>Cutting edge </a:t>
              </a:r>
            </a:p>
            <a:p>
              <a:pPr algn="ctr"/>
              <a:r>
                <a:rPr lang="en-US" sz="2400" dirty="0">
                  <a:latin typeface="Arial Black" panose="020B0A04020102020204" pitchFamily="34" charset="0"/>
                </a:rPr>
                <a:t>Technology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F26A61C-6C7F-4DBE-6099-8927279C9E66}"/>
                </a:ext>
              </a:extLst>
            </p:cNvPr>
            <p:cNvSpPr/>
            <p:nvPr/>
          </p:nvSpPr>
          <p:spPr>
            <a:xfrm>
              <a:off x="8077200" y="3848100"/>
              <a:ext cx="3657600" cy="3810000"/>
            </a:xfrm>
            <a:prstGeom prst="ellipse">
              <a:avLst/>
            </a:prstGeom>
            <a:solidFill>
              <a:srgbClr val="FB51D7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 Black" panose="020B0A04020102020204" pitchFamily="34" charset="0"/>
                </a:rPr>
                <a:t>Various </a:t>
              </a:r>
            </a:p>
            <a:p>
              <a:pPr algn="ctr"/>
              <a:r>
                <a:rPr lang="en-US" sz="2400" dirty="0">
                  <a:latin typeface="Arial Black" panose="020B0A04020102020204" pitchFamily="34" charset="0"/>
                </a:rPr>
                <a:t>Physiological Data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77DDBD1-4953-D6C4-0BDB-9A3CCBA8F3F8}"/>
                </a:ext>
              </a:extLst>
            </p:cNvPr>
            <p:cNvSpPr/>
            <p:nvPr/>
          </p:nvSpPr>
          <p:spPr>
            <a:xfrm>
              <a:off x="4953000" y="3842657"/>
              <a:ext cx="3657600" cy="3810000"/>
            </a:xfrm>
            <a:prstGeom prst="ellipse">
              <a:avLst/>
            </a:prstGeom>
            <a:solidFill>
              <a:srgbClr val="76D6C6">
                <a:alpha val="9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 Black" panose="020B0A04020102020204" pitchFamily="34" charset="0"/>
                </a:rPr>
                <a:t>Software</a:t>
              </a:r>
            </a:p>
            <a:p>
              <a:pPr algn="ctr"/>
              <a:r>
                <a:rPr lang="en-US" sz="2400" dirty="0">
                  <a:latin typeface="Arial Black" panose="020B0A04020102020204" pitchFamily="34" charset="0"/>
                </a:rPr>
                <a:t>solution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33F82EB-D63D-E865-6665-4D73F9CE565A}"/>
              </a:ext>
            </a:extLst>
          </p:cNvPr>
          <p:cNvSpPr txBox="1"/>
          <p:nvPr/>
        </p:nvSpPr>
        <p:spPr>
          <a:xfrm>
            <a:off x="10471517" y="1883229"/>
            <a:ext cx="4089582" cy="1012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lnSpc>
                <a:spcPct val="115000"/>
              </a:lnSpc>
              <a:spcBef>
                <a:spcPts val="300"/>
              </a:spcBef>
            </a:pPr>
            <a:r>
              <a:rPr lang="en-US" sz="2600" b="1" spc="25" dirty="0">
                <a:solidFill>
                  <a:schemeClr val="bg1"/>
                </a:solidFill>
                <a:latin typeface="Open Sauce Light"/>
              </a:rPr>
              <a:t>Precise medical grade </a:t>
            </a:r>
          </a:p>
          <a:p>
            <a:pPr algn="ctr" defTabSz="914400">
              <a:lnSpc>
                <a:spcPct val="115000"/>
              </a:lnSpc>
              <a:spcBef>
                <a:spcPts val="300"/>
              </a:spcBef>
            </a:pPr>
            <a:r>
              <a:rPr lang="en-US" sz="2600" b="1" spc="25" dirty="0">
                <a:solidFill>
                  <a:schemeClr val="bg1"/>
                </a:solidFill>
                <a:latin typeface="Open Sauce Light"/>
              </a:rPr>
              <a:t>measurements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91C48-FCD5-5EFA-21D6-324856230EBE}"/>
              </a:ext>
            </a:extLst>
          </p:cNvPr>
          <p:cNvSpPr txBox="1"/>
          <p:nvPr/>
        </p:nvSpPr>
        <p:spPr>
          <a:xfrm>
            <a:off x="262238" y="2895879"/>
            <a:ext cx="6015444" cy="1511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15000"/>
              </a:lnSpc>
              <a:spcBef>
                <a:spcPts val="300"/>
              </a:spcBef>
            </a:pPr>
            <a:r>
              <a:rPr lang="en-US" sz="2600" b="1" spc="25" dirty="0">
                <a:solidFill>
                  <a:schemeClr val="bg1"/>
                </a:solidFill>
                <a:latin typeface="Open Sauce Light"/>
              </a:rPr>
              <a:t>Seamless integration </a:t>
            </a:r>
          </a:p>
          <a:p>
            <a:pPr algn="ctr" defTabSz="914400">
              <a:lnSpc>
                <a:spcPct val="115000"/>
              </a:lnSpc>
              <a:spcBef>
                <a:spcPts val="300"/>
              </a:spcBef>
            </a:pPr>
            <a:r>
              <a:rPr lang="en-US" sz="2600" b="1" spc="25" dirty="0">
                <a:solidFill>
                  <a:schemeClr val="bg1"/>
                </a:solidFill>
                <a:latin typeface="Open Sauce Light"/>
              </a:rPr>
              <a:t>with any Driver monitoring system (DMS)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232DBA-9338-776F-0EC3-30463ECDC69E}"/>
              </a:ext>
            </a:extLst>
          </p:cNvPr>
          <p:cNvSpPr txBox="1"/>
          <p:nvPr/>
        </p:nvSpPr>
        <p:spPr>
          <a:xfrm>
            <a:off x="11963400" y="6378472"/>
            <a:ext cx="4875053" cy="1012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lnSpc>
                <a:spcPct val="115000"/>
              </a:lnSpc>
              <a:spcBef>
                <a:spcPts val="300"/>
              </a:spcBef>
            </a:pPr>
            <a:r>
              <a:rPr lang="en-GB" sz="2600" b="1" spc="25" dirty="0">
                <a:solidFill>
                  <a:schemeClr val="bg1"/>
                </a:solidFill>
                <a:latin typeface="Open Sauce Light"/>
              </a:rPr>
              <a:t>enabling an understanding</a:t>
            </a:r>
          </a:p>
          <a:p>
            <a:pPr algn="ctr" defTabSz="914400">
              <a:lnSpc>
                <a:spcPct val="115000"/>
              </a:lnSpc>
              <a:spcBef>
                <a:spcPts val="300"/>
              </a:spcBef>
            </a:pPr>
            <a:r>
              <a:rPr lang="en-GB" sz="2600" b="1" spc="25" dirty="0">
                <a:solidFill>
                  <a:schemeClr val="bg1"/>
                </a:solidFill>
                <a:latin typeface="Open Sauce Light"/>
              </a:rPr>
              <a:t> of the individual's condition</a:t>
            </a:r>
            <a:endParaRPr lang="en-US" sz="2600" b="1" spc="25" dirty="0">
              <a:solidFill>
                <a:schemeClr val="bg1"/>
              </a:solidFill>
              <a:latin typeface="Open Sauce Light"/>
            </a:endParaRPr>
          </a:p>
        </p:txBody>
      </p:sp>
    </p:spTree>
    <p:extLst>
      <p:ext uri="{BB962C8B-B14F-4D97-AF65-F5344CB8AC3E}">
        <p14:creationId xmlns:p14="http://schemas.microsoft.com/office/powerpoint/2010/main" val="514256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A7294-F0D8-601D-7D4B-B6821B147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F3CE0-8BF1-C5B4-E160-987B50D0736A}"/>
              </a:ext>
            </a:extLst>
          </p:cNvPr>
          <p:cNvSpPr/>
          <p:nvPr/>
        </p:nvSpPr>
        <p:spPr>
          <a:xfrm>
            <a:off x="2720748" y="2034422"/>
            <a:ext cx="12824052" cy="7315200"/>
          </a:xfrm>
          <a:prstGeom prst="rect">
            <a:avLst/>
          </a:prstGeom>
          <a:solidFill>
            <a:srgbClr val="E5D6A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85EB0-A424-0673-C821-2B718FBD009B}"/>
              </a:ext>
            </a:extLst>
          </p:cNvPr>
          <p:cNvSpPr txBox="1"/>
          <p:nvPr/>
        </p:nvSpPr>
        <p:spPr>
          <a:xfrm>
            <a:off x="3380469" y="5177971"/>
            <a:ext cx="7063152" cy="514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defTabSz="914400">
              <a:lnSpc>
                <a:spcPct val="11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600" b="1" spc="25" dirty="0">
                <a:solidFill>
                  <a:schemeClr val="bg1"/>
                </a:solidFill>
                <a:latin typeface="Open Sauce Light"/>
              </a:rPr>
              <a:t>Precise medical grade measurements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96A651-2E47-FD37-945D-A18F29C98D3C}"/>
              </a:ext>
            </a:extLst>
          </p:cNvPr>
          <p:cNvSpPr txBox="1"/>
          <p:nvPr/>
        </p:nvSpPr>
        <p:spPr>
          <a:xfrm>
            <a:off x="3344183" y="3585028"/>
            <a:ext cx="11133817" cy="514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914400">
              <a:lnSpc>
                <a:spcPct val="11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600" b="1" spc="25" dirty="0">
                <a:solidFill>
                  <a:schemeClr val="bg1"/>
                </a:solidFill>
                <a:latin typeface="Open Sauce Light"/>
              </a:rPr>
              <a:t>Seamless integration with any Driver monitoring system (DMS)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4AC0A4-A40B-0505-A708-BD29B873F40A}"/>
              </a:ext>
            </a:extLst>
          </p:cNvPr>
          <p:cNvSpPr txBox="1"/>
          <p:nvPr/>
        </p:nvSpPr>
        <p:spPr>
          <a:xfrm>
            <a:off x="3347812" y="6819900"/>
            <a:ext cx="9778639" cy="514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defTabSz="914400">
              <a:lnSpc>
                <a:spcPct val="11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sz="2600" b="1" spc="25" dirty="0">
                <a:solidFill>
                  <a:schemeClr val="bg1"/>
                </a:solidFill>
                <a:latin typeface="Open Sauce Light"/>
              </a:rPr>
              <a:t>Enabling an understanding of the individual's condition</a:t>
            </a:r>
            <a:endParaRPr lang="en-US" sz="2600" b="1" spc="25" dirty="0">
              <a:solidFill>
                <a:schemeClr val="bg1"/>
              </a:solidFill>
              <a:latin typeface="Open Sauce Light"/>
            </a:endParaRPr>
          </a:p>
        </p:txBody>
      </p:sp>
    </p:spTree>
    <p:extLst>
      <p:ext uri="{BB962C8B-B14F-4D97-AF65-F5344CB8AC3E}">
        <p14:creationId xmlns:p14="http://schemas.microsoft.com/office/powerpoint/2010/main" val="1539531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7426B4-048F-A276-9CAD-B5D95D964E57}"/>
              </a:ext>
            </a:extLst>
          </p:cNvPr>
          <p:cNvSpPr/>
          <p:nvPr/>
        </p:nvSpPr>
        <p:spPr>
          <a:xfrm>
            <a:off x="4495800" y="2019300"/>
            <a:ext cx="9067800" cy="6172200"/>
          </a:xfrm>
          <a:prstGeom prst="rect">
            <a:avLst/>
          </a:prstGeom>
          <a:solidFill>
            <a:srgbClr val="3D2D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AE4CBE-68A4-F3C3-72DA-827778C32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747" y="2552700"/>
            <a:ext cx="4761905" cy="47619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A6D36B-8627-0859-755D-3D0A7EE46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3072" y="7218448"/>
            <a:ext cx="11334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0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241927" y="292915"/>
            <a:ext cx="4872360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5500" dirty="0">
                <a:solidFill>
                  <a:schemeClr val="accent2"/>
                </a:solidFill>
                <a:latin typeface="League Spartan Bold"/>
              </a:rPr>
              <a:t>Our Vision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92777" y="2409420"/>
            <a:ext cx="15773400" cy="6762300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square" lIns="0" tIns="0" rIns="0" bIns="0" numCol="1" rtlCol="0" anchor="t">
            <a:spAutoFit/>
          </a:bodyPr>
          <a:lstStyle/>
          <a:p>
            <a:pPr algn="ctr">
              <a:lnSpc>
                <a:spcPct val="150000"/>
              </a:lnSpc>
              <a:spcBef>
                <a:spcPts val="2400"/>
              </a:spcBef>
              <a:spcAft>
                <a:spcPts val="3600"/>
              </a:spcAft>
            </a:pPr>
            <a:r>
              <a:rPr lang="en-GB" sz="6000" spc="35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HeartRay</a:t>
            </a:r>
            <a:r>
              <a:rPr lang="en-GB" sz="6000" spc="3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6000" i="1" spc="3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redefines</a:t>
            </a:r>
            <a:r>
              <a:rPr lang="en-GB" sz="6000" spc="3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the driving experience, through cutting-edge technology </a:t>
            </a:r>
            <a:r>
              <a:rPr lang="en-GB" sz="6000" i="1" spc="3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seamlessly</a:t>
            </a:r>
            <a:r>
              <a:rPr lang="en-GB" sz="6000" spc="3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integrating automotive safety, comfort, and health with </a:t>
            </a:r>
            <a:r>
              <a:rPr lang="en-GB" sz="6000" i="1" spc="3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precise</a:t>
            </a:r>
            <a:r>
              <a:rPr lang="en-GB" sz="6000" spc="3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contact-free </a:t>
            </a:r>
            <a:r>
              <a:rPr lang="en-GB" sz="6000" i="1" spc="3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physiological</a:t>
            </a:r>
            <a:r>
              <a:rPr lang="en-GB" sz="6000" spc="3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measurements</a:t>
            </a:r>
            <a:endParaRPr lang="en-US" sz="6000" spc="35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7BA678-17CC-1235-499C-7CEECEEDD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70722" y="1002966"/>
            <a:ext cx="9302371" cy="640244"/>
          </a:xfrm>
          <a:prstGeom prst="rect">
            <a:avLst/>
          </a:prstGeom>
        </p:spPr>
      </p:pic>
      <p:sp>
        <p:nvSpPr>
          <p:cNvPr id="4" name="TextBox 16">
            <a:extLst>
              <a:ext uri="{FF2B5EF4-FFF2-40B4-BE49-F238E27FC236}">
                <a16:creationId xmlns:a16="http://schemas.microsoft.com/office/drawing/2014/main" id="{DFF7F012-E0A5-5E67-8CB4-DD489E00C2B1}"/>
              </a:ext>
            </a:extLst>
          </p:cNvPr>
          <p:cNvSpPr txBox="1"/>
          <p:nvPr/>
        </p:nvSpPr>
        <p:spPr>
          <a:xfrm>
            <a:off x="14020800" y="9881770"/>
            <a:ext cx="5654218" cy="204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sz="1400" spc="420" dirty="0">
                <a:solidFill>
                  <a:schemeClr val="accent4"/>
                </a:solidFill>
                <a:latin typeface="Open Sauce Light"/>
              </a:rPr>
              <a:t>PROPRIETARY &amp; CONFIDENTIAL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3A208-DC17-A567-7AA7-ED7A8BE7EF86}"/>
              </a:ext>
            </a:extLst>
          </p:cNvPr>
          <p:cNvSpPr txBox="1"/>
          <p:nvPr/>
        </p:nvSpPr>
        <p:spPr>
          <a:xfrm>
            <a:off x="28074" y="9799504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FF9900"/>
                </a:solidFill>
              </a:rPr>
              <a:t>HeartRay</a:t>
            </a:r>
            <a:endParaRPr lang="en-US" i="1" dirty="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6">
            <a:extLst>
              <a:ext uri="{FF2B5EF4-FFF2-40B4-BE49-F238E27FC236}">
                <a16:creationId xmlns:a16="http://schemas.microsoft.com/office/drawing/2014/main" id="{BE4DAB3A-E766-EA6A-1182-94F7BF4747EF}"/>
              </a:ext>
            </a:extLst>
          </p:cNvPr>
          <p:cNvSpPr txBox="1"/>
          <p:nvPr/>
        </p:nvSpPr>
        <p:spPr>
          <a:xfrm>
            <a:off x="14020800" y="9881770"/>
            <a:ext cx="5654218" cy="204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sz="1400" spc="420" dirty="0">
                <a:solidFill>
                  <a:schemeClr val="accent4"/>
                </a:solidFill>
                <a:latin typeface="Open Sauce Light"/>
              </a:rPr>
              <a:t>PROPRIETARY &amp; CONFIDENTIAL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EC6595-4970-01FD-351F-11699BAA2EF2}"/>
              </a:ext>
            </a:extLst>
          </p:cNvPr>
          <p:cNvSpPr txBox="1"/>
          <p:nvPr/>
        </p:nvSpPr>
        <p:spPr>
          <a:xfrm>
            <a:off x="435602" y="295657"/>
            <a:ext cx="1066507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00"/>
              </a:lnSpc>
              <a:defRPr/>
            </a:pPr>
            <a:r>
              <a:rPr lang="en-US" sz="5500" dirty="0" err="1">
                <a:solidFill>
                  <a:schemeClr val="accent2"/>
                </a:solidFill>
                <a:latin typeface="League Spartan Bold"/>
              </a:rPr>
              <a:t>HeartRay</a:t>
            </a:r>
            <a:r>
              <a:rPr lang="en-US" sz="5500" dirty="0">
                <a:solidFill>
                  <a:schemeClr val="accent2"/>
                </a:solidFill>
                <a:latin typeface="League Spartan Bold"/>
              </a:rPr>
              <a:t> Value Proposition</a:t>
            </a:r>
            <a:endParaRPr lang="LID4096" sz="5500" dirty="0">
              <a:solidFill>
                <a:schemeClr val="accent2"/>
              </a:solidFill>
              <a:latin typeface="League Spartan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2629BA-DDDD-9E0D-DFDC-BF8D6F0E9AB4}"/>
              </a:ext>
            </a:extLst>
          </p:cNvPr>
          <p:cNvSpPr txBox="1"/>
          <p:nvPr/>
        </p:nvSpPr>
        <p:spPr>
          <a:xfrm>
            <a:off x="435602" y="2277374"/>
            <a:ext cx="17526333" cy="68634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4400" spc="2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Cutting-edge technology delivering precise medical grade physiological measurements</a:t>
            </a:r>
          </a:p>
          <a:p>
            <a:endParaRPr lang="en-GB" sz="4400" spc="25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GB" sz="4400" spc="2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Diverse Physiological Data: HeartRay collects a variety of essential measurements, enabling a comprehensive understanding of the individual's condition</a:t>
            </a:r>
          </a:p>
          <a:p>
            <a:endParaRPr lang="en-GB" sz="4400" spc="25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GB" sz="4400" spc="25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GB" sz="4400" spc="2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Software solution, seamless integration with any DMS :Compatible with both RGB/IR cameras</a:t>
            </a:r>
            <a:endParaRPr lang="en-US" sz="4400" spc="25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E8ED96-47B4-D32D-63B5-067588C78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70722" y="1002966"/>
            <a:ext cx="9302371" cy="6402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BF8864-22FA-995C-0AEB-69D91F5D532F}"/>
              </a:ext>
            </a:extLst>
          </p:cNvPr>
          <p:cNvSpPr txBox="1"/>
          <p:nvPr/>
        </p:nvSpPr>
        <p:spPr>
          <a:xfrm>
            <a:off x="28074" y="9799504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FF9900"/>
                </a:solidFill>
              </a:rPr>
              <a:t>HeartRay</a:t>
            </a:r>
            <a:endParaRPr lang="en-US" i="1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93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6">
            <a:extLst>
              <a:ext uri="{FF2B5EF4-FFF2-40B4-BE49-F238E27FC236}">
                <a16:creationId xmlns:a16="http://schemas.microsoft.com/office/drawing/2014/main" id="{BE4DAB3A-E766-EA6A-1182-94F7BF4747EF}"/>
              </a:ext>
            </a:extLst>
          </p:cNvPr>
          <p:cNvSpPr txBox="1"/>
          <p:nvPr/>
        </p:nvSpPr>
        <p:spPr>
          <a:xfrm>
            <a:off x="456867" y="9715500"/>
            <a:ext cx="5654218" cy="211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sz="1400" spc="420" dirty="0">
                <a:solidFill>
                  <a:schemeClr val="accent4"/>
                </a:solidFill>
                <a:latin typeface="Open Sauce Light"/>
              </a:rPr>
              <a:t>PROPRIETARY &amp; CONFIDENTIAL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EC6595-4970-01FD-351F-11699BAA2EF2}"/>
              </a:ext>
            </a:extLst>
          </p:cNvPr>
          <p:cNvSpPr txBox="1"/>
          <p:nvPr/>
        </p:nvSpPr>
        <p:spPr>
          <a:xfrm>
            <a:off x="609600" y="190500"/>
            <a:ext cx="10665079" cy="94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600"/>
              </a:lnSpc>
            </a:pPr>
            <a:r>
              <a:rPr lang="en-GB" sz="5500" dirty="0">
                <a:solidFill>
                  <a:schemeClr val="accent2"/>
                </a:solidFill>
                <a:latin typeface="League Spartan Bold"/>
              </a:rPr>
              <a:t>Actionable insights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FD5E919-787E-0EB4-3F7E-9D3C855D6C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0" t="11388" r="62632" b="5886"/>
          <a:stretch/>
        </p:blipFill>
        <p:spPr>
          <a:xfrm>
            <a:off x="2776967" y="2843455"/>
            <a:ext cx="1524000" cy="17703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8B6993F-71BC-E536-BDDD-F820E2939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470722" y="1002966"/>
            <a:ext cx="9302371" cy="640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FCA481-3E0C-2503-415A-A1C70442B8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157" t="8846" r="2265"/>
          <a:stretch/>
        </p:blipFill>
        <p:spPr>
          <a:xfrm>
            <a:off x="8332403" y="2753278"/>
            <a:ext cx="1524000" cy="19507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2EF471-7066-69C9-EC52-E7DEBFAF44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78" t="11732" r="32927"/>
          <a:stretch/>
        </p:blipFill>
        <p:spPr>
          <a:xfrm>
            <a:off x="13716000" y="2719842"/>
            <a:ext cx="1677327" cy="19634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69251D-4F39-879F-17F6-2D7B8229A7BC}"/>
              </a:ext>
            </a:extLst>
          </p:cNvPr>
          <p:cNvSpPr txBox="1"/>
          <p:nvPr/>
        </p:nvSpPr>
        <p:spPr>
          <a:xfrm>
            <a:off x="2068376" y="4817921"/>
            <a:ext cx="32223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spc="25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spc="2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Fatigue detection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25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2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800" spc="2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Stress level monitoring</a:t>
            </a:r>
          </a:p>
          <a:p>
            <a:br>
              <a:rPr lang="en-US" sz="2800" dirty="0"/>
            </a:b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201B9D-3D17-F075-C91F-0F55BCE9A090}"/>
              </a:ext>
            </a:extLst>
          </p:cNvPr>
          <p:cNvSpPr txBox="1"/>
          <p:nvPr/>
        </p:nvSpPr>
        <p:spPr>
          <a:xfrm>
            <a:off x="7386968" y="4817921"/>
            <a:ext cx="329959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2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Thermal comfort</a:t>
            </a:r>
            <a:r>
              <a:rPr lang="en-GB" sz="2800" spc="2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optimization</a:t>
            </a:r>
            <a:r>
              <a:rPr lang="en-US" sz="2800" spc="2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25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2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Cognitive Stress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25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spc="2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Motion sickness detection and mitigation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25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br>
              <a:rPr lang="en-US" sz="2800" dirty="0"/>
            </a:b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6C3CE9-379C-329D-BCCF-D56A2189AD5B}"/>
              </a:ext>
            </a:extLst>
          </p:cNvPr>
          <p:cNvSpPr txBox="1"/>
          <p:nvPr/>
        </p:nvSpPr>
        <p:spPr>
          <a:xfrm>
            <a:off x="13411200" y="4817921"/>
            <a:ext cx="31609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spc="2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Key Health Indicator tracking</a:t>
            </a:r>
            <a:br>
              <a:rPr lang="en-US" sz="2800" spc="25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endParaRPr lang="en-US" sz="2800" spc="25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2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Arrythmia</a:t>
            </a:r>
            <a:br>
              <a:rPr lang="en-US" sz="2800" spc="25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endParaRPr lang="en-US" sz="2800" spc="25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2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Tachy/Brady cardia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7F5DF0-5493-920C-88DC-2CF175455E20}"/>
              </a:ext>
            </a:extLst>
          </p:cNvPr>
          <p:cNvSpPr/>
          <p:nvPr/>
        </p:nvSpPr>
        <p:spPr>
          <a:xfrm>
            <a:off x="1538328" y="2794389"/>
            <a:ext cx="4001278" cy="606722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2E5149-2544-B5FE-5414-1E81CA58B78F}"/>
              </a:ext>
            </a:extLst>
          </p:cNvPr>
          <p:cNvSpPr/>
          <p:nvPr/>
        </p:nvSpPr>
        <p:spPr>
          <a:xfrm>
            <a:off x="7093764" y="2794388"/>
            <a:ext cx="4001278" cy="606722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DFCEBF-CD51-F177-1B7A-64153216D74F}"/>
              </a:ext>
            </a:extLst>
          </p:cNvPr>
          <p:cNvSpPr/>
          <p:nvPr/>
        </p:nvSpPr>
        <p:spPr>
          <a:xfrm>
            <a:off x="12649200" y="2744521"/>
            <a:ext cx="4001278" cy="606722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6">
            <a:extLst>
              <a:ext uri="{FF2B5EF4-FFF2-40B4-BE49-F238E27FC236}">
                <a16:creationId xmlns:a16="http://schemas.microsoft.com/office/drawing/2014/main" id="{BE4DAB3A-E766-EA6A-1182-94F7BF4747EF}"/>
              </a:ext>
            </a:extLst>
          </p:cNvPr>
          <p:cNvSpPr txBox="1"/>
          <p:nvPr/>
        </p:nvSpPr>
        <p:spPr>
          <a:xfrm>
            <a:off x="228600" y="9715500"/>
            <a:ext cx="5654218" cy="211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sz="1400" spc="420" dirty="0">
                <a:solidFill>
                  <a:srgbClr val="000000"/>
                </a:solidFill>
                <a:latin typeface="Open Sauce Light"/>
              </a:rPr>
              <a:t>PROPRIETARY &amp; CONFIDENTIAL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EC6595-4970-01FD-351F-11699BAA2EF2}"/>
              </a:ext>
            </a:extLst>
          </p:cNvPr>
          <p:cNvSpPr txBox="1"/>
          <p:nvPr/>
        </p:nvSpPr>
        <p:spPr>
          <a:xfrm>
            <a:off x="-2667000" y="210313"/>
            <a:ext cx="10665079" cy="94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5500" dirty="0">
                <a:solidFill>
                  <a:schemeClr val="accent2"/>
                </a:solidFill>
                <a:latin typeface="League Spartan Bold"/>
                <a:ea typeface="+mn-ea"/>
                <a:cs typeface="+mn-cs"/>
              </a:rPr>
              <a:t>Go-to-Market</a:t>
            </a:r>
            <a:endParaRPr lang="en-GB" sz="5500" dirty="0">
              <a:solidFill>
                <a:schemeClr val="accent2"/>
              </a:solidFill>
              <a:latin typeface="League Spartan Bold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F0636D-69A7-F0C5-67EB-3073F1817880}"/>
              </a:ext>
            </a:extLst>
          </p:cNvPr>
          <p:cNvSpPr txBox="1">
            <a:spLocks/>
          </p:cNvSpPr>
          <p:nvPr/>
        </p:nvSpPr>
        <p:spPr>
          <a:xfrm>
            <a:off x="759818" y="6087725"/>
            <a:ext cx="5187309" cy="569903"/>
          </a:xfrm>
          <a:prstGeom prst="rect">
            <a:avLst/>
          </a:prstGeom>
        </p:spPr>
        <p:txBody>
          <a:bodyPr vert="horz" lIns="137160" tIns="68580" rIns="137160" bIns="6858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125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0600" indent="-180975" algn="l" defTabSz="914400" rtl="0" eaLnBrk="1" latinLnBrk="0" hangingPunct="1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tabLst>
                <a:tab pos="9906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180975" algn="l" defTabSz="914400" rtl="0" eaLnBrk="1" latinLnBrk="0" hangingPunct="1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133350" algn="l" defTabSz="914400" rtl="0" eaLnBrk="1" latinLnBrk="0" hangingPunct="1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spc="25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uce Light"/>
              </a:rPr>
              <a:t>OEMs &amp; Tier-1 </a:t>
            </a:r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F3D446E8-E099-FF20-D4A4-A5A05C88F9BD}"/>
              </a:ext>
            </a:extLst>
          </p:cNvPr>
          <p:cNvSpPr txBox="1"/>
          <p:nvPr/>
        </p:nvSpPr>
        <p:spPr>
          <a:xfrm>
            <a:off x="577932" y="11295351"/>
            <a:ext cx="5654218" cy="211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sz="1400" spc="420" dirty="0">
                <a:solidFill>
                  <a:schemeClr val="accent4"/>
                </a:solidFill>
                <a:latin typeface="Open Sauce Light"/>
              </a:rPr>
              <a:t>PROPRIETARY &amp; CONFIDENTIAL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007CF6-DF07-E4BF-7B50-7CF78FEAB589}"/>
              </a:ext>
            </a:extLst>
          </p:cNvPr>
          <p:cNvCxnSpPr>
            <a:cxnSpLocks/>
          </p:cNvCxnSpPr>
          <p:nvPr/>
        </p:nvCxnSpPr>
        <p:spPr>
          <a:xfrm>
            <a:off x="3353133" y="7789748"/>
            <a:ext cx="0" cy="630352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C19FA9-5E8E-CDF7-4BF4-EC06349C1A25}"/>
              </a:ext>
            </a:extLst>
          </p:cNvPr>
          <p:cNvSpPr txBox="1"/>
          <p:nvPr/>
        </p:nvSpPr>
        <p:spPr>
          <a:xfrm>
            <a:off x="880043" y="8496300"/>
            <a:ext cx="4986733" cy="163121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500" b="1" spc="25" dirty="0">
                <a:solidFill>
                  <a:schemeClr val="accent2">
                    <a:lumMod val="75000"/>
                  </a:schemeClr>
                </a:solidFill>
              </a:rPr>
              <a:t>Accurately</a:t>
            </a:r>
            <a:r>
              <a:rPr lang="en-GB" sz="2500" spc="2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measures driver stress and well-being</a:t>
            </a:r>
          </a:p>
          <a:p>
            <a:pPr algn="ctr"/>
            <a:r>
              <a:rPr lang="en-GB" sz="2500" spc="2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Optimize infotainment and temperature environment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133FBE-10DC-6380-4E97-5DB43F0006CC}"/>
              </a:ext>
            </a:extLst>
          </p:cNvPr>
          <p:cNvSpPr txBox="1"/>
          <p:nvPr/>
        </p:nvSpPr>
        <p:spPr>
          <a:xfrm>
            <a:off x="873979" y="6796326"/>
            <a:ext cx="5008839" cy="86177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500" spc="2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Enabling </a:t>
            </a:r>
            <a:r>
              <a:rPr lang="en-US" sz="2500" b="1" spc="25" dirty="0">
                <a:solidFill>
                  <a:schemeClr val="accent2">
                    <a:lumMod val="75000"/>
                  </a:schemeClr>
                </a:solidFill>
              </a:rPr>
              <a:t>seamless  integration</a:t>
            </a:r>
          </a:p>
          <a:p>
            <a:pPr marL="0" indent="0" algn="ctr">
              <a:buNone/>
            </a:pPr>
            <a:r>
              <a:rPr lang="en-GB" sz="2500" spc="2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Driver-</a:t>
            </a:r>
            <a:r>
              <a:rPr lang="en-GB" sz="2500" b="1" spc="25" dirty="0">
                <a:solidFill>
                  <a:schemeClr val="accent2">
                    <a:lumMod val="75000"/>
                  </a:schemeClr>
                </a:solidFill>
              </a:rPr>
              <a:t>personalization solution</a:t>
            </a:r>
            <a:endParaRPr lang="en-US" sz="2500" b="1" spc="25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F96855D1-5FAE-6DA2-8DAD-B6C017FDADEA}"/>
              </a:ext>
            </a:extLst>
          </p:cNvPr>
          <p:cNvSpPr txBox="1"/>
          <p:nvPr/>
        </p:nvSpPr>
        <p:spPr>
          <a:xfrm>
            <a:off x="6233315" y="9640027"/>
            <a:ext cx="5654218" cy="211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sz="1400" spc="420" dirty="0">
                <a:solidFill>
                  <a:srgbClr val="000000"/>
                </a:solidFill>
                <a:latin typeface="Open Sauce Light"/>
              </a:rPr>
              <a:t>PROPRIETARY &amp; CONFIDENTIAL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62A0A8-48DB-4818-E8F0-8B13B081C1F7}"/>
              </a:ext>
            </a:extLst>
          </p:cNvPr>
          <p:cNvCxnSpPr>
            <a:cxnSpLocks/>
          </p:cNvCxnSpPr>
          <p:nvPr/>
        </p:nvCxnSpPr>
        <p:spPr>
          <a:xfrm>
            <a:off x="9375357" y="7789748"/>
            <a:ext cx="0" cy="630352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08292AA-8770-F0EA-AA56-5B3D7EDBE52C}"/>
              </a:ext>
            </a:extLst>
          </p:cNvPr>
          <p:cNvSpPr txBox="1"/>
          <p:nvPr/>
        </p:nvSpPr>
        <p:spPr>
          <a:xfrm>
            <a:off x="6911858" y="8500101"/>
            <a:ext cx="4986733" cy="163121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500" b="1" spc="25" dirty="0">
                <a:solidFill>
                  <a:schemeClr val="accent2">
                    <a:lumMod val="75000"/>
                  </a:schemeClr>
                </a:solidFill>
              </a:rPr>
              <a:t>Alerts</a:t>
            </a:r>
            <a:r>
              <a:rPr lang="en-GB" sz="2500" spc="2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fleet managers of unexpected incidents: stress anomalies, abnormal heart rates</a:t>
            </a:r>
          </a:p>
          <a:p>
            <a:pPr algn="ctr"/>
            <a:endParaRPr lang="en-GB" sz="2500" spc="25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A8617-945F-B1F1-ADBE-9FE3C9200AE9}"/>
              </a:ext>
            </a:extLst>
          </p:cNvPr>
          <p:cNvSpPr txBox="1"/>
          <p:nvPr/>
        </p:nvSpPr>
        <p:spPr>
          <a:xfrm>
            <a:off x="6877720" y="6796326"/>
            <a:ext cx="5008839" cy="86177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2500" b="1" spc="25" dirty="0">
                <a:solidFill>
                  <a:schemeClr val="accent2">
                    <a:lumMod val="75000"/>
                  </a:schemeClr>
                </a:solidFill>
              </a:rPr>
              <a:t>Fleet management</a:t>
            </a:r>
          </a:p>
          <a:p>
            <a:pPr marL="0" indent="0" algn="ctr">
              <a:buNone/>
            </a:pPr>
            <a:r>
              <a:rPr lang="en-GB" sz="2500" spc="2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Driver stress escalates accident</a:t>
            </a:r>
            <a:endParaRPr lang="en-US" sz="2500" spc="25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A673494-84B2-002D-0C97-22653C346BA9}"/>
              </a:ext>
            </a:extLst>
          </p:cNvPr>
          <p:cNvSpPr txBox="1">
            <a:spLocks/>
          </p:cNvSpPr>
          <p:nvPr/>
        </p:nvSpPr>
        <p:spPr>
          <a:xfrm>
            <a:off x="6493869" y="6089059"/>
            <a:ext cx="5187309" cy="569903"/>
          </a:xfrm>
          <a:prstGeom prst="rect">
            <a:avLst/>
          </a:prstGeom>
        </p:spPr>
        <p:txBody>
          <a:bodyPr vert="horz" lIns="137160" tIns="68580" rIns="137160" bIns="6858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125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0600" indent="-180975" algn="l" defTabSz="914400" rtl="0" eaLnBrk="1" latinLnBrk="0" hangingPunct="1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tabLst>
                <a:tab pos="9906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180975" algn="l" defTabSz="914400" rtl="0" eaLnBrk="1" latinLnBrk="0" hangingPunct="1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133350" algn="l" defTabSz="914400" rtl="0" eaLnBrk="1" latinLnBrk="0" hangingPunct="1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spc="25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uce Light"/>
              </a:rPr>
              <a:t>After Market</a:t>
            </a:r>
          </a:p>
        </p:txBody>
      </p:sp>
      <p:sp>
        <p:nvSpPr>
          <p:cNvPr id="23" name="TextBox 16">
            <a:extLst>
              <a:ext uri="{FF2B5EF4-FFF2-40B4-BE49-F238E27FC236}">
                <a16:creationId xmlns:a16="http://schemas.microsoft.com/office/drawing/2014/main" id="{D71E3660-BFD6-9AA8-B3F1-650B8F57C9F8}"/>
              </a:ext>
            </a:extLst>
          </p:cNvPr>
          <p:cNvSpPr txBox="1"/>
          <p:nvPr/>
        </p:nvSpPr>
        <p:spPr>
          <a:xfrm>
            <a:off x="12192000" y="9646350"/>
            <a:ext cx="5654218" cy="211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sz="1400" spc="420" dirty="0">
                <a:solidFill>
                  <a:srgbClr val="000000"/>
                </a:solidFill>
                <a:latin typeface="Open Sauce Light"/>
              </a:rPr>
              <a:t>PROPRIETARY &amp; CONFIDENTIAL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9A1DA2E-4328-CD93-3D1F-B97DC69D010A}"/>
              </a:ext>
            </a:extLst>
          </p:cNvPr>
          <p:cNvCxnSpPr>
            <a:cxnSpLocks/>
          </p:cNvCxnSpPr>
          <p:nvPr/>
        </p:nvCxnSpPr>
        <p:spPr>
          <a:xfrm>
            <a:off x="15368441" y="7810500"/>
            <a:ext cx="0" cy="630352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23DA5C1-5152-6730-4780-FF6727ACC32C}"/>
              </a:ext>
            </a:extLst>
          </p:cNvPr>
          <p:cNvSpPr txBox="1"/>
          <p:nvPr/>
        </p:nvSpPr>
        <p:spPr>
          <a:xfrm>
            <a:off x="12843443" y="8506424"/>
            <a:ext cx="4986733" cy="163121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500" spc="2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Alerts fleet managers </a:t>
            </a:r>
          </a:p>
          <a:p>
            <a:pPr algn="ctr"/>
            <a:r>
              <a:rPr lang="en-GB" sz="2500" spc="2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Off-highway vehicle errors are costlier and </a:t>
            </a:r>
            <a:r>
              <a:rPr lang="en-GB" sz="2500" b="1" spc="25" dirty="0">
                <a:solidFill>
                  <a:schemeClr val="accent2">
                    <a:lumMod val="75000"/>
                  </a:schemeClr>
                </a:solidFill>
              </a:rPr>
              <a:t>deadlier</a:t>
            </a:r>
            <a:r>
              <a:rPr lang="en-GB" sz="2500" spc="2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en-GB" sz="2500" spc="2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Add on to helmets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451C9F-44E2-A32D-3DF8-13A5C063264C}"/>
              </a:ext>
            </a:extLst>
          </p:cNvPr>
          <p:cNvSpPr txBox="1"/>
          <p:nvPr/>
        </p:nvSpPr>
        <p:spPr>
          <a:xfrm>
            <a:off x="12801600" y="6872526"/>
            <a:ext cx="5008839" cy="86177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2500" spc="2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Fleet management</a:t>
            </a:r>
          </a:p>
          <a:p>
            <a:pPr marL="0" indent="0" algn="ctr">
              <a:buNone/>
            </a:pPr>
            <a:r>
              <a:rPr lang="en-GB" sz="2500" spc="2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Aviation, Trains, Scooters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C914057F-2873-8814-0502-A9B5787D8D54}"/>
              </a:ext>
            </a:extLst>
          </p:cNvPr>
          <p:cNvSpPr txBox="1">
            <a:spLocks/>
          </p:cNvSpPr>
          <p:nvPr/>
        </p:nvSpPr>
        <p:spPr>
          <a:xfrm>
            <a:off x="12614477" y="6161857"/>
            <a:ext cx="5187309" cy="569903"/>
          </a:xfrm>
          <a:prstGeom prst="rect">
            <a:avLst/>
          </a:prstGeom>
        </p:spPr>
        <p:txBody>
          <a:bodyPr vert="horz" lIns="137160" tIns="68580" rIns="137160" bIns="6858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125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0600" indent="-180975" algn="l" defTabSz="914400" rtl="0" eaLnBrk="1" latinLnBrk="0" hangingPunct="1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tabLst>
                <a:tab pos="9906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180975" algn="l" defTabSz="914400" rtl="0" eaLnBrk="1" latinLnBrk="0" hangingPunct="1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133350" algn="l" defTabSz="914400" rtl="0" eaLnBrk="1" latinLnBrk="0" hangingPunct="1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spc="25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uce Light"/>
              </a:rPr>
              <a:t>Off- highway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A2BBA7-0939-67A1-E52D-99F136EA8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70722" y="1002966"/>
            <a:ext cx="9302371" cy="640244"/>
          </a:xfrm>
          <a:prstGeom prst="rect">
            <a:avLst/>
          </a:prstGeom>
        </p:spPr>
      </p:pic>
      <p:sp>
        <p:nvSpPr>
          <p:cNvPr id="3" name="TextBox 16">
            <a:extLst>
              <a:ext uri="{FF2B5EF4-FFF2-40B4-BE49-F238E27FC236}">
                <a16:creationId xmlns:a16="http://schemas.microsoft.com/office/drawing/2014/main" id="{38984333-ADF2-AF32-3A19-45DDF8AB85B6}"/>
              </a:ext>
            </a:extLst>
          </p:cNvPr>
          <p:cNvSpPr txBox="1"/>
          <p:nvPr/>
        </p:nvSpPr>
        <p:spPr>
          <a:xfrm>
            <a:off x="14020800" y="418066"/>
            <a:ext cx="5654218" cy="204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sz="1400" spc="420" dirty="0">
                <a:solidFill>
                  <a:schemeClr val="accent4"/>
                </a:solidFill>
                <a:latin typeface="Open Sauce Light"/>
              </a:rPr>
              <a:t>PROPRIETARY &amp; CONFIDENTIAL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9ECCB7-199B-EA6B-FBD7-A8CA1CF70E8B}"/>
              </a:ext>
            </a:extLst>
          </p:cNvPr>
          <p:cNvSpPr txBox="1"/>
          <p:nvPr/>
        </p:nvSpPr>
        <p:spPr>
          <a:xfrm>
            <a:off x="75079" y="9791700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FF9900"/>
                </a:solidFill>
              </a:rPr>
              <a:t>HeartRay</a:t>
            </a:r>
            <a:endParaRPr lang="en-US" i="1" dirty="0">
              <a:solidFill>
                <a:srgbClr val="FF9900"/>
              </a:solidFill>
            </a:endParaRPr>
          </a:p>
        </p:txBody>
      </p:sp>
      <p:pic>
        <p:nvPicPr>
          <p:cNvPr id="12" name="Picture 11" descr="A black car on a road&#10;&#10;Description automatically generated">
            <a:extLst>
              <a:ext uri="{FF2B5EF4-FFF2-40B4-BE49-F238E27FC236}">
                <a16:creationId xmlns:a16="http://schemas.microsoft.com/office/drawing/2014/main" id="{4D603251-D4A5-37F1-1D1B-6D32BAF68C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29" y="2288948"/>
            <a:ext cx="5515960" cy="3671561"/>
          </a:xfrm>
          <a:prstGeom prst="rect">
            <a:avLst/>
          </a:prstGeom>
        </p:spPr>
      </p:pic>
      <p:pic>
        <p:nvPicPr>
          <p:cNvPr id="31" name="Picture 30" descr="A row of semi trucks&#10;&#10;Description automatically generated">
            <a:extLst>
              <a:ext uri="{FF2B5EF4-FFF2-40B4-BE49-F238E27FC236}">
                <a16:creationId xmlns:a16="http://schemas.microsoft.com/office/drawing/2014/main" id="{9587331A-7A45-8EF6-DB0F-491656257C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976" y="2275924"/>
            <a:ext cx="5554624" cy="3701636"/>
          </a:xfrm>
          <a:prstGeom prst="rect">
            <a:avLst/>
          </a:prstGeom>
        </p:spPr>
      </p:pic>
      <p:pic>
        <p:nvPicPr>
          <p:cNvPr id="33" name="Picture 32" descr="A yellow truck with a large body&#10;&#10;Description automatically generated">
            <a:extLst>
              <a:ext uri="{FF2B5EF4-FFF2-40B4-BE49-F238E27FC236}">
                <a16:creationId xmlns:a16="http://schemas.microsoft.com/office/drawing/2014/main" id="{2DA6C32D-6C40-59E3-6E69-4E6EF1C8C5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301" y="2288948"/>
            <a:ext cx="5687200" cy="378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4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6">
            <a:extLst>
              <a:ext uri="{FF2B5EF4-FFF2-40B4-BE49-F238E27FC236}">
                <a16:creationId xmlns:a16="http://schemas.microsoft.com/office/drawing/2014/main" id="{BE4DAB3A-E766-EA6A-1182-94F7BF4747EF}"/>
              </a:ext>
            </a:extLst>
          </p:cNvPr>
          <p:cNvSpPr txBox="1"/>
          <p:nvPr/>
        </p:nvSpPr>
        <p:spPr>
          <a:xfrm>
            <a:off x="13792200" y="9953860"/>
            <a:ext cx="5654218" cy="211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sz="1400" spc="420" dirty="0">
                <a:solidFill>
                  <a:schemeClr val="accent4"/>
                </a:solidFill>
                <a:latin typeface="Open Sauce Light"/>
              </a:rPr>
              <a:t>PROPRIETARY &amp; CONFIDENTIAL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EC6595-4970-01FD-351F-11699BAA2EF2}"/>
              </a:ext>
            </a:extLst>
          </p:cNvPr>
          <p:cNvSpPr txBox="1"/>
          <p:nvPr/>
        </p:nvSpPr>
        <p:spPr>
          <a:xfrm>
            <a:off x="-3962400" y="291660"/>
            <a:ext cx="1600368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00"/>
              </a:lnSpc>
              <a:defRPr/>
            </a:pPr>
            <a:r>
              <a:rPr lang="en-GB" sz="5500" dirty="0">
                <a:solidFill>
                  <a:schemeClr val="accent2"/>
                </a:solidFill>
                <a:latin typeface="League Spartan Bold"/>
              </a:rPr>
              <a:t>Potential  markets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256BF2-4D97-08C9-0226-763E71D41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70722" y="1002966"/>
            <a:ext cx="9302371" cy="6402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29355F-3F84-5412-2F55-B0E02F97CA20}"/>
              </a:ext>
            </a:extLst>
          </p:cNvPr>
          <p:cNvSpPr txBox="1"/>
          <p:nvPr/>
        </p:nvSpPr>
        <p:spPr>
          <a:xfrm>
            <a:off x="28074" y="9799504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FF9900"/>
                </a:solidFill>
              </a:rPr>
              <a:t>HeartRay</a:t>
            </a:r>
            <a:endParaRPr lang="en-US" i="1" dirty="0">
              <a:solidFill>
                <a:srgbClr val="FF99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7E753F-2DC0-4DFF-A199-8AA6CEA8CF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559" t="9122" r="12985" b="8333"/>
          <a:stretch/>
        </p:blipFill>
        <p:spPr>
          <a:xfrm>
            <a:off x="4876800" y="1892752"/>
            <a:ext cx="7711618" cy="82354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27B62A-30E0-A693-E802-2233CCFAEA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1960291"/>
            <a:ext cx="21431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0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6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6">
            <a:extLst>
              <a:ext uri="{FF2B5EF4-FFF2-40B4-BE49-F238E27FC236}">
                <a16:creationId xmlns:a16="http://schemas.microsoft.com/office/drawing/2014/main" id="{BE4DAB3A-E766-EA6A-1182-94F7BF4747EF}"/>
              </a:ext>
            </a:extLst>
          </p:cNvPr>
          <p:cNvSpPr txBox="1"/>
          <p:nvPr/>
        </p:nvSpPr>
        <p:spPr>
          <a:xfrm>
            <a:off x="228600" y="9715500"/>
            <a:ext cx="5654218" cy="211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sz="1400" spc="420" dirty="0">
                <a:solidFill>
                  <a:srgbClr val="000000"/>
                </a:solidFill>
                <a:latin typeface="Open Sauce Light"/>
              </a:rPr>
              <a:t>PROPRIETARY &amp; CONFIDENTIAL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EC6595-4970-01FD-351F-11699BAA2EF2}"/>
              </a:ext>
            </a:extLst>
          </p:cNvPr>
          <p:cNvSpPr txBox="1"/>
          <p:nvPr/>
        </p:nvSpPr>
        <p:spPr>
          <a:xfrm>
            <a:off x="-2667000" y="210313"/>
            <a:ext cx="10665079" cy="94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5500" dirty="0">
                <a:solidFill>
                  <a:schemeClr val="accent2"/>
                </a:solidFill>
                <a:latin typeface="League Spartan Bold"/>
                <a:ea typeface="+mn-ea"/>
                <a:cs typeface="+mn-cs"/>
              </a:rPr>
              <a:t>Go-to-Market</a:t>
            </a:r>
            <a:endParaRPr lang="en-GB" sz="5500" dirty="0">
              <a:solidFill>
                <a:schemeClr val="accent2"/>
              </a:solidFill>
              <a:latin typeface="League Spartan Bold"/>
            </a:endParaRPr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F3D446E8-E099-FF20-D4A4-A5A05C88F9BD}"/>
              </a:ext>
            </a:extLst>
          </p:cNvPr>
          <p:cNvSpPr txBox="1"/>
          <p:nvPr/>
        </p:nvSpPr>
        <p:spPr>
          <a:xfrm>
            <a:off x="577932" y="11295351"/>
            <a:ext cx="5654218" cy="211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sz="1400" spc="420" dirty="0">
                <a:solidFill>
                  <a:schemeClr val="accent4"/>
                </a:solidFill>
                <a:latin typeface="Open Sauce Light"/>
              </a:rPr>
              <a:t>PROPRIETARY &amp; CONFIDENTIAL</a:t>
            </a:r>
          </a:p>
        </p:txBody>
      </p:sp>
      <p:sp>
        <p:nvSpPr>
          <p:cNvPr id="3" name="TextBox 16">
            <a:extLst>
              <a:ext uri="{FF2B5EF4-FFF2-40B4-BE49-F238E27FC236}">
                <a16:creationId xmlns:a16="http://schemas.microsoft.com/office/drawing/2014/main" id="{38984333-ADF2-AF32-3A19-45DDF8AB85B6}"/>
              </a:ext>
            </a:extLst>
          </p:cNvPr>
          <p:cNvSpPr txBox="1"/>
          <p:nvPr/>
        </p:nvSpPr>
        <p:spPr>
          <a:xfrm>
            <a:off x="14020800" y="418066"/>
            <a:ext cx="5654218" cy="204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sz="1400" spc="420" dirty="0">
                <a:solidFill>
                  <a:schemeClr val="accent4"/>
                </a:solidFill>
                <a:latin typeface="Open Sauce Light"/>
              </a:rPr>
              <a:t>PROPRIETARY &amp; CONFIDENTIAL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9ECCB7-199B-EA6B-FBD7-A8CA1CF70E8B}"/>
              </a:ext>
            </a:extLst>
          </p:cNvPr>
          <p:cNvSpPr txBox="1"/>
          <p:nvPr/>
        </p:nvSpPr>
        <p:spPr>
          <a:xfrm>
            <a:off x="75079" y="9791700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FF9900"/>
                </a:solidFill>
              </a:rPr>
              <a:t>HeartRay</a:t>
            </a:r>
            <a:endParaRPr lang="en-US" i="1" dirty="0">
              <a:solidFill>
                <a:srgbClr val="FF990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5E68FDE-3A0C-5D94-EB05-6248B1034FCA}"/>
              </a:ext>
            </a:extLst>
          </p:cNvPr>
          <p:cNvGrpSpPr/>
          <p:nvPr/>
        </p:nvGrpSpPr>
        <p:grpSpPr>
          <a:xfrm>
            <a:off x="615429" y="2275924"/>
            <a:ext cx="17518072" cy="4455836"/>
            <a:chOff x="615429" y="2275924"/>
            <a:chExt cx="17518072" cy="4455836"/>
          </a:xfrm>
        </p:grpSpPr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A5F0636D-69A7-F0C5-67EB-3073F1817880}"/>
                </a:ext>
              </a:extLst>
            </p:cNvPr>
            <p:cNvSpPr txBox="1">
              <a:spLocks/>
            </p:cNvSpPr>
            <p:nvPr/>
          </p:nvSpPr>
          <p:spPr>
            <a:xfrm>
              <a:off x="759818" y="6087725"/>
              <a:ext cx="5187309" cy="569903"/>
            </a:xfrm>
            <a:prstGeom prst="rect">
              <a:avLst/>
            </a:prstGeom>
          </p:spPr>
          <p:txBody>
            <a:bodyPr vert="horz" lIns="137160" tIns="68580" rIns="137160" bIns="6858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5000"/>
                </a:lnSpc>
                <a:spcBef>
                  <a:spcPts val="300"/>
                </a:spcBef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28650" indent="-171450" algn="l" defTabSz="914400" rtl="0" eaLnBrk="1" latinLnBrk="0" hangingPunct="1">
                <a:lnSpc>
                  <a:spcPct val="125000"/>
                </a:lnSpc>
                <a:spcBef>
                  <a:spcPts val="300"/>
                </a:spcBef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90600" indent="-180975" algn="l" defTabSz="914400" rtl="0" eaLnBrk="1" latinLnBrk="0" hangingPunct="1">
                <a:lnSpc>
                  <a:spcPct val="150000"/>
                </a:lnSpc>
                <a:spcBef>
                  <a:spcPts val="300"/>
                </a:spcBef>
                <a:buFont typeface="Wingdings" panose="05000000000000000000" pitchFamily="2" charset="2"/>
                <a:buChar char="§"/>
                <a:tabLst>
                  <a:tab pos="9906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7300" indent="-180975" algn="l" defTabSz="914400" rtl="0" eaLnBrk="1" latinLnBrk="0" hangingPunct="1">
                <a:lnSpc>
                  <a:spcPct val="150000"/>
                </a:lnSpc>
                <a:spcBef>
                  <a:spcPts val="300"/>
                </a:spcBef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4000" indent="-133350" algn="l" defTabSz="914400" rtl="0" eaLnBrk="1" latinLnBrk="0" hangingPunct="1">
                <a:lnSpc>
                  <a:spcPct val="150000"/>
                </a:lnSpc>
                <a:spcBef>
                  <a:spcPts val="300"/>
                </a:spcBef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b="1" spc="25" dirty="0">
                  <a:solidFill>
                    <a:schemeClr val="bg1"/>
                  </a:solidFill>
                  <a:latin typeface="Open Sauce Light"/>
                </a:rPr>
                <a:t>OEMs &amp; Tier-1 </a:t>
              </a:r>
            </a:p>
          </p:txBody>
        </p:sp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8A673494-84B2-002D-0C97-22653C346BA9}"/>
                </a:ext>
              </a:extLst>
            </p:cNvPr>
            <p:cNvSpPr txBox="1">
              <a:spLocks/>
            </p:cNvSpPr>
            <p:nvPr/>
          </p:nvSpPr>
          <p:spPr>
            <a:xfrm>
              <a:off x="6493869" y="6089059"/>
              <a:ext cx="5187309" cy="569903"/>
            </a:xfrm>
            <a:prstGeom prst="rect">
              <a:avLst/>
            </a:prstGeom>
          </p:spPr>
          <p:txBody>
            <a:bodyPr vert="horz" lIns="137160" tIns="68580" rIns="137160" bIns="6858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5000"/>
                </a:lnSpc>
                <a:spcBef>
                  <a:spcPts val="300"/>
                </a:spcBef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28650" indent="-171450" algn="l" defTabSz="914400" rtl="0" eaLnBrk="1" latinLnBrk="0" hangingPunct="1">
                <a:lnSpc>
                  <a:spcPct val="125000"/>
                </a:lnSpc>
                <a:spcBef>
                  <a:spcPts val="300"/>
                </a:spcBef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90600" indent="-180975" algn="l" defTabSz="914400" rtl="0" eaLnBrk="1" latinLnBrk="0" hangingPunct="1">
                <a:lnSpc>
                  <a:spcPct val="150000"/>
                </a:lnSpc>
                <a:spcBef>
                  <a:spcPts val="300"/>
                </a:spcBef>
                <a:buFont typeface="Wingdings" panose="05000000000000000000" pitchFamily="2" charset="2"/>
                <a:buChar char="§"/>
                <a:tabLst>
                  <a:tab pos="9906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7300" indent="-180975" algn="l" defTabSz="914400" rtl="0" eaLnBrk="1" latinLnBrk="0" hangingPunct="1">
                <a:lnSpc>
                  <a:spcPct val="150000"/>
                </a:lnSpc>
                <a:spcBef>
                  <a:spcPts val="300"/>
                </a:spcBef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4000" indent="-133350" algn="l" defTabSz="914400" rtl="0" eaLnBrk="1" latinLnBrk="0" hangingPunct="1">
                <a:lnSpc>
                  <a:spcPct val="150000"/>
                </a:lnSpc>
                <a:spcBef>
                  <a:spcPts val="300"/>
                </a:spcBef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b="1" spc="25" dirty="0">
                  <a:solidFill>
                    <a:schemeClr val="bg1"/>
                  </a:solidFill>
                  <a:latin typeface="Open Sauce Light"/>
                </a:rPr>
                <a:t>After Market</a:t>
              </a:r>
            </a:p>
          </p:txBody>
        </p:sp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C914057F-2873-8814-0502-A9B5787D8D54}"/>
                </a:ext>
              </a:extLst>
            </p:cNvPr>
            <p:cNvSpPr txBox="1">
              <a:spLocks/>
            </p:cNvSpPr>
            <p:nvPr/>
          </p:nvSpPr>
          <p:spPr>
            <a:xfrm>
              <a:off x="12614477" y="6161857"/>
              <a:ext cx="5187309" cy="569903"/>
            </a:xfrm>
            <a:prstGeom prst="rect">
              <a:avLst/>
            </a:prstGeom>
          </p:spPr>
          <p:txBody>
            <a:bodyPr vert="horz" lIns="137160" tIns="68580" rIns="137160" bIns="6858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5000"/>
                </a:lnSpc>
                <a:spcBef>
                  <a:spcPts val="300"/>
                </a:spcBef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28650" indent="-171450" algn="l" defTabSz="914400" rtl="0" eaLnBrk="1" latinLnBrk="0" hangingPunct="1">
                <a:lnSpc>
                  <a:spcPct val="125000"/>
                </a:lnSpc>
                <a:spcBef>
                  <a:spcPts val="300"/>
                </a:spcBef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90600" indent="-180975" algn="l" defTabSz="914400" rtl="0" eaLnBrk="1" latinLnBrk="0" hangingPunct="1">
                <a:lnSpc>
                  <a:spcPct val="150000"/>
                </a:lnSpc>
                <a:spcBef>
                  <a:spcPts val="300"/>
                </a:spcBef>
                <a:buFont typeface="Wingdings" panose="05000000000000000000" pitchFamily="2" charset="2"/>
                <a:buChar char="§"/>
                <a:tabLst>
                  <a:tab pos="9906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7300" indent="-180975" algn="l" defTabSz="914400" rtl="0" eaLnBrk="1" latinLnBrk="0" hangingPunct="1">
                <a:lnSpc>
                  <a:spcPct val="150000"/>
                </a:lnSpc>
                <a:spcBef>
                  <a:spcPts val="300"/>
                </a:spcBef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4000" indent="-133350" algn="l" defTabSz="914400" rtl="0" eaLnBrk="1" latinLnBrk="0" hangingPunct="1">
                <a:lnSpc>
                  <a:spcPct val="150000"/>
                </a:lnSpc>
                <a:spcBef>
                  <a:spcPts val="300"/>
                </a:spcBef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b="1" spc="25" dirty="0">
                  <a:solidFill>
                    <a:schemeClr val="bg1"/>
                  </a:solidFill>
                  <a:latin typeface="Open Sauce Light"/>
                </a:rPr>
                <a:t>Off- highway</a:t>
              </a:r>
            </a:p>
          </p:txBody>
        </p:sp>
        <p:pic>
          <p:nvPicPr>
            <p:cNvPr id="12" name="Picture 11" descr="A black car on a road&#10;&#10;Description automatically generated">
              <a:extLst>
                <a:ext uri="{FF2B5EF4-FFF2-40B4-BE49-F238E27FC236}">
                  <a16:creationId xmlns:a16="http://schemas.microsoft.com/office/drawing/2014/main" id="{4D603251-D4A5-37F1-1D1B-6D32BAF68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29" y="2288948"/>
              <a:ext cx="5515960" cy="3671561"/>
            </a:xfrm>
            <a:prstGeom prst="rect">
              <a:avLst/>
            </a:prstGeom>
          </p:spPr>
        </p:pic>
        <p:pic>
          <p:nvPicPr>
            <p:cNvPr id="31" name="Picture 30" descr="A row of semi trucks&#10;&#10;Description automatically generated">
              <a:extLst>
                <a:ext uri="{FF2B5EF4-FFF2-40B4-BE49-F238E27FC236}">
                  <a16:creationId xmlns:a16="http://schemas.microsoft.com/office/drawing/2014/main" id="{9587331A-7A45-8EF6-DB0F-491656257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4976" y="2275924"/>
              <a:ext cx="5554624" cy="3701636"/>
            </a:xfrm>
            <a:prstGeom prst="rect">
              <a:avLst/>
            </a:prstGeom>
          </p:spPr>
        </p:pic>
        <p:pic>
          <p:nvPicPr>
            <p:cNvPr id="33" name="Picture 32" descr="A yellow truck with a large body&#10;&#10;Description automatically generated">
              <a:extLst>
                <a:ext uri="{FF2B5EF4-FFF2-40B4-BE49-F238E27FC236}">
                  <a16:creationId xmlns:a16="http://schemas.microsoft.com/office/drawing/2014/main" id="{2DA6C32D-6C40-59E3-6E69-4E6EF1C8C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46301" y="2288948"/>
              <a:ext cx="5687200" cy="3789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2771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6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6">
            <a:extLst>
              <a:ext uri="{FF2B5EF4-FFF2-40B4-BE49-F238E27FC236}">
                <a16:creationId xmlns:a16="http://schemas.microsoft.com/office/drawing/2014/main" id="{BE4DAB3A-E766-EA6A-1182-94F7BF4747EF}"/>
              </a:ext>
            </a:extLst>
          </p:cNvPr>
          <p:cNvSpPr txBox="1"/>
          <p:nvPr/>
        </p:nvSpPr>
        <p:spPr>
          <a:xfrm>
            <a:off x="228600" y="9715500"/>
            <a:ext cx="5654218" cy="211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sz="1400" spc="420" dirty="0">
                <a:solidFill>
                  <a:srgbClr val="000000"/>
                </a:solidFill>
                <a:latin typeface="Open Sauce Light"/>
              </a:rPr>
              <a:t>PROPRIETARY &amp; CONFIDENTIAL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EC6595-4970-01FD-351F-11699BAA2EF2}"/>
              </a:ext>
            </a:extLst>
          </p:cNvPr>
          <p:cNvSpPr txBox="1"/>
          <p:nvPr/>
        </p:nvSpPr>
        <p:spPr>
          <a:xfrm>
            <a:off x="-2667000" y="210313"/>
            <a:ext cx="10665079" cy="94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5500" dirty="0">
                <a:solidFill>
                  <a:schemeClr val="accent2"/>
                </a:solidFill>
                <a:latin typeface="League Spartan Bold"/>
                <a:ea typeface="+mn-ea"/>
                <a:cs typeface="+mn-cs"/>
              </a:rPr>
              <a:t>Go-to-Market</a:t>
            </a:r>
            <a:endParaRPr lang="en-GB" sz="5500" dirty="0">
              <a:solidFill>
                <a:schemeClr val="accent2"/>
              </a:solidFill>
              <a:latin typeface="League Spartan Bold"/>
            </a:endParaRPr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F3D446E8-E099-FF20-D4A4-A5A05C88F9BD}"/>
              </a:ext>
            </a:extLst>
          </p:cNvPr>
          <p:cNvSpPr txBox="1"/>
          <p:nvPr/>
        </p:nvSpPr>
        <p:spPr>
          <a:xfrm>
            <a:off x="577932" y="11295351"/>
            <a:ext cx="5654218" cy="211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sz="1400" spc="420" dirty="0">
                <a:solidFill>
                  <a:schemeClr val="accent4"/>
                </a:solidFill>
                <a:latin typeface="Open Sauce Light"/>
              </a:rPr>
              <a:t>PROPRIETARY &amp; CONFIDENTIAL</a:t>
            </a:r>
          </a:p>
        </p:txBody>
      </p:sp>
      <p:sp>
        <p:nvSpPr>
          <p:cNvPr id="3" name="TextBox 16">
            <a:extLst>
              <a:ext uri="{FF2B5EF4-FFF2-40B4-BE49-F238E27FC236}">
                <a16:creationId xmlns:a16="http://schemas.microsoft.com/office/drawing/2014/main" id="{38984333-ADF2-AF32-3A19-45DDF8AB85B6}"/>
              </a:ext>
            </a:extLst>
          </p:cNvPr>
          <p:cNvSpPr txBox="1"/>
          <p:nvPr/>
        </p:nvSpPr>
        <p:spPr>
          <a:xfrm>
            <a:off x="14020800" y="418066"/>
            <a:ext cx="5654218" cy="204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sz="1400" spc="420" dirty="0">
                <a:solidFill>
                  <a:schemeClr val="accent4"/>
                </a:solidFill>
                <a:latin typeface="Open Sauce Light"/>
              </a:rPr>
              <a:t>PROPRIETARY &amp; CONFIDENTIAL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9ECCB7-199B-EA6B-FBD7-A8CA1CF70E8B}"/>
              </a:ext>
            </a:extLst>
          </p:cNvPr>
          <p:cNvSpPr txBox="1"/>
          <p:nvPr/>
        </p:nvSpPr>
        <p:spPr>
          <a:xfrm>
            <a:off x="75079" y="9791700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FF9900"/>
                </a:solidFill>
              </a:rPr>
              <a:t>HeartRay</a:t>
            </a:r>
            <a:endParaRPr lang="en-US" i="1" dirty="0">
              <a:solidFill>
                <a:srgbClr val="FF9900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2CA7688-E482-585D-2542-47369F8E1652}"/>
              </a:ext>
            </a:extLst>
          </p:cNvPr>
          <p:cNvGrpSpPr/>
          <p:nvPr/>
        </p:nvGrpSpPr>
        <p:grpSpPr>
          <a:xfrm>
            <a:off x="2480470" y="1926771"/>
            <a:ext cx="11906629" cy="3783821"/>
            <a:chOff x="2480470" y="1926771"/>
            <a:chExt cx="11906629" cy="3783821"/>
          </a:xfrm>
        </p:grpSpPr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E98F3A78-F2CC-F4D6-15E0-90D6CB7C2CE3}"/>
                </a:ext>
              </a:extLst>
            </p:cNvPr>
            <p:cNvSpPr/>
            <p:nvPr/>
          </p:nvSpPr>
          <p:spPr>
            <a:xfrm>
              <a:off x="11634327" y="1926771"/>
              <a:ext cx="2752772" cy="3767492"/>
            </a:xfrm>
            <a:prstGeom prst="flowChartAlternateProcess">
              <a:avLst/>
            </a:prstGeom>
            <a:solidFill>
              <a:schemeClr val="tx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lowchart: Alternate Process 18">
              <a:extLst>
                <a:ext uri="{FF2B5EF4-FFF2-40B4-BE49-F238E27FC236}">
                  <a16:creationId xmlns:a16="http://schemas.microsoft.com/office/drawing/2014/main" id="{1318738A-9CA1-1D3C-E4FF-4DB615602A90}"/>
                </a:ext>
              </a:extLst>
            </p:cNvPr>
            <p:cNvSpPr/>
            <p:nvPr/>
          </p:nvSpPr>
          <p:spPr>
            <a:xfrm>
              <a:off x="7057399" y="1943100"/>
              <a:ext cx="2752772" cy="3767492"/>
            </a:xfrm>
            <a:prstGeom prst="flowChartAlternateProcess">
              <a:avLst/>
            </a:prstGeom>
            <a:solidFill>
              <a:schemeClr val="tx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Alternate Process 9">
              <a:extLst>
                <a:ext uri="{FF2B5EF4-FFF2-40B4-BE49-F238E27FC236}">
                  <a16:creationId xmlns:a16="http://schemas.microsoft.com/office/drawing/2014/main" id="{04D39ACB-3B3B-A530-FDFD-46A96B9222E2}"/>
                </a:ext>
              </a:extLst>
            </p:cNvPr>
            <p:cNvSpPr/>
            <p:nvPr/>
          </p:nvSpPr>
          <p:spPr>
            <a:xfrm>
              <a:off x="2480470" y="1930400"/>
              <a:ext cx="2787944" cy="3767492"/>
            </a:xfrm>
            <a:prstGeom prst="flowChartAlternateProcess">
              <a:avLst/>
            </a:prstGeom>
            <a:solidFill>
              <a:schemeClr val="tx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CDBE757-5A25-372D-790B-D324C132C6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90" t="11388" r="62632" b="25966"/>
            <a:stretch/>
          </p:blipFill>
          <p:spPr>
            <a:xfrm>
              <a:off x="3138901" y="2611188"/>
              <a:ext cx="1524000" cy="134065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81861BA-46F8-6988-122F-289EF90E4C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5157" t="8846" r="2265" b="23696"/>
            <a:stretch/>
          </p:blipFill>
          <p:spPr>
            <a:xfrm>
              <a:off x="7559626" y="2528271"/>
              <a:ext cx="1524000" cy="144360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AF7EAB1-A1A9-E29F-9EDA-306A226FB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578" t="11732" r="32927" b="23371"/>
            <a:stretch/>
          </p:blipFill>
          <p:spPr>
            <a:xfrm>
              <a:off x="11980288" y="2528271"/>
              <a:ext cx="1677327" cy="144360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99CA08-1311-58D0-51E3-C2F83061DCB3}"/>
                </a:ext>
              </a:extLst>
            </p:cNvPr>
            <p:cNvSpPr txBox="1"/>
            <p:nvPr/>
          </p:nvSpPr>
          <p:spPr>
            <a:xfrm>
              <a:off x="3329270" y="3998929"/>
              <a:ext cx="11432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safety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0181F9-FFE1-1322-A2F6-E4F30125FCE8}"/>
                </a:ext>
              </a:extLst>
            </p:cNvPr>
            <p:cNvSpPr txBox="1"/>
            <p:nvPr/>
          </p:nvSpPr>
          <p:spPr>
            <a:xfrm>
              <a:off x="7699914" y="3993895"/>
              <a:ext cx="13837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comfort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3ACFE9-02E2-ECF8-AA10-04D1EE63EB41}"/>
                </a:ext>
              </a:extLst>
            </p:cNvPr>
            <p:cNvSpPr txBox="1"/>
            <p:nvPr/>
          </p:nvSpPr>
          <p:spPr>
            <a:xfrm>
              <a:off x="12432600" y="4047702"/>
              <a:ext cx="12250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Health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560938A-3F6B-B393-B467-2DC4B591F5D3}"/>
                </a:ext>
              </a:extLst>
            </p:cNvPr>
            <p:cNvSpPr txBox="1"/>
            <p:nvPr/>
          </p:nvSpPr>
          <p:spPr>
            <a:xfrm>
              <a:off x="2851428" y="4680232"/>
              <a:ext cx="14157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ü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Fatigue</a:t>
              </a:r>
            </a:p>
            <a:p>
              <a:pPr marL="457200" indent="-457200">
                <a:buFont typeface="Wingdings" panose="05000000000000000000" pitchFamily="2" charset="2"/>
                <a:buChar char="ü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stress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12E4C5-28F8-3CF5-116A-2B49802F7E39}"/>
                </a:ext>
              </a:extLst>
            </p:cNvPr>
            <p:cNvSpPr txBox="1"/>
            <p:nvPr/>
          </p:nvSpPr>
          <p:spPr>
            <a:xfrm>
              <a:off x="7177723" y="4680232"/>
              <a:ext cx="22878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ü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Thermal stress</a:t>
              </a:r>
            </a:p>
            <a:p>
              <a:pPr marL="457200" indent="-457200">
                <a:buFont typeface="Wingdings" panose="05000000000000000000" pitchFamily="2" charset="2"/>
                <a:buChar char="ü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Cognitive stress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8FE1AB6-125F-931E-12D6-2EE17BA7FA63}"/>
                </a:ext>
              </a:extLst>
            </p:cNvPr>
            <p:cNvSpPr txBox="1"/>
            <p:nvPr/>
          </p:nvSpPr>
          <p:spPr>
            <a:xfrm>
              <a:off x="11599156" y="4570922"/>
              <a:ext cx="278794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ü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Key health indicators</a:t>
              </a:r>
            </a:p>
            <a:p>
              <a:pPr marL="457200" indent="-457200">
                <a:buFont typeface="Wingdings" panose="05000000000000000000" pitchFamily="2" charset="2"/>
                <a:buChar char="ü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Arrythmia</a:t>
              </a:r>
            </a:p>
            <a:p>
              <a:pPr marL="457200" indent="-457200">
                <a:buFont typeface="Wingdings" panose="05000000000000000000" pitchFamily="2" charset="2"/>
                <a:buChar char="ü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Tachy / Brady cardia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4534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6A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0D9E8D-0F02-3DEB-FF10-F00C7D4BD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6">
            <a:extLst>
              <a:ext uri="{FF2B5EF4-FFF2-40B4-BE49-F238E27FC236}">
                <a16:creationId xmlns:a16="http://schemas.microsoft.com/office/drawing/2014/main" id="{CF18F31B-8E9C-9F8D-429B-0A4A80D63D94}"/>
              </a:ext>
            </a:extLst>
          </p:cNvPr>
          <p:cNvSpPr txBox="1"/>
          <p:nvPr/>
        </p:nvSpPr>
        <p:spPr>
          <a:xfrm>
            <a:off x="228600" y="9715500"/>
            <a:ext cx="5654218" cy="211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sz="1400" spc="420" dirty="0">
                <a:solidFill>
                  <a:srgbClr val="000000"/>
                </a:solidFill>
                <a:latin typeface="Open Sauce Light"/>
              </a:rPr>
              <a:t>PROPRIETARY &amp; CONFIDENTIAL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59EC4C-9FE1-7C63-E44B-79D377FF64EB}"/>
              </a:ext>
            </a:extLst>
          </p:cNvPr>
          <p:cNvSpPr txBox="1"/>
          <p:nvPr/>
        </p:nvSpPr>
        <p:spPr>
          <a:xfrm>
            <a:off x="-2667000" y="210313"/>
            <a:ext cx="10665079" cy="94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5500" dirty="0">
                <a:solidFill>
                  <a:schemeClr val="accent2"/>
                </a:solidFill>
                <a:latin typeface="League Spartan Bold"/>
                <a:ea typeface="+mn-ea"/>
                <a:cs typeface="+mn-cs"/>
              </a:rPr>
              <a:t>Go-to-Market</a:t>
            </a:r>
            <a:endParaRPr lang="en-GB" sz="5500" dirty="0">
              <a:solidFill>
                <a:schemeClr val="accent2"/>
              </a:solidFill>
              <a:latin typeface="League Spartan Bold"/>
            </a:endParaRPr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7310CC84-7B2B-F5F8-B590-66CBA15CFEEA}"/>
              </a:ext>
            </a:extLst>
          </p:cNvPr>
          <p:cNvSpPr txBox="1"/>
          <p:nvPr/>
        </p:nvSpPr>
        <p:spPr>
          <a:xfrm>
            <a:off x="577932" y="11295351"/>
            <a:ext cx="5654218" cy="211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sz="1400" spc="420" dirty="0">
                <a:solidFill>
                  <a:schemeClr val="accent4"/>
                </a:solidFill>
                <a:latin typeface="Open Sauce Light"/>
              </a:rPr>
              <a:t>PROPRIETARY &amp; CONFIDENTIAL</a:t>
            </a:r>
          </a:p>
        </p:txBody>
      </p:sp>
      <p:sp>
        <p:nvSpPr>
          <p:cNvPr id="3" name="TextBox 16">
            <a:extLst>
              <a:ext uri="{FF2B5EF4-FFF2-40B4-BE49-F238E27FC236}">
                <a16:creationId xmlns:a16="http://schemas.microsoft.com/office/drawing/2014/main" id="{FEA5EA94-851A-AF2E-27CC-EC949825F550}"/>
              </a:ext>
            </a:extLst>
          </p:cNvPr>
          <p:cNvSpPr txBox="1"/>
          <p:nvPr/>
        </p:nvSpPr>
        <p:spPr>
          <a:xfrm>
            <a:off x="14020800" y="418066"/>
            <a:ext cx="5654218" cy="204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sz="1400" spc="420" dirty="0">
                <a:solidFill>
                  <a:schemeClr val="accent4"/>
                </a:solidFill>
                <a:latin typeface="Open Sauce Light"/>
              </a:rPr>
              <a:t>PROPRIETARY &amp; CONFIDENTIAL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23FCF1-A78D-ECC7-E477-8412252EF183}"/>
              </a:ext>
            </a:extLst>
          </p:cNvPr>
          <p:cNvSpPr txBox="1"/>
          <p:nvPr/>
        </p:nvSpPr>
        <p:spPr>
          <a:xfrm>
            <a:off x="75079" y="9791700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FF9900"/>
                </a:solidFill>
              </a:rPr>
              <a:t>HeartRay</a:t>
            </a:r>
            <a:endParaRPr lang="en-US" i="1" dirty="0">
              <a:solidFill>
                <a:srgbClr val="FF9900"/>
              </a:solidFill>
            </a:endParaRPr>
          </a:p>
        </p:txBody>
      </p:sp>
      <p:pic>
        <p:nvPicPr>
          <p:cNvPr id="6" name="Graphic 5" descr="Eye with solid fill">
            <a:extLst>
              <a:ext uri="{FF2B5EF4-FFF2-40B4-BE49-F238E27FC236}">
                <a16:creationId xmlns:a16="http://schemas.microsoft.com/office/drawing/2014/main" id="{CB8835BB-1FEA-B313-404F-59F58E832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81766" y="6242409"/>
            <a:ext cx="914400" cy="914400"/>
          </a:xfrm>
          <a:prstGeom prst="rect">
            <a:avLst/>
          </a:prstGeom>
        </p:spPr>
      </p:pic>
      <p:pic>
        <p:nvPicPr>
          <p:cNvPr id="8" name="Graphic 7" descr="Heart with pulse with solid fill">
            <a:extLst>
              <a:ext uri="{FF2B5EF4-FFF2-40B4-BE49-F238E27FC236}">
                <a16:creationId xmlns:a16="http://schemas.microsoft.com/office/drawing/2014/main" id="{9FF9C243-D300-4AE7-346B-7191BD8BF0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2800" y="2777816"/>
            <a:ext cx="1328143" cy="1328143"/>
          </a:xfrm>
          <a:prstGeom prst="rect">
            <a:avLst/>
          </a:prstGeom>
        </p:spPr>
      </p:pic>
      <p:pic>
        <p:nvPicPr>
          <p:cNvPr id="10" name="Graphic 9" descr="Lungs with solid fill">
            <a:extLst>
              <a:ext uri="{FF2B5EF4-FFF2-40B4-BE49-F238E27FC236}">
                <a16:creationId xmlns:a16="http://schemas.microsoft.com/office/drawing/2014/main" id="{EDA8DC94-C275-AC85-5AE9-D2C6900358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34007" y="2777816"/>
            <a:ext cx="1328143" cy="1328143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900BAA0C-E329-7F9C-E357-5C7628B600FF}"/>
              </a:ext>
            </a:extLst>
          </p:cNvPr>
          <p:cNvGrpSpPr/>
          <p:nvPr/>
        </p:nvGrpSpPr>
        <p:grpSpPr>
          <a:xfrm>
            <a:off x="5476586" y="6013809"/>
            <a:ext cx="1371600" cy="1371600"/>
            <a:chOff x="8686800" y="4229100"/>
            <a:chExt cx="1371600" cy="1371600"/>
          </a:xfrm>
        </p:grpSpPr>
        <p:pic>
          <p:nvPicPr>
            <p:cNvPr id="18" name="Graphic 17" descr="Arrow circle with solid fill">
              <a:extLst>
                <a:ext uri="{FF2B5EF4-FFF2-40B4-BE49-F238E27FC236}">
                  <a16:creationId xmlns:a16="http://schemas.microsoft.com/office/drawing/2014/main" id="{2870828C-EC37-C3C4-D055-AE876628D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686800" y="4229100"/>
              <a:ext cx="1371600" cy="1371600"/>
            </a:xfrm>
            <a:prstGeom prst="rect">
              <a:avLst/>
            </a:prstGeom>
          </p:spPr>
        </p:pic>
        <p:pic>
          <p:nvPicPr>
            <p:cNvPr id="21" name="Graphic 20" descr="Water with solid fill">
              <a:extLst>
                <a:ext uri="{FF2B5EF4-FFF2-40B4-BE49-F238E27FC236}">
                  <a16:creationId xmlns:a16="http://schemas.microsoft.com/office/drawing/2014/main" id="{D6F38CB9-56DD-5C68-1E6C-3CF7F3357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67800" y="4589991"/>
              <a:ext cx="609600" cy="609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2FCF223-3708-A02C-8158-BA4EDD91B1AB}"/>
              </a:ext>
            </a:extLst>
          </p:cNvPr>
          <p:cNvGrpSpPr/>
          <p:nvPr/>
        </p:nvGrpSpPr>
        <p:grpSpPr>
          <a:xfrm>
            <a:off x="3819816" y="2589294"/>
            <a:ext cx="1656770" cy="1586529"/>
            <a:chOff x="10077449" y="4017150"/>
            <a:chExt cx="1638301" cy="1638301"/>
          </a:xfrm>
        </p:grpSpPr>
        <p:pic>
          <p:nvPicPr>
            <p:cNvPr id="25" name="Graphic 24" descr="Heart with solid fill">
              <a:extLst>
                <a:ext uri="{FF2B5EF4-FFF2-40B4-BE49-F238E27FC236}">
                  <a16:creationId xmlns:a16="http://schemas.microsoft.com/office/drawing/2014/main" id="{0D2A7CE8-577B-040E-EE0D-CDA4CC4F5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077449" y="4017150"/>
              <a:ext cx="1638301" cy="1638301"/>
            </a:xfrm>
            <a:prstGeom prst="rect">
              <a:avLst/>
            </a:prstGeom>
          </p:spPr>
        </p:pic>
        <p:sp>
          <p:nvSpPr>
            <p:cNvPr id="28" name="Cross 27">
              <a:extLst>
                <a:ext uri="{FF2B5EF4-FFF2-40B4-BE49-F238E27FC236}">
                  <a16:creationId xmlns:a16="http://schemas.microsoft.com/office/drawing/2014/main" id="{4C51EE3A-EBE3-7D14-D978-8F8CA3BC30C6}"/>
                </a:ext>
              </a:extLst>
            </p:cNvPr>
            <p:cNvSpPr/>
            <p:nvPr/>
          </p:nvSpPr>
          <p:spPr>
            <a:xfrm>
              <a:off x="10896601" y="4836302"/>
              <a:ext cx="573314" cy="611998"/>
            </a:xfrm>
            <a:prstGeom prst="plus">
              <a:avLst>
                <a:gd name="adj" fmla="val 30455"/>
              </a:avLst>
            </a:prstGeom>
            <a:solidFill>
              <a:schemeClr val="bg1"/>
            </a:solidFill>
            <a:ln w="38100">
              <a:solidFill>
                <a:srgbClr val="E5D6A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3BC922B-15FE-EA29-FDF6-39C7B97526BE}"/>
              </a:ext>
            </a:extLst>
          </p:cNvPr>
          <p:cNvSpPr txBox="1"/>
          <p:nvPr/>
        </p:nvSpPr>
        <p:spPr>
          <a:xfrm>
            <a:off x="3658186" y="2014220"/>
            <a:ext cx="1980030" cy="514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lnSpc>
                <a:spcPct val="115000"/>
              </a:lnSpc>
              <a:spcBef>
                <a:spcPts val="300"/>
              </a:spcBef>
            </a:pPr>
            <a:r>
              <a:rPr lang="en-US" sz="2600" b="1" spc="25" dirty="0">
                <a:solidFill>
                  <a:schemeClr val="bg1"/>
                </a:solidFill>
                <a:latin typeface="Open Sauce Light"/>
              </a:rPr>
              <a:t>Heart Rate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BAD98C-367C-2997-CA3A-90CADFA95868}"/>
              </a:ext>
            </a:extLst>
          </p:cNvPr>
          <p:cNvSpPr txBox="1"/>
          <p:nvPr/>
        </p:nvSpPr>
        <p:spPr>
          <a:xfrm>
            <a:off x="6958372" y="2014219"/>
            <a:ext cx="2079415" cy="514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lnSpc>
                <a:spcPct val="115000"/>
              </a:lnSpc>
              <a:spcBef>
                <a:spcPts val="300"/>
              </a:spcBef>
            </a:pPr>
            <a:r>
              <a:rPr lang="en-US" sz="2600" b="1" spc="25" dirty="0">
                <a:solidFill>
                  <a:schemeClr val="bg1"/>
                </a:solidFill>
                <a:latin typeface="Open Sauce Light"/>
              </a:rPr>
              <a:t>Respiration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6D0AB1-A9DB-32E2-E681-CDFD23D79B9C}"/>
              </a:ext>
            </a:extLst>
          </p:cNvPr>
          <p:cNvSpPr txBox="1"/>
          <p:nvPr/>
        </p:nvSpPr>
        <p:spPr>
          <a:xfrm>
            <a:off x="10823521" y="2014219"/>
            <a:ext cx="1683474" cy="514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lnSpc>
                <a:spcPct val="115000"/>
              </a:lnSpc>
              <a:spcBef>
                <a:spcPts val="300"/>
              </a:spcBef>
            </a:pPr>
            <a:r>
              <a:rPr lang="en-US" sz="2600" b="1" spc="25" dirty="0">
                <a:solidFill>
                  <a:schemeClr val="bg1"/>
                </a:solidFill>
                <a:latin typeface="Open Sauce Light"/>
              </a:rPr>
              <a:t>HRV / IBI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88C9FB-42DB-B3D9-9934-919DA4E1047B}"/>
              </a:ext>
            </a:extLst>
          </p:cNvPr>
          <p:cNvSpPr txBox="1"/>
          <p:nvPr/>
        </p:nvSpPr>
        <p:spPr>
          <a:xfrm>
            <a:off x="4531109" y="5343557"/>
            <a:ext cx="2874505" cy="514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lnSpc>
                <a:spcPct val="115000"/>
              </a:lnSpc>
              <a:spcBef>
                <a:spcPts val="300"/>
              </a:spcBef>
            </a:pPr>
            <a:r>
              <a:rPr lang="en-US" sz="2600" b="1" spc="25" dirty="0">
                <a:solidFill>
                  <a:schemeClr val="bg1"/>
                </a:solidFill>
                <a:latin typeface="Open Sauce Light"/>
              </a:rPr>
              <a:t>Blood Perfusion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2E4A27-0D73-D83F-1393-D19C9956EFA1}"/>
              </a:ext>
            </a:extLst>
          </p:cNvPr>
          <p:cNvSpPr txBox="1"/>
          <p:nvPr/>
        </p:nvSpPr>
        <p:spPr>
          <a:xfrm>
            <a:off x="9372600" y="5343557"/>
            <a:ext cx="1183337" cy="514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lnSpc>
                <a:spcPct val="115000"/>
              </a:lnSpc>
              <a:spcBef>
                <a:spcPts val="300"/>
              </a:spcBef>
            </a:pPr>
            <a:r>
              <a:rPr lang="en-US" sz="2600" b="1" spc="25" dirty="0">
                <a:solidFill>
                  <a:schemeClr val="bg1"/>
                </a:solidFill>
                <a:latin typeface="Open Sauce Light"/>
              </a:rPr>
              <a:t>Facial</a:t>
            </a:r>
          </a:p>
        </p:txBody>
      </p:sp>
    </p:spTree>
    <p:extLst>
      <p:ext uri="{BB962C8B-B14F-4D97-AF65-F5344CB8AC3E}">
        <p14:creationId xmlns:p14="http://schemas.microsoft.com/office/powerpoint/2010/main" val="214992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108707</TotalTime>
  <Words>349</Words>
  <Application>Microsoft Office PowerPoint</Application>
  <PresentationFormat>Custom</PresentationFormat>
  <Paragraphs>117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Wingdings</vt:lpstr>
      <vt:lpstr>Wingdings 2</vt:lpstr>
      <vt:lpstr>Arial Black</vt:lpstr>
      <vt:lpstr>Arial</vt:lpstr>
      <vt:lpstr>Calisto MT</vt:lpstr>
      <vt:lpstr>League Spartan Bold</vt:lpstr>
      <vt:lpstr>Calibri</vt:lpstr>
      <vt:lpstr>Open Sauce Light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Green Illustrated Social Media Strategy Marketing Presentation</dc:title>
  <dc:creator>Ran Califa</dc:creator>
  <cp:lastModifiedBy>Ran Califa</cp:lastModifiedBy>
  <cp:revision>164</cp:revision>
  <cp:lastPrinted>2023-05-23T19:09:58Z</cp:lastPrinted>
  <dcterms:created xsi:type="dcterms:W3CDTF">2006-08-16T00:00:00Z</dcterms:created>
  <dcterms:modified xsi:type="dcterms:W3CDTF">2024-11-10T16:32:26Z</dcterms:modified>
  <dc:identifier>DAFjkWP8WLM</dc:identifier>
</cp:coreProperties>
</file>