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1088-7EB9-29DB-2A0C-BFEF7C1EF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1124C1-B4F7-826A-4A60-D2370320E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DA41D-A435-8283-8C8D-693CF3A5AC57}"/>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5" name="Footer Placeholder 4">
            <a:extLst>
              <a:ext uri="{FF2B5EF4-FFF2-40B4-BE49-F238E27FC236}">
                <a16:creationId xmlns:a16="http://schemas.microsoft.com/office/drawing/2014/main" id="{A3876430-1A43-40DE-6DAA-493813095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77673-2393-688C-66E7-4F1047E4330F}"/>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88700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00D6-94B7-4325-3B39-2F6EBB917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AA1FB-E4C2-2F6F-8FA2-3384A20DA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B4B0A-7C28-938D-A2BD-21545A413562}"/>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5" name="Footer Placeholder 4">
            <a:extLst>
              <a:ext uri="{FF2B5EF4-FFF2-40B4-BE49-F238E27FC236}">
                <a16:creationId xmlns:a16="http://schemas.microsoft.com/office/drawing/2014/main" id="{853EF8F6-FF1A-AA34-8C75-AACA872C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680BD-EAA5-7D0A-D3BD-0D124AC76930}"/>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410193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4B579-227E-8F71-C2D9-79ACACC31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0F1C8F-741A-4A2B-90E0-BDEF210F66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3A1BD-DB7E-11EC-7318-1ECD2B2505D5}"/>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5" name="Footer Placeholder 4">
            <a:extLst>
              <a:ext uri="{FF2B5EF4-FFF2-40B4-BE49-F238E27FC236}">
                <a16:creationId xmlns:a16="http://schemas.microsoft.com/office/drawing/2014/main" id="{13A39D68-6B9A-72CF-D32E-11C94B51A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AC638-E62A-279A-5743-555BED3403E9}"/>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257002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3A6A-DBB9-37AE-D377-C96D83BD8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EAC81-54C3-7F49-9CA7-AC5EC8EDD5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64CB2-DC9D-D7F7-C96C-D79B303CF69A}"/>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5" name="Footer Placeholder 4">
            <a:extLst>
              <a:ext uri="{FF2B5EF4-FFF2-40B4-BE49-F238E27FC236}">
                <a16:creationId xmlns:a16="http://schemas.microsoft.com/office/drawing/2014/main" id="{AAAE67D1-FB77-8C2C-5F83-08C8596DA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413D1-EEBA-6B2F-10AB-7EE819B983B6}"/>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417736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A06-A1BB-10D2-0E03-474D43488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BFC5DD-6811-EC48-E4E6-7F5470300C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F53EC-F742-0E67-86F7-C4448BC7A402}"/>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5" name="Footer Placeholder 4">
            <a:extLst>
              <a:ext uri="{FF2B5EF4-FFF2-40B4-BE49-F238E27FC236}">
                <a16:creationId xmlns:a16="http://schemas.microsoft.com/office/drawing/2014/main" id="{71BF6F24-769D-6615-B987-A0FDB52E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C393E-0008-B163-D9A3-FEE5EE96A496}"/>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36230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9398-88D5-5890-A400-3A986D18D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2831F-B120-4C13-9E8E-EE2E8DEDD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49178D-B19F-DA9F-5F20-CB0642497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A788BC-1658-ABA6-BE12-11323826CAAF}"/>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6" name="Footer Placeholder 5">
            <a:extLst>
              <a:ext uri="{FF2B5EF4-FFF2-40B4-BE49-F238E27FC236}">
                <a16:creationId xmlns:a16="http://schemas.microsoft.com/office/drawing/2014/main" id="{04534BA6-D2BC-E1F4-7B7B-0303BAFC2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D9720-FB08-632C-0BCE-F515434E632C}"/>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214568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7C04-BB46-ABBC-4E7A-B6F8A5DD42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01C1DE-3938-1228-CD85-89E6148D7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ECF34-5B10-5FDE-0776-112B2E394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1EC73-ED32-556C-BB0E-A70D9BFF9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B7159-AD08-8ADD-808F-2CA5C79EF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610F82-8DF9-9BBF-7ECB-FC0A8CA14266}"/>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8" name="Footer Placeholder 7">
            <a:extLst>
              <a:ext uri="{FF2B5EF4-FFF2-40B4-BE49-F238E27FC236}">
                <a16:creationId xmlns:a16="http://schemas.microsoft.com/office/drawing/2014/main" id="{A27EF258-E650-642B-944A-B9EED0E53F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86716-B867-56AB-99BA-3AB0E6B16B04}"/>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101979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0CD4-48AD-0814-38FC-6D06E3EDA5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54338-9C81-8850-A9C5-C5656A2F3F3A}"/>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4" name="Footer Placeholder 3">
            <a:extLst>
              <a:ext uri="{FF2B5EF4-FFF2-40B4-BE49-F238E27FC236}">
                <a16:creationId xmlns:a16="http://schemas.microsoft.com/office/drawing/2014/main" id="{90B7234F-591D-C5FF-3ED4-F052966C5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85CB2-6920-A18A-AF82-B71C77433F37}"/>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236380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A9888-1C31-0E74-0AAD-F13C23FED159}"/>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3" name="Footer Placeholder 2">
            <a:extLst>
              <a:ext uri="{FF2B5EF4-FFF2-40B4-BE49-F238E27FC236}">
                <a16:creationId xmlns:a16="http://schemas.microsoft.com/office/drawing/2014/main" id="{FF32CB63-13EF-8FE6-91D8-534C3E75F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E84D71-AB79-4152-B54D-FF08DD9FF2E3}"/>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26218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38FE-8201-90EC-FBA8-A4DD1997A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0BEC0E-46FC-B283-9A47-3467C2938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A28B94-0983-FC3A-482C-257FB2242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9A55E-1057-F7D0-52A7-AB0E45FAF9ED}"/>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6" name="Footer Placeholder 5">
            <a:extLst>
              <a:ext uri="{FF2B5EF4-FFF2-40B4-BE49-F238E27FC236}">
                <a16:creationId xmlns:a16="http://schemas.microsoft.com/office/drawing/2014/main" id="{521A3C6A-41C7-97FF-9F2F-3D71942E2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7D5CE-8BFD-0668-DD62-1ED673E730FA}"/>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304804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C49B-C433-C24F-AC30-DFF2FEB35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9B1BC-186F-0C5E-6961-E515FBB3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A4F6B-64D4-7BBA-8D51-A2423F132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D3787-FD77-6983-8C63-7D0633D57572}"/>
              </a:ext>
            </a:extLst>
          </p:cNvPr>
          <p:cNvSpPr>
            <a:spLocks noGrp="1"/>
          </p:cNvSpPr>
          <p:nvPr>
            <p:ph type="dt" sz="half" idx="10"/>
          </p:nvPr>
        </p:nvSpPr>
        <p:spPr/>
        <p:txBody>
          <a:bodyPr/>
          <a:lstStyle/>
          <a:p>
            <a:fld id="{251616C2-454B-48D7-B77A-0233FDD1F4AF}" type="datetimeFigureOut">
              <a:rPr lang="en-US" smtClean="0"/>
              <a:t>3/8/2025</a:t>
            </a:fld>
            <a:endParaRPr lang="en-US"/>
          </a:p>
        </p:txBody>
      </p:sp>
      <p:sp>
        <p:nvSpPr>
          <p:cNvPr id="6" name="Footer Placeholder 5">
            <a:extLst>
              <a:ext uri="{FF2B5EF4-FFF2-40B4-BE49-F238E27FC236}">
                <a16:creationId xmlns:a16="http://schemas.microsoft.com/office/drawing/2014/main" id="{E1532312-D908-DD31-90E6-241E7EF01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20EE4-85F2-A899-CC31-54E7C472701F}"/>
              </a:ext>
            </a:extLst>
          </p:cNvPr>
          <p:cNvSpPr>
            <a:spLocks noGrp="1"/>
          </p:cNvSpPr>
          <p:nvPr>
            <p:ph type="sldNum" sz="quarter" idx="12"/>
          </p:nvPr>
        </p:nvSpPr>
        <p:spPr/>
        <p:txBody>
          <a:bodyPr/>
          <a:lstStyle/>
          <a:p>
            <a:fld id="{24008E73-8F7E-441C-8A6C-96C25BE52EF6}" type="slidenum">
              <a:rPr lang="en-US" smtClean="0"/>
              <a:t>‹#›</a:t>
            </a:fld>
            <a:endParaRPr lang="en-US"/>
          </a:p>
        </p:txBody>
      </p:sp>
    </p:spTree>
    <p:extLst>
      <p:ext uri="{BB962C8B-B14F-4D97-AF65-F5344CB8AC3E}">
        <p14:creationId xmlns:p14="http://schemas.microsoft.com/office/powerpoint/2010/main" val="43911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A7C33-D2B2-5329-FB82-EB3CBA73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AE6BD9-DD29-0A22-34E8-3571D11F6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0F927-29E5-C88D-2E1B-498BC451A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1616C2-454B-48D7-B77A-0233FDD1F4AF}" type="datetimeFigureOut">
              <a:rPr lang="en-US" smtClean="0"/>
              <a:t>3/8/2025</a:t>
            </a:fld>
            <a:endParaRPr lang="en-US"/>
          </a:p>
        </p:txBody>
      </p:sp>
      <p:sp>
        <p:nvSpPr>
          <p:cNvPr id="5" name="Footer Placeholder 4">
            <a:extLst>
              <a:ext uri="{FF2B5EF4-FFF2-40B4-BE49-F238E27FC236}">
                <a16:creationId xmlns:a16="http://schemas.microsoft.com/office/drawing/2014/main" id="{388167F6-F24A-358D-D090-10F077C56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F85E8-46D1-BFA7-FE50-CEC6A9A27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008E73-8F7E-441C-8A6C-96C25BE52EF6}" type="slidenum">
              <a:rPr lang="en-US" smtClean="0"/>
              <a:t>‹#›</a:t>
            </a:fld>
            <a:endParaRPr lang="en-US"/>
          </a:p>
        </p:txBody>
      </p:sp>
    </p:spTree>
    <p:extLst>
      <p:ext uri="{BB962C8B-B14F-4D97-AF65-F5344CB8AC3E}">
        <p14:creationId xmlns:p14="http://schemas.microsoft.com/office/powerpoint/2010/main" val="311686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5F89E8-34EC-8C11-5993-F5D4A6603E20}"/>
              </a:ext>
            </a:extLst>
          </p:cNvPr>
          <p:cNvSpPr txBox="1"/>
          <p:nvPr/>
        </p:nvSpPr>
        <p:spPr>
          <a:xfrm>
            <a:off x="616688" y="542260"/>
            <a:ext cx="11164186" cy="3139321"/>
          </a:xfrm>
          <a:prstGeom prst="rect">
            <a:avLst/>
          </a:prstGeom>
          <a:noFill/>
        </p:spPr>
        <p:txBody>
          <a:bodyPr wrap="square" rtlCol="0">
            <a:spAutoFit/>
          </a:bodyPr>
          <a:lstStyle/>
          <a:p>
            <a:r>
              <a:rPr lang="en-GB" dirty="0"/>
              <a:t>Inflow parameters considered in this dataset as shown in the table:</a:t>
            </a:r>
          </a:p>
          <a:p>
            <a:pPr marL="285750" indent="-285750">
              <a:buFont typeface="Arial" panose="020B0604020202020204" pitchFamily="34" charset="0"/>
              <a:buChar char="•"/>
            </a:pPr>
            <a:r>
              <a:rPr lang="en-US" dirty="0"/>
              <a:t>15MW turbine  diameter is 240m. </a:t>
            </a:r>
            <a:r>
              <a:rPr lang="en-US" b="1" i="1" dirty="0"/>
              <a:t>Add the basic configuration information of the IEA-15MW offshore reference wind turbine from NREL to your report</a:t>
            </a:r>
            <a:r>
              <a:rPr lang="en-US" dirty="0"/>
              <a:t>(you will find it online).</a:t>
            </a:r>
          </a:p>
          <a:p>
            <a:pPr marL="285750" indent="-285750">
              <a:buFont typeface="Arial" panose="020B0604020202020204" pitchFamily="34" charset="0"/>
              <a:buChar char="•"/>
            </a:pPr>
            <a:r>
              <a:rPr lang="en-US" dirty="0"/>
              <a:t>Here we applied the </a:t>
            </a:r>
            <a:r>
              <a:rPr lang="en-US" b="1" i="1" dirty="0"/>
              <a:t>power law profile </a:t>
            </a:r>
            <a:r>
              <a:rPr lang="en-US" dirty="0"/>
              <a:t>in the wind data generator, the relevant parameter is the shear exponent.</a:t>
            </a:r>
          </a:p>
          <a:p>
            <a:pPr marL="285750" indent="-285750">
              <a:buFont typeface="Arial" panose="020B0604020202020204" pitchFamily="34" charset="0"/>
              <a:buChar char="•"/>
            </a:pPr>
            <a:r>
              <a:rPr lang="en-US" dirty="0"/>
              <a:t>The veer is determined </a:t>
            </a:r>
            <a:r>
              <a:rPr lang="en-US" b="1" i="1" dirty="0"/>
              <a:t>by the direction change in degree per meter in vertical axis</a:t>
            </a:r>
            <a:r>
              <a:rPr lang="en-US" dirty="0"/>
              <a:t>, as is shown below.</a:t>
            </a:r>
          </a:p>
          <a:p>
            <a:pPr marL="285750" indent="-285750">
              <a:buFont typeface="Arial" panose="020B0604020202020204" pitchFamily="34" charset="0"/>
              <a:buChar char="•"/>
            </a:pPr>
            <a:r>
              <a:rPr lang="en-US" dirty="0"/>
              <a:t>The turbulence intensity level follows the IEC standard, where the C level is 12%, and the A level is 16%.</a:t>
            </a:r>
          </a:p>
          <a:p>
            <a:pPr marL="285750" indent="-285750">
              <a:buFont typeface="Arial" panose="020B0604020202020204" pitchFamily="34" charset="0"/>
              <a:buChar char="•"/>
            </a:pPr>
            <a:r>
              <a:rPr lang="en-US" dirty="0"/>
              <a:t>The integrated impact of the three parameters is tested by setting arbitrary combinations of two parameters. You will see from </a:t>
            </a:r>
            <a:r>
              <a:rPr lang="en-US" b="1" i="1" dirty="0"/>
              <a:t>the subfolder’s names</a:t>
            </a:r>
            <a:r>
              <a:rPr lang="en-US" dirty="0"/>
              <a:t>, for example, noveer_shear0.2_TIA means in this case the veer is zero, while the shear exponent is 0.2 and turbulence intensity is A level. </a:t>
            </a:r>
          </a:p>
          <a:p>
            <a:pPr marL="285750" indent="-285750">
              <a:buFont typeface="Arial" panose="020B0604020202020204" pitchFamily="34" charset="0"/>
              <a:buChar char="•"/>
            </a:pPr>
            <a:r>
              <a:rPr lang="en-US" dirty="0"/>
              <a:t>The single parameter cases and the uniform case(benchmark) are also given for you to make comparisons. </a:t>
            </a:r>
          </a:p>
        </p:txBody>
      </p:sp>
      <p:graphicFrame>
        <p:nvGraphicFramePr>
          <p:cNvPr id="5" name="Table 4">
            <a:extLst>
              <a:ext uri="{FF2B5EF4-FFF2-40B4-BE49-F238E27FC236}">
                <a16:creationId xmlns:a16="http://schemas.microsoft.com/office/drawing/2014/main" id="{C5402E3E-EE61-EB54-1B28-0E41B0DFA555}"/>
              </a:ext>
            </a:extLst>
          </p:cNvPr>
          <p:cNvGraphicFramePr>
            <a:graphicFrameLocks noGrp="1"/>
          </p:cNvGraphicFramePr>
          <p:nvPr>
            <p:extLst>
              <p:ext uri="{D42A27DB-BD31-4B8C-83A1-F6EECF244321}">
                <p14:modId xmlns:p14="http://schemas.microsoft.com/office/powerpoint/2010/main" val="3352342802"/>
              </p:ext>
            </p:extLst>
          </p:nvPr>
        </p:nvGraphicFramePr>
        <p:xfrm>
          <a:off x="761366" y="3821460"/>
          <a:ext cx="10874830" cy="2494280"/>
        </p:xfrm>
        <a:graphic>
          <a:graphicData uri="http://schemas.openxmlformats.org/drawingml/2006/table">
            <a:tbl>
              <a:tblPr firstRow="1" bandRow="1">
                <a:tableStyleId>{BC89EF96-8CEA-46FF-86C4-4CE0E7609802}</a:tableStyleId>
              </a:tblPr>
              <a:tblGrid>
                <a:gridCol w="2174966">
                  <a:extLst>
                    <a:ext uri="{9D8B030D-6E8A-4147-A177-3AD203B41FA5}">
                      <a16:colId xmlns:a16="http://schemas.microsoft.com/office/drawing/2014/main" val="4254737315"/>
                    </a:ext>
                  </a:extLst>
                </a:gridCol>
                <a:gridCol w="2174966">
                  <a:extLst>
                    <a:ext uri="{9D8B030D-6E8A-4147-A177-3AD203B41FA5}">
                      <a16:colId xmlns:a16="http://schemas.microsoft.com/office/drawing/2014/main" val="1298746339"/>
                    </a:ext>
                  </a:extLst>
                </a:gridCol>
                <a:gridCol w="2174966">
                  <a:extLst>
                    <a:ext uri="{9D8B030D-6E8A-4147-A177-3AD203B41FA5}">
                      <a16:colId xmlns:a16="http://schemas.microsoft.com/office/drawing/2014/main" val="4083657463"/>
                    </a:ext>
                  </a:extLst>
                </a:gridCol>
                <a:gridCol w="2174966">
                  <a:extLst>
                    <a:ext uri="{9D8B030D-6E8A-4147-A177-3AD203B41FA5}">
                      <a16:colId xmlns:a16="http://schemas.microsoft.com/office/drawing/2014/main" val="3851368"/>
                    </a:ext>
                  </a:extLst>
                </a:gridCol>
                <a:gridCol w="2174966">
                  <a:extLst>
                    <a:ext uri="{9D8B030D-6E8A-4147-A177-3AD203B41FA5}">
                      <a16:colId xmlns:a16="http://schemas.microsoft.com/office/drawing/2014/main" val="1654999620"/>
                    </a:ext>
                  </a:extLst>
                </a:gridCol>
              </a:tblGrid>
              <a:tr h="370840">
                <a:tc>
                  <a:txBody>
                    <a:bodyPr/>
                    <a:lstStyle/>
                    <a:p>
                      <a:r>
                        <a:rPr lang="en-GB" dirty="0"/>
                        <a:t>15MW turbine</a:t>
                      </a:r>
                      <a:endParaRPr lang="en-US" dirty="0"/>
                    </a:p>
                  </a:txBody>
                  <a:tcPr/>
                </a:tc>
                <a:tc gridSpan="4">
                  <a:txBody>
                    <a:bodyPr/>
                    <a:lstStyle/>
                    <a:p>
                      <a:pPr algn="ctr"/>
                      <a:r>
                        <a:rPr lang="en-GB" dirty="0"/>
                        <a:t>Inflow parameter combinations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6051807"/>
                  </a:ext>
                </a:extLst>
              </a:tr>
              <a:tr h="370840">
                <a:tc>
                  <a:txBody>
                    <a:bodyPr/>
                    <a:lstStyle/>
                    <a:p>
                      <a:endParaRPr lang="en-US" dirty="0"/>
                    </a:p>
                  </a:txBody>
                  <a:tcPr/>
                </a:tc>
                <a:tc>
                  <a:txBody>
                    <a:bodyPr/>
                    <a:lstStyle/>
                    <a:p>
                      <a:r>
                        <a:rPr lang="en-GB" dirty="0"/>
                        <a:t>None </a:t>
                      </a:r>
                      <a:endParaRPr lang="en-US" dirty="0"/>
                    </a:p>
                  </a:txBody>
                  <a:tcPr/>
                </a:tc>
                <a:tc>
                  <a:txBody>
                    <a:bodyPr/>
                    <a:lstStyle/>
                    <a:p>
                      <a:r>
                        <a:rPr lang="en-GB" dirty="0"/>
                        <a:t>Low </a:t>
                      </a:r>
                      <a:endParaRPr lang="en-US" dirty="0"/>
                    </a:p>
                  </a:txBody>
                  <a:tcPr/>
                </a:tc>
                <a:tc>
                  <a:txBody>
                    <a:bodyPr/>
                    <a:lstStyle/>
                    <a:p>
                      <a:r>
                        <a:rPr lang="en-GB" dirty="0"/>
                        <a:t>Moderate </a:t>
                      </a:r>
                      <a:endParaRPr lang="en-US" dirty="0"/>
                    </a:p>
                  </a:txBody>
                  <a:tcPr/>
                </a:tc>
                <a:tc>
                  <a:txBody>
                    <a:bodyPr/>
                    <a:lstStyle/>
                    <a:p>
                      <a:r>
                        <a:rPr lang="en-GB" dirty="0"/>
                        <a:t>High </a:t>
                      </a:r>
                      <a:endParaRPr lang="en-US" dirty="0"/>
                    </a:p>
                  </a:txBody>
                  <a:tcPr/>
                </a:tc>
                <a:extLst>
                  <a:ext uri="{0D108BD9-81ED-4DB2-BD59-A6C34878D82A}">
                    <a16:rowId xmlns:a16="http://schemas.microsoft.com/office/drawing/2014/main" val="2442359315"/>
                  </a:ext>
                </a:extLst>
              </a:tr>
              <a:tr h="370840">
                <a:tc>
                  <a:txBody>
                    <a:bodyPr/>
                    <a:lstStyle/>
                    <a:p>
                      <a:r>
                        <a:rPr lang="en-GB" b="1" dirty="0"/>
                        <a:t>Shear exponent [-]</a:t>
                      </a:r>
                      <a:endParaRPr lang="en-US" b="1" dirty="0"/>
                    </a:p>
                  </a:txBody>
                  <a:tcPr/>
                </a:tc>
                <a:tc>
                  <a:txBody>
                    <a:bodyPr/>
                    <a:lstStyle/>
                    <a:p>
                      <a:r>
                        <a:rPr lang="en-GB" dirty="0"/>
                        <a:t>0</a:t>
                      </a:r>
                      <a:endParaRPr lang="en-US" dirty="0"/>
                    </a:p>
                  </a:txBody>
                  <a:tcPr/>
                </a:tc>
                <a:tc>
                  <a:txBody>
                    <a:bodyPr/>
                    <a:lstStyle/>
                    <a:p>
                      <a:r>
                        <a:rPr lang="en-GB" dirty="0"/>
                        <a:t>0.12</a:t>
                      </a:r>
                      <a:endParaRPr lang="en-US" dirty="0"/>
                    </a:p>
                  </a:txBody>
                  <a:tcPr/>
                </a:tc>
                <a:tc>
                  <a:txBody>
                    <a:bodyPr/>
                    <a:lstStyle/>
                    <a:p>
                      <a:r>
                        <a:rPr lang="en-GB" dirty="0"/>
                        <a:t>0.2</a:t>
                      </a:r>
                      <a:endParaRPr lang="en-US" dirty="0"/>
                    </a:p>
                  </a:txBody>
                  <a:tcPr/>
                </a:tc>
                <a:tc>
                  <a:txBody>
                    <a:bodyPr/>
                    <a:lstStyle/>
                    <a:p>
                      <a:r>
                        <a:rPr lang="en-GB" dirty="0"/>
                        <a:t>0.3</a:t>
                      </a:r>
                      <a:endParaRPr lang="en-US" dirty="0"/>
                    </a:p>
                  </a:txBody>
                  <a:tcPr/>
                </a:tc>
                <a:extLst>
                  <a:ext uri="{0D108BD9-81ED-4DB2-BD59-A6C34878D82A}">
                    <a16:rowId xmlns:a16="http://schemas.microsoft.com/office/drawing/2014/main" val="4139071698"/>
                  </a:ext>
                </a:extLst>
              </a:tr>
              <a:tr h="370840">
                <a:tc>
                  <a:txBody>
                    <a:bodyPr/>
                    <a:lstStyle/>
                    <a:p>
                      <a:r>
                        <a:rPr lang="en-GB" b="1" dirty="0"/>
                        <a:t>Veer [</a:t>
                      </a:r>
                      <a:r>
                        <a:rPr lang="en-US" altLang="zh-CN" b="1" dirty="0"/>
                        <a:t>°</a:t>
                      </a:r>
                      <a:r>
                        <a:rPr lang="en-GB" b="1" dirty="0"/>
                        <a:t>/m]</a:t>
                      </a:r>
                      <a:endParaRPr lang="en-US" b="1" dirty="0"/>
                    </a:p>
                  </a:txBody>
                  <a:tcPr/>
                </a:tc>
                <a:tc>
                  <a:txBody>
                    <a:bodyPr/>
                    <a:lstStyle/>
                    <a:p>
                      <a:r>
                        <a:rPr lang="en-GB" dirty="0"/>
                        <a:t>0</a:t>
                      </a:r>
                      <a:endParaRPr lang="en-US" dirty="0"/>
                    </a:p>
                  </a:txBody>
                  <a:tcPr/>
                </a:tc>
                <a:tc>
                  <a:txBody>
                    <a:bodyPr/>
                    <a:lstStyle/>
                    <a:p>
                      <a:r>
                        <a:rPr lang="en-GB" dirty="0"/>
                        <a:t>0.05</a:t>
                      </a:r>
                      <a:endParaRPr lang="en-US" dirty="0"/>
                    </a:p>
                  </a:txBody>
                  <a:tcPr/>
                </a:tc>
                <a:tc>
                  <a:txBody>
                    <a:bodyPr/>
                    <a:lstStyle/>
                    <a:p>
                      <a:r>
                        <a:rPr lang="en-GB" dirty="0"/>
                        <a:t>0.2</a:t>
                      </a:r>
                      <a:endParaRPr lang="en-US" dirty="0"/>
                    </a:p>
                  </a:txBody>
                  <a:tcPr/>
                </a:tc>
                <a:tc>
                  <a:txBody>
                    <a:bodyPr/>
                    <a:lstStyle/>
                    <a:p>
                      <a:r>
                        <a:rPr lang="en-GB" dirty="0"/>
                        <a:t>0.4</a:t>
                      </a:r>
                      <a:endParaRPr lang="en-US" dirty="0"/>
                    </a:p>
                  </a:txBody>
                  <a:tcPr/>
                </a:tc>
                <a:extLst>
                  <a:ext uri="{0D108BD9-81ED-4DB2-BD59-A6C34878D82A}">
                    <a16:rowId xmlns:a16="http://schemas.microsoft.com/office/drawing/2014/main" val="2419085461"/>
                  </a:ext>
                </a:extLst>
              </a:tr>
              <a:tr h="370840">
                <a:tc>
                  <a:txBody>
                    <a:bodyPr/>
                    <a:lstStyle/>
                    <a:p>
                      <a:r>
                        <a:rPr lang="en-GB" dirty="0"/>
                        <a:t>Wind direction over the rotor disc [</a:t>
                      </a:r>
                      <a:r>
                        <a:rPr lang="en-US" altLang="zh-CN" dirty="0"/>
                        <a:t>°</a:t>
                      </a:r>
                      <a:r>
                        <a:rPr lang="en-GB" dirty="0"/>
                        <a:t>]</a:t>
                      </a:r>
                      <a:endParaRPr lang="en-US" dirty="0"/>
                    </a:p>
                  </a:txBody>
                  <a:tcPr/>
                </a:tc>
                <a:tc>
                  <a:txBody>
                    <a:bodyPr/>
                    <a:lstStyle/>
                    <a:p>
                      <a:r>
                        <a:rPr lang="en-GB" dirty="0"/>
                        <a:t>-</a:t>
                      </a:r>
                      <a:endParaRPr lang="en-US" dirty="0"/>
                    </a:p>
                  </a:txBody>
                  <a:tcPr/>
                </a:tc>
                <a:tc>
                  <a:txBody>
                    <a:bodyPr/>
                    <a:lstStyle/>
                    <a:p>
                      <a:r>
                        <a:rPr lang="en-GB" dirty="0"/>
                        <a:t>(-6,6)</a:t>
                      </a:r>
                      <a:endParaRPr lang="en-US" dirty="0"/>
                    </a:p>
                  </a:txBody>
                  <a:tcPr/>
                </a:tc>
                <a:tc>
                  <a:txBody>
                    <a:bodyPr/>
                    <a:lstStyle/>
                    <a:p>
                      <a:r>
                        <a:rPr lang="en-GB" dirty="0"/>
                        <a:t>(-24,24)</a:t>
                      </a:r>
                      <a:endParaRPr lang="en-US" dirty="0"/>
                    </a:p>
                  </a:txBody>
                  <a:tcPr/>
                </a:tc>
                <a:tc>
                  <a:txBody>
                    <a:bodyPr/>
                    <a:lstStyle/>
                    <a:p>
                      <a:r>
                        <a:rPr lang="en-GB" dirty="0"/>
                        <a:t>(-48,48)</a:t>
                      </a:r>
                      <a:endParaRPr lang="en-US" dirty="0"/>
                    </a:p>
                  </a:txBody>
                  <a:tcPr/>
                </a:tc>
                <a:extLst>
                  <a:ext uri="{0D108BD9-81ED-4DB2-BD59-A6C34878D82A}">
                    <a16:rowId xmlns:a16="http://schemas.microsoft.com/office/drawing/2014/main" val="993180248"/>
                  </a:ext>
                </a:extLst>
              </a:tr>
              <a:tr h="370840">
                <a:tc>
                  <a:txBody>
                    <a:bodyPr/>
                    <a:lstStyle/>
                    <a:p>
                      <a:r>
                        <a:rPr lang="en-GB" b="1" dirty="0"/>
                        <a:t>TI [-]</a:t>
                      </a:r>
                      <a:endParaRPr lang="en-US" b="1" dirty="0"/>
                    </a:p>
                  </a:txBody>
                  <a:tcPr/>
                </a:tc>
                <a:tc>
                  <a:txBody>
                    <a:bodyPr/>
                    <a:lstStyle/>
                    <a:p>
                      <a:r>
                        <a:rPr lang="en-GB" dirty="0"/>
                        <a:t>0</a:t>
                      </a:r>
                      <a:endParaRPr lang="en-US" dirty="0"/>
                    </a:p>
                  </a:txBody>
                  <a:tcPr/>
                </a:tc>
                <a:tc>
                  <a:txBody>
                    <a:bodyPr/>
                    <a:lstStyle/>
                    <a:p>
                      <a:r>
                        <a:rPr lang="en-GB" dirty="0"/>
                        <a:t>0.12 / C</a:t>
                      </a:r>
                      <a:endParaRPr lang="en-US" dirty="0"/>
                    </a:p>
                  </a:txBody>
                  <a:tcPr/>
                </a:tc>
                <a:tc>
                  <a:txBody>
                    <a:bodyPr/>
                    <a:lstStyle/>
                    <a:p>
                      <a:r>
                        <a:rPr lang="en-GB" dirty="0"/>
                        <a:t>-</a:t>
                      </a:r>
                      <a:endParaRPr lang="en-US" dirty="0"/>
                    </a:p>
                  </a:txBody>
                  <a:tcPr/>
                </a:tc>
                <a:tc>
                  <a:txBody>
                    <a:bodyPr/>
                    <a:lstStyle/>
                    <a:p>
                      <a:r>
                        <a:rPr lang="en-GB" dirty="0"/>
                        <a:t>0.16 / A</a:t>
                      </a:r>
                      <a:endParaRPr lang="en-US" dirty="0"/>
                    </a:p>
                  </a:txBody>
                  <a:tcPr/>
                </a:tc>
                <a:extLst>
                  <a:ext uri="{0D108BD9-81ED-4DB2-BD59-A6C34878D82A}">
                    <a16:rowId xmlns:a16="http://schemas.microsoft.com/office/drawing/2014/main" val="742091321"/>
                  </a:ext>
                </a:extLst>
              </a:tr>
            </a:tbl>
          </a:graphicData>
        </a:graphic>
      </p:graphicFrame>
    </p:spTree>
    <p:extLst>
      <p:ext uri="{BB962C8B-B14F-4D97-AF65-F5344CB8AC3E}">
        <p14:creationId xmlns:p14="http://schemas.microsoft.com/office/powerpoint/2010/main" val="170930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533F3-606A-0FCF-8E7E-FEF67E241708}"/>
              </a:ext>
            </a:extLst>
          </p:cNvPr>
          <p:cNvSpPr txBox="1"/>
          <p:nvPr/>
        </p:nvSpPr>
        <p:spPr>
          <a:xfrm>
            <a:off x="531628" y="478464"/>
            <a:ext cx="8357191" cy="1754326"/>
          </a:xfrm>
          <a:prstGeom prst="rect">
            <a:avLst/>
          </a:prstGeom>
          <a:noFill/>
        </p:spPr>
        <p:txBody>
          <a:bodyPr wrap="square" rtlCol="0">
            <a:spAutoFit/>
          </a:bodyPr>
          <a:lstStyle/>
          <a:p>
            <a:pPr marL="285750" indent="-285750">
              <a:buFont typeface="Arial" panose="020B0604020202020204" pitchFamily="34" charset="0"/>
              <a:buChar char="•"/>
            </a:pPr>
            <a:r>
              <a:rPr lang="en-GB" dirty="0"/>
              <a:t>Click into a folder, you will see a set of files with a certain reference wind speed from cut-in speed 3m/s(Uref3). </a:t>
            </a:r>
          </a:p>
          <a:p>
            <a:pPr marL="285750" indent="-285750">
              <a:buFont typeface="Arial" panose="020B0604020202020204" pitchFamily="34" charset="0"/>
              <a:buChar char="•"/>
            </a:pPr>
            <a:r>
              <a:rPr lang="en-GB" dirty="0"/>
              <a:t>Click into one data file, you will see the time column with an interval of 0.05s and 1 hour in total. The other columns are wind speed in three directions, whereas the rotor disc is in the </a:t>
            </a:r>
            <a:r>
              <a:rPr lang="en-GB" dirty="0" err="1"/>
              <a:t>yz</a:t>
            </a:r>
            <a:r>
              <a:rPr lang="en-GB" dirty="0"/>
              <a:t> plane. The final column is the output generator power.</a:t>
            </a:r>
          </a:p>
          <a:p>
            <a:endParaRPr lang="en-US" dirty="0"/>
          </a:p>
        </p:txBody>
      </p:sp>
      <p:pic>
        <p:nvPicPr>
          <p:cNvPr id="5" name="Picture 4">
            <a:extLst>
              <a:ext uri="{FF2B5EF4-FFF2-40B4-BE49-F238E27FC236}">
                <a16:creationId xmlns:a16="http://schemas.microsoft.com/office/drawing/2014/main" id="{3F802070-FFE8-06FB-AF4D-7C235C60FD0F}"/>
              </a:ext>
            </a:extLst>
          </p:cNvPr>
          <p:cNvPicPr>
            <a:picLocks noChangeAspect="1"/>
          </p:cNvPicPr>
          <p:nvPr/>
        </p:nvPicPr>
        <p:blipFill>
          <a:blip r:embed="rId2"/>
          <a:stretch>
            <a:fillRect/>
          </a:stretch>
        </p:blipFill>
        <p:spPr>
          <a:xfrm>
            <a:off x="9246449" y="778685"/>
            <a:ext cx="2524125" cy="5791200"/>
          </a:xfrm>
          <a:prstGeom prst="rect">
            <a:avLst/>
          </a:prstGeom>
        </p:spPr>
      </p:pic>
      <p:pic>
        <p:nvPicPr>
          <p:cNvPr id="6" name="Picture 5">
            <a:extLst>
              <a:ext uri="{FF2B5EF4-FFF2-40B4-BE49-F238E27FC236}">
                <a16:creationId xmlns:a16="http://schemas.microsoft.com/office/drawing/2014/main" id="{C820D727-0F89-2153-D56F-17C4703520F3}"/>
              </a:ext>
            </a:extLst>
          </p:cNvPr>
          <p:cNvPicPr>
            <a:picLocks noChangeAspect="1"/>
          </p:cNvPicPr>
          <p:nvPr/>
        </p:nvPicPr>
        <p:blipFill>
          <a:blip r:embed="rId3"/>
          <a:stretch>
            <a:fillRect/>
          </a:stretch>
        </p:blipFill>
        <p:spPr>
          <a:xfrm>
            <a:off x="1207792" y="2099489"/>
            <a:ext cx="3743103" cy="4539508"/>
          </a:xfrm>
          <a:prstGeom prst="rect">
            <a:avLst/>
          </a:prstGeom>
        </p:spPr>
      </p:pic>
    </p:spTree>
    <p:extLst>
      <p:ext uri="{BB962C8B-B14F-4D97-AF65-F5344CB8AC3E}">
        <p14:creationId xmlns:p14="http://schemas.microsoft.com/office/powerpoint/2010/main" val="11261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CA0E39-67B1-217B-C244-4DA0AB7A534E}"/>
              </a:ext>
            </a:extLst>
          </p:cNvPr>
          <p:cNvSpPr txBox="1"/>
          <p:nvPr/>
        </p:nvSpPr>
        <p:spPr>
          <a:xfrm>
            <a:off x="542260" y="499730"/>
            <a:ext cx="10611293" cy="3693319"/>
          </a:xfrm>
          <a:prstGeom prst="rect">
            <a:avLst/>
          </a:prstGeom>
          <a:noFill/>
        </p:spPr>
        <p:txBody>
          <a:bodyPr wrap="square" rtlCol="0">
            <a:spAutoFit/>
          </a:bodyPr>
          <a:lstStyle/>
          <a:p>
            <a:r>
              <a:rPr lang="en-GB" dirty="0"/>
              <a:t>What you need to do is:</a:t>
            </a:r>
          </a:p>
          <a:p>
            <a:pPr marL="800100" lvl="1" indent="-342900">
              <a:buFont typeface="+mj-lt"/>
              <a:buAutoNum type="arabicPeriod"/>
            </a:pPr>
            <a:r>
              <a:rPr lang="en-GB" dirty="0"/>
              <a:t>Observe how the wind speed in the inflow direction and the generator power vary over the entire simulation time, and calculate the mean generator power in the second half of the simulation time.</a:t>
            </a:r>
          </a:p>
          <a:p>
            <a:pPr marL="800100" lvl="1" indent="-342900">
              <a:buFont typeface="+mj-lt"/>
              <a:buAutoNum type="arabicPeriod"/>
            </a:pPr>
            <a:r>
              <a:rPr lang="en-GB" dirty="0"/>
              <a:t>Make power curves for each case and compare </a:t>
            </a:r>
            <a:r>
              <a:rPr lang="en-GB" b="1" i="1" dirty="0"/>
              <a:t>the relevant cases in the same plot</a:t>
            </a:r>
            <a:r>
              <a:rPr lang="en-GB" dirty="0"/>
              <a:t>.</a:t>
            </a:r>
          </a:p>
          <a:p>
            <a:pPr marL="800100" lvl="1" indent="-342900">
              <a:buFont typeface="+mj-lt"/>
              <a:buAutoNum type="arabicPeriod"/>
            </a:pPr>
            <a:r>
              <a:rPr lang="en-US" dirty="0"/>
              <a:t>Analyze the power curves, by observing how they deviate from the benchmark case in certain regions(for example, low speed region, near rated speed region, region after reaching rated power). Try to give explanations.</a:t>
            </a:r>
          </a:p>
          <a:p>
            <a:pPr marL="800100" lvl="1" indent="-342900">
              <a:buFont typeface="+mj-lt"/>
              <a:buAutoNum type="arabicPeriod"/>
            </a:pPr>
            <a:r>
              <a:rPr lang="en-US" dirty="0"/>
              <a:t>Analyze the deviation of each case from the benchmark at each reference wind speed. Compare the integrated impact of inflow parameters and the superposition of the deviation of single parameters. Try to give some illustration.</a:t>
            </a:r>
          </a:p>
          <a:p>
            <a:pPr marL="800100" lvl="1" indent="-342900">
              <a:buFont typeface="+mj-lt"/>
              <a:buAutoNum type="arabicPeriod"/>
            </a:pPr>
            <a:r>
              <a:rPr lang="en-US" dirty="0"/>
              <a:t>(Not compulsory) choose two turbulent cases and calculate the turbulence intensity by hand, see if it is aligned with the setting figure.</a:t>
            </a:r>
          </a:p>
        </p:txBody>
      </p:sp>
    </p:spTree>
    <p:extLst>
      <p:ext uri="{BB962C8B-B14F-4D97-AF65-F5344CB8AC3E}">
        <p14:creationId xmlns:p14="http://schemas.microsoft.com/office/powerpoint/2010/main" val="4259956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479</Words>
  <Application>Microsoft Office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Jiaxin Liu</dc:creator>
  <cp:lastModifiedBy>Jiaxin Liu</cp:lastModifiedBy>
  <cp:revision>4</cp:revision>
  <dcterms:created xsi:type="dcterms:W3CDTF">2025-03-08T20:09:31Z</dcterms:created>
  <dcterms:modified xsi:type="dcterms:W3CDTF">2025-03-08T20:59:55Z</dcterms:modified>
</cp:coreProperties>
</file>