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1010" r:id="rId2"/>
    <p:sldId id="985" r:id="rId3"/>
    <p:sldId id="1087" r:id="rId4"/>
    <p:sldId id="1088" r:id="rId5"/>
    <p:sldId id="1089" r:id="rId6"/>
    <p:sldId id="1096" r:id="rId7"/>
    <p:sldId id="1097" r:id="rId8"/>
    <p:sldId id="1098" r:id="rId9"/>
    <p:sldId id="1099" r:id="rId10"/>
    <p:sldId id="1100" r:id="rId11"/>
    <p:sldId id="1101" r:id="rId12"/>
  </p:sldIdLst>
  <p:sldSz cx="12192000" cy="6858000"/>
  <p:notesSz cx="6858000" cy="9144000"/>
  <p:custDataLst>
    <p:tags r:id="rId14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 userDrawn="1">
          <p15:clr>
            <a:srgbClr val="A4A3A4"/>
          </p15:clr>
        </p15:guide>
        <p15:guide id="2" pos="3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CFC"/>
    <a:srgbClr val="00E4FF"/>
    <a:srgbClr val="FDFEFF"/>
    <a:srgbClr val="F3F3F5"/>
    <a:srgbClr val="E6E6E6"/>
    <a:srgbClr val="FF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4660" autoAdjust="0"/>
  </p:normalViewPr>
  <p:slideViewPr>
    <p:cSldViewPr showGuides="1">
      <p:cViewPr varScale="1">
        <p:scale>
          <a:sx n="68" d="100"/>
          <a:sy n="68" d="100"/>
        </p:scale>
        <p:origin x="852" y="88"/>
      </p:cViewPr>
      <p:guideLst>
        <p:guide orient="horz" pos="2210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fld id="{9AB9F066-5D8A-46ED-9E90-83E92610036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B9F066-5D8A-46ED-9E90-83E92610036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B9F066-5D8A-46ED-9E90-83E9261003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3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B9F066-5D8A-46ED-9E90-83E9261003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5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B9F066-5D8A-46ED-9E90-83E9261003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B9F066-5D8A-46ED-9E90-83E9261003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9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B9F066-5D8A-46ED-9E90-83E9261003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5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B9F066-5D8A-46ED-9E90-83E9261003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7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1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/>
          <a:stretch>
            <a:fillRect/>
          </a:stretch>
        </p:blipFill>
        <p:spPr>
          <a:xfrm>
            <a:off x="3479800" y="-182162"/>
            <a:ext cx="8712200" cy="7040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26E0B-C19A-4883-855C-DBC2F3B13F4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7FD35-6B00-4072-824B-397E08C5234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57ED3-46DE-4008-968D-F303228E31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0D051-E400-494E-BC77-72A39ECE24F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AD085-C2CF-4338-931B-E1DEBE803AC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9F1B1-3BC0-48BD-AB69-7051716CD27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6FF49-1C17-4E0B-B88C-2B977797820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88" y="225425"/>
            <a:ext cx="11783168" cy="61595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EB5E-3D6B-4AC4-AAE2-66C677EBF96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A6118-9578-460D-A99E-A49F4253C3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F955A-DFF2-4DBA-826F-497739C6816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E96C5-4EDD-4D0E-9731-18F0CAF07F8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1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/>
          <a:stretch>
            <a:fillRect/>
          </a:stretch>
        </p:blipFill>
        <p:spPr>
          <a:xfrm>
            <a:off x="3479800" y="-182162"/>
            <a:ext cx="8712200" cy="7040161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7488" y="225425"/>
            <a:ext cx="10515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单击此处添加标题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268413"/>
            <a:ext cx="10515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A73AF9-1C5B-439F-AD1C-E8D6A521E39E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7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0.xml"/><Relationship Id="rId7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1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.xml"/><Relationship Id="rId7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1135" y="-27305"/>
            <a:ext cx="1473835" cy="1473835"/>
          </a:xfrm>
          <a:prstGeom prst="rect">
            <a:avLst/>
          </a:prstGeom>
        </p:spPr>
      </p:pic>
      <p:sp>
        <p:nvSpPr>
          <p:cNvPr id="9" name="标题 4"/>
          <p:cNvSpPr/>
          <p:nvPr>
            <p:custDataLst>
              <p:tags r:id="rId2"/>
            </p:custDataLst>
          </p:nvPr>
        </p:nvSpPr>
        <p:spPr>
          <a:xfrm>
            <a:off x="191212" y="1988840"/>
            <a:ext cx="7481927" cy="1198880"/>
          </a:xfrm>
          <a:prstGeom prst="rect">
            <a:avLst/>
          </a:prstGeom>
          <a:noFill/>
        </p:spPr>
        <p:txBody>
          <a:bodyPr vert="horz" wrap="square" lIns="101600" tIns="38100" rIns="76200" bIns="38100" rtlCol="0" anchor="t" anchorCtr="0">
            <a:normAutofit fontScale="925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500" b="0" i="0" u="none" strike="noStrike" kern="1200" cap="none" spc="3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菱心体简" panose="02010400000101010101" charset="-122"/>
                <a:cs typeface="+mn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spc="180" smtClean="0">
                <a:solidFill>
                  <a:schemeClr val="tx1">
                    <a:lumMod val="95000"/>
                  </a:schemeClr>
                </a:solidFill>
                <a:sym typeface="+mn-ea"/>
              </a:rPr>
              <a:t>DAM Workshop Project</a:t>
            </a:r>
            <a:endParaRPr lang="en-US" altLang="zh-CN" sz="3600" spc="180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spc="180" smtClean="0">
                <a:solidFill>
                  <a:schemeClr val="tx1">
                    <a:lumMod val="95000"/>
                  </a:schemeClr>
                </a:solidFill>
                <a:sym typeface="+mn-ea"/>
              </a:rPr>
              <a:t>A survey of Large Language Model</a:t>
            </a:r>
            <a:endParaRPr lang="en-US" altLang="zh-CN" sz="3600" spc="180" smtClean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altLang="zh-CN" sz="4600" b="1" spc="180" smtClean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altLang="zh-CN" sz="3600" spc="180" dirty="0">
              <a:solidFill>
                <a:schemeClr val="tx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135" y="3356992"/>
            <a:ext cx="4392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Team Member:</a:t>
            </a:r>
          </a:p>
          <a:p>
            <a:r>
              <a:rPr lang="en-US" altLang="zh-CN" smtClean="0"/>
              <a:t>2150276 </a:t>
            </a:r>
            <a:r>
              <a:rPr lang="zh-CN" altLang="en-US" smtClean="0"/>
              <a:t>沈卓成</a:t>
            </a:r>
            <a:endParaRPr lang="en-US" altLang="zh-CN" smtClean="0"/>
          </a:p>
          <a:p>
            <a:r>
              <a:rPr lang="en-US" altLang="zh-CN" smtClean="0"/>
              <a:t>2151396 </a:t>
            </a:r>
            <a:r>
              <a:rPr lang="zh-CN" altLang="en-US" smtClean="0"/>
              <a:t>张靖</a:t>
            </a:r>
            <a:r>
              <a:rPr lang="zh-CN" altLang="en-US" smtClean="0"/>
              <a:t>凯</a:t>
            </a:r>
            <a:endParaRPr lang="en-US" altLang="zh-CN" smtClean="0"/>
          </a:p>
          <a:p>
            <a:r>
              <a:rPr lang="en-US" altLang="zh-CN" smtClean="0"/>
              <a:t>2150268 </a:t>
            </a:r>
            <a:r>
              <a:rPr lang="zh-CN" altLang="en-US" smtClean="0"/>
              <a:t>薛琮霖</a:t>
            </a:r>
            <a:endParaRPr lang="en-US" altLang="zh-CN" smtClean="0"/>
          </a:p>
          <a:p>
            <a:r>
              <a:rPr lang="en-US" altLang="zh-CN" smtClean="0"/>
              <a:t>2153487 </a:t>
            </a:r>
            <a:r>
              <a:rPr lang="zh-CN" altLang="en-US" smtClean="0"/>
              <a:t>丁一珉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文本框 25"/>
          <p:cNvSpPr txBox="1"/>
          <p:nvPr>
            <p:custDataLst>
              <p:tags r:id="rId1"/>
            </p:custDataLst>
          </p:nvPr>
        </p:nvSpPr>
        <p:spPr>
          <a:xfrm>
            <a:off x="1554846" y="1897960"/>
            <a:ext cx="4370523" cy="3458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defRPr sz="15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1135" y="-27305"/>
            <a:ext cx="11101705" cy="1473835"/>
            <a:chOff x="301" y="-43"/>
            <a:chExt cx="17483" cy="2321"/>
          </a:xfrm>
        </p:grpSpPr>
        <p:sp>
          <p:nvSpPr>
            <p:cNvPr id="213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2622" y="795"/>
              <a:ext cx="8516" cy="70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710" tIns="25710" rIns="25710" bIns="25710">
              <a:noAutofit/>
            </a:bodyPr>
            <a:lstStyle/>
            <a:p>
              <a:r>
                <a: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直接连接符 21"/>
            <p:cNvSpPr/>
            <p:nvPr>
              <p:custDataLst>
                <p:tags r:id="rId3"/>
              </p:custDataLst>
            </p:nvPr>
          </p:nvSpPr>
          <p:spPr>
            <a:xfrm flipV="1">
              <a:off x="2569" y="1432"/>
              <a:ext cx="15215" cy="48"/>
            </a:xfrm>
            <a:prstGeom prst="lin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45719" rIns="45719"/>
            <a:lstStyle/>
            <a:p>
              <a:endParaRPr/>
            </a:p>
          </p:txBody>
        </p:sp>
        <p:pic>
          <p:nvPicPr>
            <p:cNvPr id="32" name="图片 31" descr="校徽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01" y="-43"/>
              <a:ext cx="2321" cy="232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/>
          <a:srcRect r="30439" b="67816"/>
          <a:stretch/>
        </p:blipFill>
        <p:spPr>
          <a:xfrm>
            <a:off x="1583071" y="1358265"/>
            <a:ext cx="8208912" cy="17281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9"/>
          <a:srcRect r="25347" b="275"/>
          <a:stretch/>
        </p:blipFill>
        <p:spPr>
          <a:xfrm>
            <a:off x="1554846" y="3490952"/>
            <a:ext cx="8241283" cy="23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文本框 25"/>
          <p:cNvSpPr txBox="1"/>
          <p:nvPr>
            <p:custDataLst>
              <p:tags r:id="rId1"/>
            </p:custDataLst>
          </p:nvPr>
        </p:nvSpPr>
        <p:spPr>
          <a:xfrm>
            <a:off x="1554846" y="1897960"/>
            <a:ext cx="4370523" cy="3458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defRPr sz="15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1135" y="-27305"/>
            <a:ext cx="11101705" cy="1473835"/>
            <a:chOff x="301" y="-43"/>
            <a:chExt cx="17483" cy="2321"/>
          </a:xfrm>
        </p:grpSpPr>
        <p:sp>
          <p:nvSpPr>
            <p:cNvPr id="213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2622" y="795"/>
              <a:ext cx="8516" cy="70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710" tIns="25710" rIns="25710" bIns="25710">
              <a:noAutofit/>
            </a:bodyPr>
            <a:lstStyle/>
            <a:p>
              <a:r>
                <a: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Results and Metrics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直接连接符 21"/>
            <p:cNvSpPr/>
            <p:nvPr>
              <p:custDataLst>
                <p:tags r:id="rId3"/>
              </p:custDataLst>
            </p:nvPr>
          </p:nvSpPr>
          <p:spPr>
            <a:xfrm flipV="1">
              <a:off x="2569" y="1432"/>
              <a:ext cx="15215" cy="48"/>
            </a:xfrm>
            <a:prstGeom prst="lin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45719" rIns="45719"/>
            <a:lstStyle/>
            <a:p>
              <a:endParaRPr/>
            </a:p>
          </p:txBody>
        </p:sp>
        <p:pic>
          <p:nvPicPr>
            <p:cNvPr id="32" name="图片 31" descr="校徽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01" y="-43"/>
              <a:ext cx="2321" cy="2321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376" y="2383155"/>
            <a:ext cx="7488832" cy="3172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/>
          <a:srcRect t="-1" r="42391" b="-1701"/>
          <a:stretch/>
        </p:blipFill>
        <p:spPr>
          <a:xfrm>
            <a:off x="8112224" y="2708920"/>
            <a:ext cx="3816424" cy="26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07485" y="1094740"/>
            <a:ext cx="6913245" cy="3879850"/>
            <a:chOff x="332" y="664"/>
            <a:chExt cx="10887" cy="6110"/>
          </a:xfrm>
        </p:grpSpPr>
        <p:sp>
          <p:nvSpPr>
            <p:cNvPr id="3" name="文本框 2"/>
            <p:cNvSpPr txBox="1"/>
            <p:nvPr/>
          </p:nvSpPr>
          <p:spPr>
            <a:xfrm>
              <a:off x="674" y="664"/>
              <a:ext cx="10545" cy="138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>
                <a:lnSpc>
                  <a:spcPct val="130000"/>
                </a:lnSpc>
                <a:defRPr sz="120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  <a:r>
                <a:rPr lang="en-US" altLang="zh-CN" sz="2665" b="1">
                  <a:solidFill>
                    <a:schemeClr val="tx1">
                      <a:lumMod val="95000"/>
                    </a:schemeClr>
                  </a:solidFill>
                  <a:sym typeface="+mn-ea"/>
                </a:rPr>
                <a:t>1   </a:t>
              </a:r>
              <a:r>
                <a:rPr lang="en-US" altLang="zh-CN" sz="2665" b="1" smtClean="0">
                  <a:solidFill>
                    <a:schemeClr val="tx1">
                      <a:lumMod val="95000"/>
                    </a:schemeClr>
                  </a:solidFill>
                  <a:sym typeface="+mn-ea"/>
                </a:rPr>
                <a:t>M</a:t>
              </a:r>
              <a:r>
                <a:rPr lang="en-US" altLang="zh-CN" sz="2665" b="1" smtClean="0">
                  <a:solidFill>
                    <a:schemeClr val="tx1">
                      <a:lumMod val="95000"/>
                    </a:schemeClr>
                  </a:solidFill>
                  <a:sym typeface="+mn-ea"/>
                </a:rPr>
                <a:t>odel architecture improvements</a:t>
              </a:r>
              <a:endParaRPr lang="en-US" altLang="zh-CN" sz="2665" b="1" dirty="0">
                <a:solidFill>
                  <a:schemeClr val="tx1">
                    <a:lumMod val="95000"/>
                  </a:schemeClr>
                </a:solidFill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4" y="2197"/>
              <a:ext cx="9213" cy="123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l">
                <a:lnSpc>
                  <a:spcPct val="130000"/>
                </a:lnSpc>
                <a:defRPr sz="120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  <a:r>
                <a:rPr lang="en-US" altLang="zh-CN" sz="2665" b="1" dirty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2   </a:t>
              </a:r>
              <a:r>
                <a:rPr lang="en-US" altLang="zh-CN" sz="2665" b="1" dirty="0">
                  <a:solidFill>
                    <a:schemeClr val="tx1">
                      <a:lumMod val="95000"/>
                    </a:schemeClr>
                  </a:solidFill>
                  <a:sym typeface="+mn-ea"/>
                </a:rPr>
                <a:t>Objectives</a:t>
              </a:r>
              <a:endParaRPr lang="en-US" altLang="zh-CN" sz="2665" b="1" dirty="0">
                <a:solidFill>
                  <a:schemeClr val="tx1">
                    <a:lumMod val="95000"/>
                  </a:schemeClr>
                </a:solidFill>
                <a:latin typeface="+mj-lt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2" y="3620"/>
              <a:ext cx="9199" cy="14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indent="0" algn="ctr" latinLnBrk="1">
                <a:lnSpc>
                  <a:spcPct val="130000"/>
                </a:lnSpc>
                <a:defRPr sz="120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  <a:r>
                <a:rPr lang="en-US" altLang="zh-CN" sz="2665" b="1" dirty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3   </a:t>
              </a:r>
              <a:r>
                <a:rPr lang="en-US" altLang="zh-CN" sz="2665" b="1" dirty="0">
                  <a:solidFill>
                    <a:schemeClr val="tx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Functionalities and Features</a:t>
              </a:r>
              <a:endParaRPr lang="en-US" altLang="zh-CN" sz="2665" b="1" dirty="0">
                <a:solidFill>
                  <a:schemeClr val="tx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0" y="5528"/>
              <a:ext cx="10288" cy="124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l">
                <a:lnSpc>
                  <a:spcPct val="130000"/>
                </a:lnSpc>
                <a:defRPr sz="120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  <a:r>
                <a:rPr lang="en-US" altLang="zh-CN" sz="2665" b="1" dirty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4   </a:t>
              </a:r>
              <a:r>
                <a:rPr lang="en-US" altLang="zh-CN" sz="2665" b="1" dirty="0">
                  <a:solidFill>
                    <a:schemeClr val="tx1">
                      <a:lumMod val="95000"/>
                    </a:schemeClr>
                  </a:solidFill>
                  <a:latin typeface="+mn-lt"/>
                </a:rPr>
                <a:t>Usages</a:t>
              </a:r>
            </a:p>
            <a:p>
              <a:pPr algn="l">
                <a:lnSpc>
                  <a:spcPct val="130000"/>
                </a:lnSpc>
                <a:defRPr sz="120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  <a:endParaRPr lang="en-US" altLang="zh-CN" sz="2665" b="1" dirty="0">
                <a:solidFill>
                  <a:schemeClr val="tx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3864187" y="1078125"/>
            <a:ext cx="0" cy="50178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47370" y="3223895"/>
            <a:ext cx="2955925" cy="492760"/>
            <a:chOff x="7554" y="7479"/>
            <a:chExt cx="4655" cy="776"/>
          </a:xfrm>
        </p:grpSpPr>
        <p:sp>
          <p:nvSpPr>
            <p:cNvPr id="9" name="文本框 8"/>
            <p:cNvSpPr txBox="1"/>
            <p:nvPr/>
          </p:nvSpPr>
          <p:spPr>
            <a:xfrm>
              <a:off x="7560" y="7479"/>
              <a:ext cx="4541" cy="77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dist"/>
              <a:r>
                <a:rPr lang="en-US" altLang="zh-CN" sz="3735" b="1">
                  <a:solidFill>
                    <a:schemeClr val="accent1"/>
                  </a:solidFill>
                  <a:latin typeface="+mj-lt"/>
                </a:rPr>
                <a:t>CONTENTS</a:t>
              </a:r>
              <a:endParaRPr lang="en-US" altLang="zh-CN" sz="3735" b="1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554" y="8255"/>
              <a:ext cx="4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1135" y="-27305"/>
            <a:ext cx="1473835" cy="14738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2AD3B3-28FB-E5BA-554C-842F188F9762}"/>
              </a:ext>
            </a:extLst>
          </p:cNvPr>
          <p:cNvSpPr txBox="1"/>
          <p:nvPr/>
        </p:nvSpPr>
        <p:spPr>
          <a:xfrm>
            <a:off x="4171315" y="4974590"/>
            <a:ext cx="6532880" cy="7912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30000"/>
              </a:lnSpc>
              <a:defRPr sz="12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665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5   </a:t>
            </a:r>
            <a:r>
              <a:rPr lang="en-US" altLang="zh-CN" sz="2400" b="1" spc="140" dirty="0">
                <a:solidFill>
                  <a:schemeClr val="tx1"/>
                </a:solidFill>
                <a:latin typeface="+mn-ea"/>
                <a:ea typeface="+mn-ea"/>
              </a:rPr>
              <a:t>Experiments and result analysis</a:t>
            </a:r>
            <a:endParaRPr lang="en-US" altLang="zh-CN" sz="2665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algn="l">
              <a:lnSpc>
                <a:spcPct val="130000"/>
              </a:lnSpc>
              <a:defRPr sz="12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en-US" altLang="zh-CN" sz="2665" b="1" dirty="0">
              <a:solidFill>
                <a:schemeClr val="tx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4333446" y="3483032"/>
            <a:ext cx="3525102" cy="215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sz="1800">
              <a:solidFill>
                <a:schemeClr val="lt1"/>
              </a:solidFill>
              <a:latin typeface="Arial" panose="020B0604020202020204" pitchFamily="34" charset="0"/>
              <a:ea typeface="汉仪铁线黑-65简" panose="00020600040101010101" charset="-122"/>
              <a:cs typeface="汉仪铁线黑-65简" panose="00020600040101010101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>
          <a:xfrm>
            <a:off x="3136458" y="1941786"/>
            <a:ext cx="5919713" cy="1272641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rmAutofit/>
          </a:bodyPr>
          <a:lstStyle/>
          <a:p>
            <a:pPr marL="0" algn="ctr">
              <a:buNone/>
            </a:pPr>
            <a:r>
              <a:rPr lang="en-US" altLang="zh-CN" sz="4400" b="1" spc="300" dirty="0">
                <a:solidFill>
                  <a:schemeClr val="tx1"/>
                </a:solidFill>
                <a:latin typeface="Arial" panose="020B0604020202020204" pitchFamily="34" charset="0"/>
                <a:ea typeface="汉仪铁线黑-65简" panose="00020600040101010101" charset="-122"/>
                <a:cs typeface="汉仪铁线黑-65简" panose="00020600040101010101" charset="-122"/>
              </a:rPr>
              <a:t>1</a:t>
            </a:r>
          </a:p>
        </p:txBody>
      </p:sp>
      <p:sp>
        <p:nvSpPr>
          <p:cNvPr id="18" name="图文框 17"/>
          <p:cNvSpPr/>
          <p:nvPr>
            <p:custDataLst>
              <p:tags r:id="rId3"/>
            </p:custDataLst>
          </p:nvPr>
        </p:nvSpPr>
        <p:spPr>
          <a:xfrm>
            <a:off x="2063750" y="1278890"/>
            <a:ext cx="8082915" cy="4429760"/>
          </a:xfrm>
          <a:prstGeom prst="frame">
            <a:avLst>
              <a:gd name="adj1" fmla="val 1004"/>
            </a:avLst>
          </a:prstGeom>
          <a:solidFill>
            <a:schemeClr val="accent1">
              <a:lumMod val="50000"/>
              <a:alpha val="7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校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1135" y="-27305"/>
            <a:ext cx="1473835" cy="1473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87688" y="3773227"/>
            <a:ext cx="6696075" cy="8782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30000"/>
              </a:lnSpc>
              <a:defRPr sz="12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665" b="1" smtClean="0">
                <a:solidFill>
                  <a:schemeClr val="tx1">
                    <a:lumMod val="95000"/>
                  </a:schemeClr>
                </a:solidFill>
                <a:sym typeface="+mn-ea"/>
              </a:rPr>
              <a:t>M</a:t>
            </a:r>
            <a:r>
              <a:rPr lang="en-US" altLang="zh-CN" sz="2665" b="1" smtClean="0">
                <a:solidFill>
                  <a:schemeClr val="tx1">
                    <a:lumMod val="95000"/>
                  </a:schemeClr>
                </a:solidFill>
                <a:sym typeface="+mn-ea"/>
              </a:rPr>
              <a:t>odel architecture improvements</a:t>
            </a:r>
            <a:endParaRPr lang="en-US" altLang="zh-CN" sz="2665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文本框 25"/>
          <p:cNvSpPr txBox="1"/>
          <p:nvPr>
            <p:custDataLst>
              <p:tags r:id="rId1"/>
            </p:custDataLst>
          </p:nvPr>
        </p:nvSpPr>
        <p:spPr>
          <a:xfrm>
            <a:off x="1554846" y="1897960"/>
            <a:ext cx="4370523" cy="3458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defRPr sz="15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3392" y="2564904"/>
            <a:ext cx="6840959" cy="169367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当前流行的大模型的网络架构其实并没有很多新的技术，还是一直沿用当前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领域最热门最有效的架构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——Transformer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结构。相比于传统的循环神经网络（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）和长短时记忆网络（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具有独特的注意力机制（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），这相当于给模型加强理解力，对更重要的词能给予更多关注，同时该机制具有更好的并行性和扩展性，能够处理更长的序列，立马成为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领域具有奠基性能力的模型，在各类文本相关的序列任务中取得不错的效果。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1135" y="-27305"/>
            <a:ext cx="11101705" cy="1473835"/>
            <a:chOff x="301" y="-43"/>
            <a:chExt cx="17483" cy="2321"/>
          </a:xfrm>
        </p:grpSpPr>
        <p:sp>
          <p:nvSpPr>
            <p:cNvPr id="213" name="文本框 9"/>
            <p:cNvSpPr txBox="1"/>
            <p:nvPr>
              <p:custDataLst>
                <p:tags r:id="rId3"/>
              </p:custDataLst>
            </p:nvPr>
          </p:nvSpPr>
          <p:spPr>
            <a:xfrm>
              <a:off x="2622" y="795"/>
              <a:ext cx="8516" cy="70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710" tIns="25710" rIns="25710" bIns="25710">
              <a:noAutofit/>
            </a:bodyPr>
            <a:lstStyle/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一个基本架构，三种形式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直接连接符 21"/>
            <p:cNvSpPr/>
            <p:nvPr>
              <p:custDataLst>
                <p:tags r:id="rId4"/>
              </p:custDataLst>
            </p:nvPr>
          </p:nvSpPr>
          <p:spPr>
            <a:xfrm flipV="1">
              <a:off x="2569" y="1432"/>
              <a:ext cx="15215" cy="48"/>
            </a:xfrm>
            <a:prstGeom prst="lin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45719" rIns="45719"/>
            <a:lstStyle/>
            <a:p>
              <a:endParaRPr/>
            </a:p>
          </p:txBody>
        </p:sp>
        <p:pic>
          <p:nvPicPr>
            <p:cNvPr id="32" name="图片 31" descr="校徽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01" y="-43"/>
              <a:ext cx="2321" cy="232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2405" y="1593012"/>
            <a:ext cx="3450435" cy="500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文本框 25"/>
          <p:cNvSpPr txBox="1"/>
          <p:nvPr>
            <p:custDataLst>
              <p:tags r:id="rId1"/>
            </p:custDataLst>
          </p:nvPr>
        </p:nvSpPr>
        <p:spPr>
          <a:xfrm>
            <a:off x="1554846" y="1897960"/>
            <a:ext cx="4370523" cy="3458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defRPr sz="15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1135" y="-27305"/>
            <a:ext cx="11101705" cy="1473835"/>
            <a:chOff x="301" y="-43"/>
            <a:chExt cx="17483" cy="2321"/>
          </a:xfrm>
        </p:grpSpPr>
        <p:sp>
          <p:nvSpPr>
            <p:cNvPr id="213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2622" y="795"/>
              <a:ext cx="8516" cy="70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710" tIns="25710" rIns="25710" bIns="25710">
              <a:noAutofit/>
            </a:bodyPr>
            <a:lstStyle/>
            <a:p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Encoder-Only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直接连接符 21"/>
            <p:cNvSpPr/>
            <p:nvPr>
              <p:custDataLst>
                <p:tags r:id="rId3"/>
              </p:custDataLst>
            </p:nvPr>
          </p:nvSpPr>
          <p:spPr>
            <a:xfrm flipV="1">
              <a:off x="2569" y="1432"/>
              <a:ext cx="15215" cy="48"/>
            </a:xfrm>
            <a:prstGeom prst="lin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45719" rIns="45719"/>
            <a:lstStyle/>
            <a:p>
              <a:endParaRPr/>
            </a:p>
          </p:txBody>
        </p:sp>
        <p:pic>
          <p:nvPicPr>
            <p:cNvPr id="32" name="图片 31" descr="校徽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01" y="-43"/>
              <a:ext cx="2321" cy="232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0296" y="1052736"/>
            <a:ext cx="2808312" cy="57367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9416" y="15051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仅包含编码器部分，它接收输入序列，并将其转换为高级的特征表示，然后直接在这些表示的基础上进行预测。这种结构被广泛用于</a:t>
            </a:r>
            <a:r>
              <a:rPr lang="zh-CN" altLang="en-US">
                <a:solidFill>
                  <a:srgbClr val="FFFF00"/>
                </a:solidFill>
              </a:rPr>
              <a:t>分类任务、实体识别、情感分析</a:t>
            </a:r>
            <a:r>
              <a:rPr lang="zh-CN" altLang="en-US"/>
              <a:t>等NLP任务，在这些任务中，更关心输入序列的整体表示，而不需要生成新的序列作为输</a:t>
            </a:r>
            <a:r>
              <a:rPr lang="zh-CN" altLang="en-US"/>
              <a:t>出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0573" y="33209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主要适用于不需要生成序列的任务，只需要对输入进行编码和处理的单向任务场景，</a:t>
            </a:r>
            <a:r>
              <a:rPr lang="zh-CN" altLang="en-US">
                <a:solidFill>
                  <a:srgbClr val="FFFF00"/>
                </a:solidFill>
              </a:rPr>
              <a:t>如文本分类、情感分</a:t>
            </a:r>
            <a:r>
              <a:rPr lang="zh-CN" altLang="en-US">
                <a:solidFill>
                  <a:srgbClr val="FFFF00"/>
                </a:solidFill>
              </a:rPr>
              <a:t>析</a:t>
            </a:r>
            <a:r>
              <a:rPr lang="zh-CN" altLang="en-US" smtClean="0">
                <a:solidFill>
                  <a:srgbClr val="FFFF00"/>
                </a:solidFill>
              </a:rPr>
              <a:t>等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750" y="47251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代表：B</a:t>
            </a:r>
            <a:r>
              <a:rPr lang="zh-CN" altLang="en-US"/>
              <a:t>ERT相关的</a:t>
            </a:r>
            <a:r>
              <a:rPr lang="zh-CN" altLang="en-US"/>
              <a:t>模</a:t>
            </a:r>
            <a:r>
              <a:rPr lang="zh-CN" altLang="en-US" smtClean="0"/>
              <a:t>型</a:t>
            </a:r>
            <a:endParaRPr lang="en-US" altLang="zh-CN" smtClean="0"/>
          </a:p>
          <a:p>
            <a:r>
              <a:rPr lang="zh-CN" altLang="en-US" smtClean="0">
                <a:solidFill>
                  <a:srgbClr val="FFFF00"/>
                </a:solidFill>
              </a:rPr>
              <a:t>B</a:t>
            </a:r>
            <a:r>
              <a:rPr lang="zh-CN" altLang="en-US">
                <a:solidFill>
                  <a:srgbClr val="FFFF00"/>
                </a:solidFill>
              </a:rPr>
              <a:t>ERT，RoBERT，ALBERT等</a:t>
            </a:r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文本框 25"/>
          <p:cNvSpPr txBox="1"/>
          <p:nvPr>
            <p:custDataLst>
              <p:tags r:id="rId1"/>
            </p:custDataLst>
          </p:nvPr>
        </p:nvSpPr>
        <p:spPr>
          <a:xfrm>
            <a:off x="1554846" y="1897960"/>
            <a:ext cx="4370523" cy="3458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defRPr sz="15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1135" y="-27305"/>
            <a:ext cx="11101705" cy="1473835"/>
            <a:chOff x="301" y="-43"/>
            <a:chExt cx="17483" cy="2321"/>
          </a:xfrm>
        </p:grpSpPr>
        <p:sp>
          <p:nvSpPr>
            <p:cNvPr id="213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2622" y="795"/>
              <a:ext cx="8516" cy="70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710" tIns="25710" rIns="25710" bIns="25710">
              <a:noAutofit/>
            </a:bodyPr>
            <a:lstStyle/>
            <a:p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Decoder-Only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直接连接符 21"/>
            <p:cNvSpPr/>
            <p:nvPr>
              <p:custDataLst>
                <p:tags r:id="rId3"/>
              </p:custDataLst>
            </p:nvPr>
          </p:nvSpPr>
          <p:spPr>
            <a:xfrm flipV="1">
              <a:off x="2569" y="1432"/>
              <a:ext cx="15215" cy="48"/>
            </a:xfrm>
            <a:prstGeom prst="lin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45719" rIns="45719"/>
            <a:lstStyle/>
            <a:p>
              <a:endParaRPr/>
            </a:p>
          </p:txBody>
        </p:sp>
        <p:pic>
          <p:nvPicPr>
            <p:cNvPr id="32" name="图片 31" descr="校徽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01" y="-43"/>
              <a:ext cx="2321" cy="2321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320" y="982475"/>
            <a:ext cx="2016224" cy="57637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3392" y="1897960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仅包含解码器部分，通常用于序列生成任务，如文本生成、机器翻译等。这类结构的模型适用于需要生成序列的任务，可以从输入的编码中生成相应的序列。同时还有一个重要特点是可以进行无监督预训练。在预训练阶段，模型通过大量的无标注数据学习语言的统计模式和语义信息。这种方法可以使得模型具备广泛的语言知识和理解能</a:t>
            </a:r>
            <a:r>
              <a:rPr lang="zh-CN" altLang="en-US"/>
              <a:t>力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2374" y="3719313"/>
            <a:ext cx="7263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在预训练之后，模型可以进行有监督微调，用于特定的下游任务（</a:t>
            </a:r>
            <a:r>
              <a:rPr lang="zh-CN" altLang="en-US">
                <a:solidFill>
                  <a:srgbClr val="FFFF00"/>
                </a:solidFill>
              </a:rPr>
              <a:t>如机器翻译、文本生成等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2237" y="47119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FF00"/>
                </a:solidFill>
              </a:rPr>
              <a:t>代表：</a:t>
            </a:r>
            <a:r>
              <a:rPr lang="en-US" altLang="zh-CN" smtClean="0">
                <a:solidFill>
                  <a:srgbClr val="FFFF00"/>
                </a:solidFill>
              </a:rPr>
              <a:t>GPT</a:t>
            </a:r>
            <a:r>
              <a:rPr lang="zh-CN" altLang="en-US" smtClean="0">
                <a:solidFill>
                  <a:srgbClr val="FFFF00"/>
                </a:solidFill>
              </a:rPr>
              <a:t>相</a:t>
            </a:r>
            <a:r>
              <a:rPr lang="zh-CN" altLang="en-US">
                <a:solidFill>
                  <a:srgbClr val="FFFF00"/>
                </a:solidFill>
              </a:rPr>
              <a:t>关的</a:t>
            </a:r>
            <a:r>
              <a:rPr lang="zh-CN" altLang="en-US">
                <a:solidFill>
                  <a:srgbClr val="FFFF00"/>
                </a:solidFill>
              </a:rPr>
              <a:t>模</a:t>
            </a:r>
            <a:r>
              <a:rPr lang="zh-CN" altLang="en-US" smtClean="0">
                <a:solidFill>
                  <a:srgbClr val="FFFF00"/>
                </a:solidFill>
              </a:rPr>
              <a:t>型</a:t>
            </a:r>
            <a:endParaRPr lang="en-US" altLang="zh-CN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文本框 25"/>
          <p:cNvSpPr txBox="1"/>
          <p:nvPr>
            <p:custDataLst>
              <p:tags r:id="rId1"/>
            </p:custDataLst>
          </p:nvPr>
        </p:nvSpPr>
        <p:spPr>
          <a:xfrm>
            <a:off x="1554846" y="1897960"/>
            <a:ext cx="4370523" cy="3458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defRPr sz="15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1135" y="-27305"/>
            <a:ext cx="11101705" cy="1473835"/>
            <a:chOff x="301" y="-43"/>
            <a:chExt cx="17483" cy="2321"/>
          </a:xfrm>
        </p:grpSpPr>
        <p:sp>
          <p:nvSpPr>
            <p:cNvPr id="213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2622" y="795"/>
              <a:ext cx="8516" cy="70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710" tIns="25710" rIns="25710" bIns="25710">
              <a:noAutofit/>
            </a:bodyPr>
            <a:lstStyle/>
            <a:p>
              <a:r>
                <a: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Encoder-Decoder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直接连接符 21"/>
            <p:cNvSpPr/>
            <p:nvPr>
              <p:custDataLst>
                <p:tags r:id="rId3"/>
              </p:custDataLst>
            </p:nvPr>
          </p:nvSpPr>
          <p:spPr>
            <a:xfrm flipV="1">
              <a:off x="2569" y="1432"/>
              <a:ext cx="15215" cy="48"/>
            </a:xfrm>
            <a:prstGeom prst="lin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45719" rIns="45719"/>
            <a:lstStyle/>
            <a:p>
              <a:endParaRPr/>
            </a:p>
          </p:txBody>
        </p:sp>
        <p:pic>
          <p:nvPicPr>
            <p:cNvPr id="32" name="图片 31" descr="校徽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01" y="-43"/>
              <a:ext cx="2321" cy="2321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928052" y="1322645"/>
            <a:ext cx="6680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编</a:t>
            </a:r>
            <a:r>
              <a:rPr lang="zh-CN" altLang="en-US"/>
              <a:t>码</a:t>
            </a:r>
            <a:r>
              <a:rPr lang="zh-CN" altLang="en-US" smtClean="0"/>
              <a:t>器负</a:t>
            </a:r>
            <a:r>
              <a:rPr lang="zh-CN" altLang="en-US"/>
              <a:t>责处理输入序列，将输入数据（比如文本序列）转换成一个中间的固定长度的表示形式，这个过程会捕捉输入数据的重要信息和上下文关系。编码器通常由多个编码层堆叠而成，每一层包含自注意力机制和前馈神经网</a:t>
            </a:r>
            <a:r>
              <a:rPr lang="zh-CN" altLang="en-US"/>
              <a:t>络</a:t>
            </a:r>
            <a:r>
              <a:rPr lang="zh-CN" altLang="en-US" smtClean="0"/>
              <a:t>。解</a:t>
            </a:r>
            <a:r>
              <a:rPr lang="zh-CN" altLang="en-US"/>
              <a:t>码</a:t>
            </a:r>
            <a:r>
              <a:rPr lang="zh-CN" altLang="en-US" smtClean="0"/>
              <a:t>器 </a:t>
            </a:r>
            <a:r>
              <a:rPr lang="zh-CN" altLang="en-US"/>
              <a:t>则是基于编码器产生的中间表示来生成输出序列。每一层的解码器通过自注意力机制来处理所有之前生成的输出，通过编码-解码注意力机制来融合编码器的信息，最后通过前馈神经网络产出最终的输出序列。它也是由多个堆叠的解码层构</a:t>
            </a:r>
            <a:r>
              <a:rPr lang="zh-CN" altLang="en-US"/>
              <a:t>成</a:t>
            </a:r>
            <a:r>
              <a:rPr lang="zh-CN" altLang="en-US" smtClean="0"/>
              <a:t>。编</a:t>
            </a:r>
            <a:r>
              <a:rPr lang="zh-CN" altLang="en-US"/>
              <a:t>码</a:t>
            </a:r>
            <a:r>
              <a:rPr lang="zh-CN" altLang="en-US" smtClean="0"/>
              <a:t>器 </a:t>
            </a:r>
            <a:r>
              <a:rPr lang="zh-CN" altLang="en-US"/>
              <a:t>负责处理输入序列，将输入数据（比如文本序列）转换成一个中间的固定长度的表示形式，这个过程会捕捉输入数据的重要信息和上下文关系。编码器通常由多个编码层堆叠而成，每一层包含自注意力机制和前馈神经网</a:t>
            </a:r>
            <a:r>
              <a:rPr lang="zh-CN" altLang="en-US"/>
              <a:t>络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/>
              <a:t>这种架构适合于</a:t>
            </a:r>
            <a:r>
              <a:rPr lang="zh-CN" altLang="en-US">
                <a:solidFill>
                  <a:srgbClr val="FFFF00"/>
                </a:solidFill>
              </a:rPr>
              <a:t>机器翻译、文本摘要、问答系统等任务</a:t>
            </a:r>
            <a:r>
              <a:rPr lang="zh-CN" altLang="en-US"/>
              <a:t>，在这些任务里输入和输出都是序列化的数据。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2405" y="1593012"/>
            <a:ext cx="3450435" cy="50031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4385" y="5868278"/>
            <a:ext cx="431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代表：</a:t>
            </a:r>
            <a:r>
              <a:rPr lang="zh-CN" altLang="en-US" smtClean="0">
                <a:solidFill>
                  <a:srgbClr val="FFFF00"/>
                </a:solidFill>
              </a:rPr>
              <a:t>G</a:t>
            </a:r>
            <a:r>
              <a:rPr lang="zh-CN" altLang="en-US">
                <a:solidFill>
                  <a:srgbClr val="FFFF00"/>
                </a:solidFill>
              </a:rPr>
              <a:t>oogle训出来T5为代表相关大</a:t>
            </a:r>
            <a:r>
              <a:rPr lang="zh-CN" altLang="en-US">
                <a:solidFill>
                  <a:srgbClr val="FFFF00"/>
                </a:solidFill>
              </a:rPr>
              <a:t>模</a:t>
            </a:r>
            <a:r>
              <a:rPr lang="zh-CN" altLang="en-US" smtClean="0">
                <a:solidFill>
                  <a:srgbClr val="FFFF00"/>
                </a:solidFill>
              </a:rPr>
              <a:t>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4333446" y="3483032"/>
            <a:ext cx="3525102" cy="215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sz="1800">
              <a:solidFill>
                <a:schemeClr val="lt1"/>
              </a:solidFill>
              <a:latin typeface="Arial" panose="020B0604020202020204" pitchFamily="34" charset="0"/>
              <a:ea typeface="汉仪铁线黑-65简" panose="00020600040101010101" charset="-122"/>
              <a:cs typeface="汉仪铁线黑-65简" panose="00020600040101010101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>
          <a:xfrm>
            <a:off x="3136458" y="1941786"/>
            <a:ext cx="5919713" cy="1272641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rmAutofit/>
          </a:bodyPr>
          <a:lstStyle/>
          <a:p>
            <a:pPr marL="0" algn="ctr">
              <a:buNone/>
            </a:pPr>
            <a:r>
              <a:rPr lang="en-US" altLang="zh-CN" sz="4400" b="1" spc="300" dirty="0">
                <a:latin typeface="Arial" panose="020B0604020202020204" pitchFamily="34" charset="0"/>
                <a:ea typeface="汉仪铁线黑-65简" panose="00020600040101010101" charset="-122"/>
                <a:cs typeface="汉仪铁线黑-65简" panose="00020600040101010101" charset="-122"/>
              </a:rPr>
              <a:t>5</a:t>
            </a:r>
            <a:endParaRPr lang="en-US" altLang="zh-CN" sz="4400" b="1" spc="300" dirty="0">
              <a:solidFill>
                <a:schemeClr val="tx1"/>
              </a:solidFill>
              <a:latin typeface="Arial" panose="020B0604020202020204" pitchFamily="34" charset="0"/>
              <a:ea typeface="汉仪铁线黑-65简" panose="00020600040101010101" charset="-122"/>
              <a:cs typeface="汉仪铁线黑-65简" panose="00020600040101010101" charset="-122"/>
            </a:endParaRPr>
          </a:p>
        </p:txBody>
      </p:sp>
      <p:sp>
        <p:nvSpPr>
          <p:cNvPr id="18" name="图文框 17"/>
          <p:cNvSpPr/>
          <p:nvPr>
            <p:custDataLst>
              <p:tags r:id="rId3"/>
            </p:custDataLst>
          </p:nvPr>
        </p:nvSpPr>
        <p:spPr>
          <a:xfrm>
            <a:off x="2063750" y="1278890"/>
            <a:ext cx="8082915" cy="4429760"/>
          </a:xfrm>
          <a:prstGeom prst="frame">
            <a:avLst>
              <a:gd name="adj1" fmla="val 1004"/>
            </a:avLst>
          </a:prstGeom>
          <a:solidFill>
            <a:schemeClr val="accent1">
              <a:lumMod val="50000"/>
              <a:alpha val="7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校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1135" y="-27305"/>
            <a:ext cx="1473835" cy="1473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3872" y="3877323"/>
            <a:ext cx="6696075" cy="8782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30000"/>
              </a:lnSpc>
              <a:defRPr sz="12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665" b="1" smtClean="0">
                <a:solidFill>
                  <a:schemeClr val="tx1">
                    <a:lumMod val="95000"/>
                  </a:schemeClr>
                </a:solidFill>
                <a:sym typeface="+mn-ea"/>
              </a:rPr>
              <a:t>Experiments</a:t>
            </a:r>
            <a:endParaRPr lang="en-US" altLang="zh-CN" sz="2665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26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文本框 25"/>
          <p:cNvSpPr txBox="1"/>
          <p:nvPr>
            <p:custDataLst>
              <p:tags r:id="rId1"/>
            </p:custDataLst>
          </p:nvPr>
        </p:nvSpPr>
        <p:spPr>
          <a:xfrm>
            <a:off x="1554846" y="1897960"/>
            <a:ext cx="4370523" cy="3458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defRPr sz="15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1135" y="-27305"/>
            <a:ext cx="11101705" cy="1473835"/>
            <a:chOff x="301" y="-43"/>
            <a:chExt cx="17483" cy="2321"/>
          </a:xfrm>
        </p:grpSpPr>
        <p:sp>
          <p:nvSpPr>
            <p:cNvPr id="213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2622" y="795"/>
              <a:ext cx="8516" cy="70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710" tIns="25710" rIns="25710" bIns="25710">
              <a:noAutofit/>
            </a:bodyPr>
            <a:lstStyle/>
            <a:p>
              <a:r>
                <a: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直接连接符 21"/>
            <p:cNvSpPr/>
            <p:nvPr>
              <p:custDataLst>
                <p:tags r:id="rId3"/>
              </p:custDataLst>
            </p:nvPr>
          </p:nvSpPr>
          <p:spPr>
            <a:xfrm flipV="1">
              <a:off x="2569" y="1432"/>
              <a:ext cx="15215" cy="48"/>
            </a:xfrm>
            <a:prstGeom prst="lin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45719" rIns="45719"/>
            <a:lstStyle/>
            <a:p>
              <a:endParaRPr/>
            </a:p>
          </p:txBody>
        </p:sp>
        <p:pic>
          <p:nvPicPr>
            <p:cNvPr id="32" name="图片 31" descr="校徽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01" y="-43"/>
              <a:ext cx="2321" cy="2321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797819" y="1485900"/>
            <a:ext cx="1028051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FFFF00"/>
                </a:solidFill>
              </a:rPr>
              <a:t>任务描述</a:t>
            </a:r>
            <a:endParaRPr lang="en-US" altLang="zh-CN" sz="2000" b="1" smtClean="0">
              <a:solidFill>
                <a:srgbClr val="FFFF00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给定二型糖尿病患者的</a:t>
            </a:r>
            <a:r>
              <a:rPr lang="en-US" altLang="zh-CN" smtClean="0"/>
              <a:t>EHR</a:t>
            </a:r>
            <a:r>
              <a:rPr lang="zh-CN" altLang="en-US" smtClean="0"/>
              <a:t>电子医疗记录，包含过往疾病记录</a:t>
            </a:r>
            <a:r>
              <a:rPr lang="en-US" altLang="zh-CN" smtClean="0"/>
              <a:t>(disease)</a:t>
            </a:r>
            <a:r>
              <a:rPr lang="zh-CN" altLang="en-US" smtClean="0"/>
              <a:t>、用药</a:t>
            </a:r>
            <a:r>
              <a:rPr lang="en-US" altLang="zh-CN" smtClean="0"/>
              <a:t>(medicine)</a:t>
            </a:r>
            <a:r>
              <a:rPr lang="zh-CN" altLang="en-US" smtClean="0"/>
              <a:t>、采取的措施</a:t>
            </a:r>
            <a:r>
              <a:rPr lang="en-US" altLang="zh-CN" smtClean="0"/>
              <a:t>(procedures)</a:t>
            </a:r>
            <a:r>
              <a:rPr lang="zh-CN" altLang="en-US" smtClean="0"/>
              <a:t>，预测该患者是否会在一年内发生心脏病或中风。</a:t>
            </a:r>
            <a:r>
              <a:rPr lang="en-US" altLang="zh-CN" smtClean="0"/>
              <a:t>(CVD endpoint)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5111" y="2794268"/>
            <a:ext cx="102805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FFFF00"/>
                </a:solidFill>
              </a:rPr>
              <a:t>解</a:t>
            </a:r>
            <a:r>
              <a:rPr lang="zh-CN" altLang="en-US" sz="2000" b="1" smtClean="0">
                <a:solidFill>
                  <a:srgbClr val="FFFF00"/>
                </a:solidFill>
              </a:rPr>
              <a:t>决方案</a:t>
            </a:r>
            <a:endParaRPr lang="en-US" altLang="zh-CN" sz="2000" b="1" smtClean="0">
              <a:solidFill>
                <a:srgbClr val="FFFF00"/>
              </a:solidFill>
            </a:endParaRPr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在一台</a:t>
            </a:r>
            <a:r>
              <a:rPr lang="en-US" altLang="zh-CN" smtClean="0"/>
              <a:t>A40</a:t>
            </a:r>
            <a:r>
              <a:rPr lang="zh-CN" altLang="en-US" smtClean="0"/>
              <a:t>显卡的服务器</a:t>
            </a:r>
            <a:r>
              <a:rPr lang="en-US" altLang="zh-CN" smtClean="0"/>
              <a:t>(48G</a:t>
            </a:r>
            <a:r>
              <a:rPr lang="zh-CN" altLang="en-US" smtClean="0"/>
              <a:t>显存</a:t>
            </a:r>
            <a:r>
              <a:rPr lang="en-US" altLang="zh-CN" smtClean="0"/>
              <a:t>)</a:t>
            </a:r>
            <a:r>
              <a:rPr lang="zh-CN" altLang="en-US" smtClean="0"/>
              <a:t>上部署</a:t>
            </a:r>
            <a:r>
              <a:rPr lang="en-US" altLang="zh-CN" smtClean="0"/>
              <a:t>Llama2-7b</a:t>
            </a:r>
            <a:r>
              <a:rPr lang="zh-CN" altLang="en-US" smtClean="0"/>
              <a:t>开源大模型，其中</a:t>
            </a:r>
            <a:r>
              <a:rPr lang="en-US" altLang="zh-CN" smtClean="0"/>
              <a:t>Llama2</a:t>
            </a:r>
            <a:r>
              <a:rPr lang="zh-CN" altLang="en-US"/>
              <a:t>大</a:t>
            </a:r>
            <a:r>
              <a:rPr lang="zh-CN" altLang="en-US"/>
              <a:t>模</a:t>
            </a:r>
            <a:r>
              <a:rPr lang="zh-CN" altLang="en-US" smtClean="0"/>
              <a:t>型需要申请，随后在</a:t>
            </a:r>
            <a:r>
              <a:rPr lang="en-US" altLang="zh-CN" smtClean="0"/>
              <a:t>huggingface</a:t>
            </a:r>
            <a:r>
              <a:rPr lang="zh-CN" altLang="en-US" smtClean="0"/>
              <a:t>上下载。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2.</a:t>
            </a:r>
            <a:r>
              <a:rPr lang="zh-CN" altLang="en-US" smtClean="0"/>
              <a:t>找到</a:t>
            </a:r>
            <a:r>
              <a:rPr lang="en-US" altLang="zh-CN" smtClean="0"/>
              <a:t>Meta</a:t>
            </a:r>
            <a:r>
              <a:rPr lang="zh-CN" altLang="en-US" smtClean="0"/>
              <a:t>开源项目</a:t>
            </a:r>
            <a:r>
              <a:rPr lang="en-US" altLang="zh-CN" smtClean="0"/>
              <a:t>llama-recipes</a:t>
            </a:r>
            <a:r>
              <a:rPr lang="zh-CN" altLang="en-US" smtClean="0"/>
              <a:t>，在此基础上利用</a:t>
            </a:r>
            <a:r>
              <a:rPr lang="en-US" altLang="zh-CN" smtClean="0"/>
              <a:t>lora</a:t>
            </a:r>
            <a:r>
              <a:rPr lang="zh-CN" altLang="en-US" smtClean="0"/>
              <a:t>进行微调。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3.</a:t>
            </a:r>
            <a:r>
              <a:rPr lang="zh-CN" altLang="en-US" smtClean="0"/>
              <a:t>对微调后大模型的输出进行解析。（二分类任务）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4.</a:t>
            </a:r>
            <a:r>
              <a:rPr lang="zh-CN" altLang="en-US" smtClean="0"/>
              <a:t>计算最终的评价指标。</a:t>
            </a:r>
            <a:r>
              <a:rPr lang="en-US" altLang="zh-CN" smtClean="0"/>
              <a:t>(acc,precision,recall,f1…)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b0f811f-98a6-4709-9d69-05863e887bc8"/>
  <p:tag name="COMMONDATA" val="eyJoZGlkIjoiZGQzNDQyNzgxOWEyNzY1ZTYxMjQ4NzJmOTVjMTU3N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284_7*i*1"/>
  <p:tag name="KSO_WM_TEMPLATE_CATEGORY" val="custom"/>
  <p:tag name="KSO_WM_TEMPLATE_INDEX" val="20224284"/>
  <p:tag name="KSO_WM_UNIT_LAYERLEVEL" val="1"/>
  <p:tag name="KSO_WM_TAG_VERSION" val="1.0"/>
  <p:tag name="KSO_WM_BEAUTIFY_FLAG" val=""/>
  <p:tag name="KSO_WM_UNIT_BLOCK" val="0"/>
  <p:tag name="KSO_WM_UNIT_SM_LIMIT_TYPE" val="3"/>
  <p:tag name="KSO_WM_UNIT_DEC_AREA_ID" val="6cb6665de86541ed92daf408cee7bfbb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d90be69220bf4c7cabb97259fe780cbb&quot;,&quot;X&quot;:{&quot;Pos&quot;:1},&quot;Y&quot;:{&quot;Pos&quot;:2}},&quot;whChangeMode&quot;:0}"/>
  <p:tag name="KSO_WM_CHIP_GROUPID" val="61a88f6ccf14e69e7f8be5ff"/>
  <p:tag name="KSO_WM_CHIP_XID" val="61adcd0c330f3d9100831ab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249c396c62404cc08f5a188286aa99d5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2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4284_7*e*1"/>
  <p:tag name="KSO_WM_TEMPLATE_CATEGORY" val="custom"/>
  <p:tag name="KSO_WM_TEMPLATE_INDEX" val="20224284"/>
  <p:tag name="KSO_WM_UNIT_LAYERLEVEL" val="1"/>
  <p:tag name="KSO_WM_TAG_VERSION" val="1.0"/>
  <p:tag name="KSO_WM_BEAUTIFY_FLAG" val=""/>
  <p:tag name="KSO_WM_UNIT_DEFAULT_FONT" val="40;44;2"/>
  <p:tag name="KSO_WM_UNIT_BLOCK" val="0"/>
  <p:tag name="KSO_WM_UNIT_DEC_AREA_ID" val="d90be69220bf4c7cabb97259fe780cbb"/>
  <p:tag name="KSO_WM_CHIP_GROUPID" val="61a88f6ccf14e69e7f8be5ff"/>
  <p:tag name="KSO_WM_CHIP_XID" val="61adcd0c330f3d9100831abe"/>
  <p:tag name="KSO_WM_CHIP_FILLAREA_FILL_RULE" val="{&quot;fill_align&quot;:&quot;cm&quot;,&quot;fill_mode&quot;:&quot;adaptive&quot;,&quot;sacle_strategy&quot;:&quot;smart&quot;}"/>
  <p:tag name="KSO_WM_ASSEMBLE_CHIP_INDEX" val="249c396c62404cc08f5a188286aa99d5"/>
  <p:tag name="KSO_WM_UNIT_TEXT_FILL_FORE_SCHEMECOLOR_INDEX_BRIGHTNESS" val="0"/>
  <p:tag name="KSO_WM_UNIT_TEXT_FILL_FORE_SCHEMECOLOR_INDEX" val="5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8_1*i*1"/>
  <p:tag name="KSO_WM_TEMPLATE_CATEGORY" val="diagram"/>
  <p:tag name="KSO_WM_TEMPLATE_INDEX" val="20207608"/>
  <p:tag name="KSO_WM_UNIT_LAYERLEVEL" val="1"/>
  <p:tag name="KSO_WM_TAG_VERSION" val="1.0"/>
  <p:tag name="KSO_WM_BEAUTIFY_FLAG" val="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986149390e3092d7977d0"/>
  <p:tag name="KSO_WM_TEMPLATE_ASSEMBLE_GROUPID" val="5ee986149390e3092d7977d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6;74;2"/>
  <p:tag name="KSO_WM_UNIT_BLOCK" val="0"/>
  <p:tag name="KSO_WM_UNIT_DEC_AREA_ID" val="107ab411863e42c6a1c2a9b6754a0608"/>
  <p:tag name="KSO_WM_UNIT_ISCONTENTSTITLE" val="0"/>
  <p:tag name="KSO_WM_UNIT_ISNUMDGMTITLE" val="0"/>
  <p:tag name="KSO_WM_UNIT_PRESET_TEXT" val="企业宣传画册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284_1*a*1"/>
  <p:tag name="KSO_WM_TEMPLATE_CATEGORY" val="custom"/>
  <p:tag name="KSO_WM_TEMPLATE_INDEX" val="20224284"/>
  <p:tag name="KSO_WM_UNIT_LAYERLEVEL" val="1"/>
  <p:tag name="KSO_WM_TAG_VERSION" val="1.0"/>
  <p:tag name="KSO_WM_BEAUTIFY_FLAG" val=""/>
  <p:tag name="KSO_WM_CHIP_GROUPID" val="624cf35d8c72ca61f790a22e"/>
  <p:tag name="KSO_WM_CHIP_XID" val="624cf35d8c72ca61f790a22d"/>
  <p:tag name="KSO_WM_CHIP_FILLAREA_FILL_RULE" val="{&quot;fill_align&quot;:&quot;lt&quot;,&quot;fill_mode&quot;:&quot;adaptive&quot;,&quot;sacle_strategy&quot;:&quot;smart&quot;}"/>
  <p:tag name="KSO_WM_ASSEMBLE_CHIP_INDEX" val="e75c334da78945428bc285c16941fab2"/>
  <p:tag name="KSO_WM_UNIT_TEXT_FILL_FORE_SCHEMECOLOR_INDEX_BRIGHTNESS" val="0.15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284_7*i*1"/>
  <p:tag name="KSO_WM_TEMPLATE_CATEGORY" val="custom"/>
  <p:tag name="KSO_WM_TEMPLATE_INDEX" val="20224284"/>
  <p:tag name="KSO_WM_UNIT_LAYERLEVEL" val="1"/>
  <p:tag name="KSO_WM_TAG_VERSION" val="1.0"/>
  <p:tag name="KSO_WM_BEAUTIFY_FLAG" val=""/>
  <p:tag name="KSO_WM_UNIT_BLOCK" val="0"/>
  <p:tag name="KSO_WM_UNIT_SM_LIMIT_TYPE" val="3"/>
  <p:tag name="KSO_WM_UNIT_DEC_AREA_ID" val="6cb6665de86541ed92daf408cee7bfbb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d90be69220bf4c7cabb97259fe780cbb&quot;,&quot;X&quot;:{&quot;Pos&quot;:1},&quot;Y&quot;:{&quot;Pos&quot;:2}},&quot;whChangeMode&quot;:0}"/>
  <p:tag name="KSO_WM_CHIP_GROUPID" val="61a88f6ccf14e69e7f8be5ff"/>
  <p:tag name="KSO_WM_CHIP_XID" val="61adcd0c330f3d9100831ab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249c396c62404cc08f5a188286aa99d5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2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4284_7*e*1"/>
  <p:tag name="KSO_WM_TEMPLATE_CATEGORY" val="custom"/>
  <p:tag name="KSO_WM_TEMPLATE_INDEX" val="20224284"/>
  <p:tag name="KSO_WM_UNIT_LAYERLEVEL" val="1"/>
  <p:tag name="KSO_WM_TAG_VERSION" val="1.0"/>
  <p:tag name="KSO_WM_BEAUTIFY_FLAG" val=""/>
  <p:tag name="KSO_WM_UNIT_DEFAULT_FONT" val="40;44;2"/>
  <p:tag name="KSO_WM_UNIT_BLOCK" val="0"/>
  <p:tag name="KSO_WM_UNIT_DEC_AREA_ID" val="d90be69220bf4c7cabb97259fe780cbb"/>
  <p:tag name="KSO_WM_CHIP_GROUPID" val="61a88f6ccf14e69e7f8be5ff"/>
  <p:tag name="KSO_WM_CHIP_XID" val="61adcd0c330f3d9100831abe"/>
  <p:tag name="KSO_WM_CHIP_FILLAREA_FILL_RULE" val="{&quot;fill_align&quot;:&quot;cm&quot;,&quot;fill_mode&quot;:&quot;adaptive&quot;,&quot;sacle_strategy&quot;:&quot;smart&quot;}"/>
  <p:tag name="KSO_WM_ASSEMBLE_CHIP_INDEX" val="249c396c62404cc08f5a188286aa99d5"/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8_1*i*1"/>
  <p:tag name="KSO_WM_TEMPLATE_CATEGORY" val="diagram"/>
  <p:tag name="KSO_WM_TEMPLATE_INDEX" val="20207608"/>
  <p:tag name="KSO_WM_UNIT_LAYERLEVEL" val="1"/>
  <p:tag name="KSO_WM_TAG_VERSION" val="1.0"/>
  <p:tag name="KSO_WM_BEAUTIFY_FLAG" val="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986149390e3092d7977d0"/>
  <p:tag name="KSO_WM_TEMPLATE_ASSEMBLE_GROUPID" val="5ee986149390e3092d7977d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1,&quot;width&quot;:2321}"/>
  <p:tag name="KSO_WM_UNIT_TYPE" val="j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自定义 271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3FC9FF"/>
      </a:accent1>
      <a:accent2>
        <a:srgbClr val="F0BA4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1224</Words>
  <Application>Microsoft Office PowerPoint</Application>
  <PresentationFormat>宽屏</PresentationFormat>
  <Paragraphs>56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汉仪菱心体简</vt:lpstr>
      <vt:lpstr>汉仪铁线黑-65简</vt:lpstr>
      <vt:lpstr>微软雅黑</vt:lpstr>
      <vt:lpstr>Arial</vt:lpstr>
      <vt:lpstr>Calibri</vt:lpstr>
      <vt:lpstr>Calibri Light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Administrator</dc:creator>
  <cp:lastModifiedBy>Administrator</cp:lastModifiedBy>
  <cp:revision>417</cp:revision>
  <dcterms:created xsi:type="dcterms:W3CDTF">2017-12-25T10:09:00Z</dcterms:created>
  <dcterms:modified xsi:type="dcterms:W3CDTF">2024-04-18T03:25:35Z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53358EC73A1B45FBA16C72CEE1EC0047_11</vt:lpwstr>
  </property>
</Properties>
</file>