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448" r:id="rId5"/>
    <p:sldId id="259" r:id="rId6"/>
    <p:sldId id="2451" r:id="rId7"/>
    <p:sldId id="2458" r:id="rId8"/>
    <p:sldId id="2450"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033" autoAdjust="0"/>
  </p:normalViewPr>
  <p:slideViewPr>
    <p:cSldViewPr snapToGrid="0">
      <p:cViewPr varScale="1">
        <p:scale>
          <a:sx n="56" d="100"/>
          <a:sy n="56" d="100"/>
        </p:scale>
        <p:origin x="84" y="714"/>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B3662A-0BC8-4946-95F7-A417EFF47D45}" type="datetime1">
              <a:rPr lang="fr-FR" smtClean="0"/>
              <a:t>07/04/2023</a:t>
            </a:fld>
            <a:endParaRPr lang="fr-FR"/>
          </a:p>
        </p:txBody>
      </p:sp>
      <p:sp>
        <p:nvSpPr>
          <p:cNvPr id="4" name="Espace réservé du pied de page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fr-FR" smtClean="0"/>
              <a:t>‹N°›</a:t>
            </a:fld>
            <a:endParaRPr lang="fr-F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1DB9C-7D45-48E3-9809-D583EE85E0C9}" type="datetime1">
              <a:rPr lang="fr-FR" smtClean="0"/>
              <a:pPr/>
              <a:t>07/04/2023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fr-FR" noProof="0" smtClean="0"/>
              <a:t>‹N°›</a:t>
            </a:fld>
            <a:endParaRPr lang="fr-FR"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28B34ED-4CDD-41C9-90F7-D768D5559A6F}" type="slidenum">
              <a:rPr lang="fr-FR" smtClean="0"/>
              <a:t>1</a:t>
            </a:fld>
            <a:endParaRPr lang="fr-FR"/>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28B34ED-4CDD-41C9-90F7-D768D5559A6F}" type="slidenum">
              <a:rPr lang="fr-FR" smtClean="0"/>
              <a:t>2</a:t>
            </a:fld>
            <a:endParaRPr lang="fr-FR"/>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28B34ED-4CDD-41C9-90F7-D768D5559A6F}" type="slidenum">
              <a:rPr lang="fr-FR" smtClean="0"/>
              <a:t>3</a:t>
            </a:fld>
            <a:endParaRPr lang="fr-FR"/>
          </a:p>
        </p:txBody>
      </p:sp>
    </p:spTree>
    <p:extLst>
      <p:ext uri="{BB962C8B-B14F-4D97-AF65-F5344CB8AC3E}">
        <p14:creationId xmlns:p14="http://schemas.microsoft.com/office/powerpoint/2010/main" val="322075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28B34ED-4CDD-41C9-90F7-D768D5559A6F}" type="slidenum">
              <a:rPr lang="fr-FR" smtClean="0"/>
              <a:t>4</a:t>
            </a:fld>
            <a:endParaRPr lang="fr-FR"/>
          </a:p>
        </p:txBody>
      </p:sp>
    </p:spTree>
    <p:extLst>
      <p:ext uri="{BB962C8B-B14F-4D97-AF65-F5344CB8AC3E}">
        <p14:creationId xmlns:p14="http://schemas.microsoft.com/office/powerpoint/2010/main" val="236070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28B34ED-4CDD-41C9-90F7-D768D5559A6F}" type="slidenum">
              <a:rPr lang="fr-FR" smtClean="0"/>
              <a:t>5</a:t>
            </a:fld>
            <a:endParaRPr lang="fr-FR"/>
          </a:p>
        </p:txBody>
      </p:sp>
    </p:spTree>
    <p:extLst>
      <p:ext uri="{BB962C8B-B14F-4D97-AF65-F5344CB8AC3E}">
        <p14:creationId xmlns:p14="http://schemas.microsoft.com/office/powerpoint/2010/main" val="257583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Ref idx="1001">
        <a:schemeClr val="bg1"/>
      </p:bgRef>
    </p:bg>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fr-FR" noProof="0"/>
              <a:t>Cliquez sur l’icône pour ajouter une image</a:t>
            </a:r>
          </a:p>
        </p:txBody>
      </p:sp>
      <p:sp>
        <p:nvSpPr>
          <p:cNvPr id="14" name="Espace réservé du texte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fr-FR" noProof="0"/>
              <a:t>Modifiez les styles du texte</a:t>
            </a:r>
          </a:p>
        </p:txBody>
      </p:sp>
      <p:sp>
        <p:nvSpPr>
          <p:cNvPr id="7" name="Espace réservé du texte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fr-FR" spc="300" noProof="0"/>
              <a:t>RAPPORT ANNUEL</a:t>
            </a:r>
          </a:p>
        </p:txBody>
      </p:sp>
      <p:sp>
        <p:nvSpPr>
          <p:cNvPr id="2" name="Titr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fr-FR" noProof="0"/>
              <a:t>Cliquez pour modifier les styles du TEXTE du masque</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écapitulatif">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vl1pPr>
          </a:lstStyle>
          <a:p>
            <a:pPr rtl="0"/>
            <a:r>
              <a:rPr lang="fr-FR" noProof="0"/>
              <a:t>Cliquez sur l’icône pour ajouter une image</a:t>
            </a:r>
          </a:p>
        </p:txBody>
      </p:sp>
      <p:sp>
        <p:nvSpPr>
          <p:cNvPr id="11" name="Espace réservé du numéro de diapositive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fr-FR" noProof="0" smtClean="0"/>
              <a:t>‹N°›</a:t>
            </a:fld>
            <a:endParaRPr lang="fr-FR" noProof="0"/>
          </a:p>
        </p:txBody>
      </p:sp>
      <p:sp>
        <p:nvSpPr>
          <p:cNvPr id="16" name="Espace réservé du conten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fr-FR" sz="1600" noProof="0">
                <a:cs typeface="Biome Light" panose="020B0303030204020804" pitchFamily="34" charset="0"/>
              </a:rPr>
              <a:t>Cliquez pour modifier les styles du texte du masque.</a:t>
            </a:r>
          </a:p>
          <a:p>
            <a:pPr marL="0" indent="0" rtl="0">
              <a:buNone/>
            </a:pPr>
            <a:endParaRPr lang="fr-FR" noProof="0"/>
          </a:p>
        </p:txBody>
      </p:sp>
      <p:sp>
        <p:nvSpPr>
          <p:cNvPr id="17" name="Espace réservé du numéro de diapositive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pPr rtl="0"/>
              <a:t>‹N°›</a:t>
            </a:fld>
            <a:endParaRPr lang="fr-FR" noProof="0"/>
          </a:p>
        </p:txBody>
      </p:sp>
      <p:sp>
        <p:nvSpPr>
          <p:cNvPr id="7" name="Titr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fr-FR" noProof="0"/>
              <a:t>Modifiez le style du titre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rmeture">
    <p:bg>
      <p:bgRef idx="1001">
        <a:schemeClr val="bg1"/>
      </p:bgRef>
    </p:bg>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fr-FR" noProof="0"/>
              <a:t>Cliquez sur l’icône pour ajouter une image</a:t>
            </a:r>
          </a:p>
        </p:txBody>
      </p:sp>
      <p:sp>
        <p:nvSpPr>
          <p:cNvPr id="6" name="Titr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fr-FR" sz="4000" spc="300" noProof="0"/>
              <a:t>Modifiez le style du titre</a:t>
            </a:r>
          </a:p>
        </p:txBody>
      </p:sp>
      <p:sp>
        <p:nvSpPr>
          <p:cNvPr id="14" name="Espace réservé du texte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fr-FR" noProof="0"/>
              <a:t>CLIQUEZ POUR MODIFIER LES STYLES DU TEXTE DU MASQUE</a:t>
            </a:r>
          </a:p>
        </p:txBody>
      </p:sp>
      <p:sp>
        <p:nvSpPr>
          <p:cNvPr id="31" name="Espace réservé du texte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fr-FR" noProof="0"/>
              <a:t>CLIQUEZ POUR MODIFIER</a:t>
            </a:r>
          </a:p>
        </p:txBody>
      </p:sp>
      <p:sp>
        <p:nvSpPr>
          <p:cNvPr id="32" name="Espace réservé du texte 13">
            <a:extLst>
              <a:ext uri="{FF2B5EF4-FFF2-40B4-BE49-F238E27FC236}">
                <a16:creationId xmlns:a16="http://schemas.microsoft.com/office/drawing/2014/main" id="{85971F4D-8B59-4B3E-9169-64E0EF1BA85F}"/>
              </a:ext>
            </a:extLst>
          </p:cNvPr>
          <p:cNvSpPr>
            <a:spLocks noGrp="1"/>
          </p:cNvSpPr>
          <p:nvPr>
            <p:ph type="body" sz="quarter" idx="17"/>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fr-FR" noProof="0"/>
              <a:t>Cliquez pour modifier les styles du texte du masque</a:t>
            </a:r>
          </a:p>
        </p:txBody>
      </p:sp>
      <p:sp>
        <p:nvSpPr>
          <p:cNvPr id="33" name="Espace réservé du texte 13">
            <a:extLst>
              <a:ext uri="{FF2B5EF4-FFF2-40B4-BE49-F238E27FC236}">
                <a16:creationId xmlns:a16="http://schemas.microsoft.com/office/drawing/2014/main" id="{90B19777-E2ED-419C-B486-857117FD081B}"/>
              </a:ext>
            </a:extLst>
          </p:cNvPr>
          <p:cNvSpPr>
            <a:spLocks noGrp="1"/>
          </p:cNvSpPr>
          <p:nvPr>
            <p:ph type="body" sz="quarter" idx="18"/>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fr-FR" noProof="0"/>
              <a:t>Cliquez pour modifier les styles du texte du masque</a:t>
            </a:r>
          </a:p>
        </p:txBody>
      </p:sp>
      <p:sp>
        <p:nvSpPr>
          <p:cNvPr id="34" name="Espace réservé d’image en ligne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fr-FR" noProof="0"/>
              <a:t>Icône</a:t>
            </a:r>
          </a:p>
        </p:txBody>
      </p:sp>
      <p:sp>
        <p:nvSpPr>
          <p:cNvPr id="35" name="Espace réservé d’image en ligne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fr-FR" noProof="0"/>
              <a:t>Icône</a:t>
            </a:r>
          </a:p>
        </p:txBody>
      </p:sp>
      <p:sp>
        <p:nvSpPr>
          <p:cNvPr id="36" name="Espace réservé d’image en ligne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fr-FR" noProof="0"/>
              <a:t>Icône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fr-FR" noProof="0"/>
              <a:t>Titre</a:t>
            </a:r>
          </a:p>
        </p:txBody>
      </p:sp>
      <p:sp>
        <p:nvSpPr>
          <p:cNvPr id="5" name="Espace réservé du pied de page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fr-FR" noProof="0" smtClean="0"/>
              <a:t>‹N°›</a:t>
            </a:fld>
            <a:endParaRPr lang="fr-FR" noProof="0"/>
          </a:p>
        </p:txBody>
      </p:sp>
      <p:sp>
        <p:nvSpPr>
          <p:cNvPr id="13" name="Espace réservé du texte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fr-FR" noProof="0"/>
              <a:t>CLIQUEZ POUR MODIFIER LES STYLES DU TEXTE DU MASQUE</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Espace réservé du texte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fr-FR" noProof="0"/>
              <a:t>CLIQUEZ POUR MODIFIER LES STYLES DU TEXTE DU MASQUE</a:t>
            </a:r>
          </a:p>
        </p:txBody>
      </p:sp>
      <p:sp>
        <p:nvSpPr>
          <p:cNvPr id="9" name="Espace réservé d’image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vl1pPr>
          </a:lstStyle>
          <a:p>
            <a:pPr rtl="0"/>
            <a:r>
              <a:rPr lang="fr-FR" noProof="0"/>
              <a:t>Cliquez sur l’icône pour ajouter une image</a:t>
            </a:r>
          </a:p>
        </p:txBody>
      </p:sp>
      <p:sp>
        <p:nvSpPr>
          <p:cNvPr id="11" name="Espace réservé du numéro de diapositive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fr-FR" noProof="0" smtClean="0"/>
              <a:t>‹N°›</a:t>
            </a:fld>
            <a:endParaRPr lang="fr-FR" noProof="0"/>
          </a:p>
        </p:txBody>
      </p:sp>
      <p:sp>
        <p:nvSpPr>
          <p:cNvPr id="16" name="Espace réservé du contenu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fr-FR" sz="1600" noProof="0">
                <a:cs typeface="Biome Light" panose="020B0303030204020804" pitchFamily="34" charset="0"/>
              </a:rPr>
              <a:t>Cliquez pour modifier les styles du texte du masque.</a:t>
            </a:r>
          </a:p>
          <a:p>
            <a:pPr marL="0" indent="0" rtl="0">
              <a:buNone/>
            </a:pPr>
            <a:endParaRPr lang="fr-FR" noProof="0"/>
          </a:p>
        </p:txBody>
      </p:sp>
      <p:sp>
        <p:nvSpPr>
          <p:cNvPr id="17" name="Espace réservé du numéro de diapositive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pPr rtl="0"/>
              <a:t>‹N°›</a:t>
            </a:fld>
            <a:endParaRPr lang="fr-FR" noProof="0"/>
          </a:p>
        </p:txBody>
      </p:sp>
      <p:sp>
        <p:nvSpPr>
          <p:cNvPr id="2" name="Titr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fr-FR" noProof="0"/>
              <a:t>Modifiez le style du titre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fr-FR" noProof="0"/>
              <a:t>Cliquez sur l’icône pour ajouter une image</a:t>
            </a:r>
          </a:p>
        </p:txBody>
      </p:sp>
      <p:sp>
        <p:nvSpPr>
          <p:cNvPr id="8" name="Titr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fr-FR" noProof="0"/>
              <a:t>Cliquez pour modifier le titre principal</a:t>
            </a:r>
          </a:p>
        </p:txBody>
      </p:sp>
      <p:sp>
        <p:nvSpPr>
          <p:cNvPr id="3" name="Espace réservé du texte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MODIFIER LES STYLES DU TEXTE DU MASQUE</a:t>
            </a:r>
          </a:p>
        </p:txBody>
      </p:sp>
      <p:sp>
        <p:nvSpPr>
          <p:cNvPr id="5" name="Espace réservé du pied de page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fr-FR" noProof="0" smtClean="0"/>
              <a:t>‹N°›</a:t>
            </a:fld>
            <a:endParaRPr lang="fr-FR"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fr-FR" noProof="0"/>
              <a:t>TITRE DE LA DIAPOSITIVE ICI</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9" name="Espace réservé du numéro de diapositive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fr-FR" noProof="0" smtClean="0"/>
              <a:t>‹N°›</a:t>
            </a:fld>
            <a:endParaRPr lang="fr-FR" noProof="0"/>
          </a:p>
        </p:txBody>
      </p:sp>
      <p:sp>
        <p:nvSpPr>
          <p:cNvPr id="5" name="Espace réservé d’image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p>
            <a:pPr rtl="0"/>
            <a:r>
              <a:rPr lang="fr-FR" noProof="0"/>
              <a:t>Cliquez sur l’icône pour ajouter une image</a:t>
            </a:r>
          </a:p>
        </p:txBody>
      </p:sp>
      <p:sp>
        <p:nvSpPr>
          <p:cNvPr id="9" name="Espace réservé d’image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p>
            <a:pPr rtl="0"/>
            <a:r>
              <a:rPr lang="fr-FR" noProof="0"/>
              <a:t>Cliquez sur l’icône pour ajouter une image</a:t>
            </a:r>
          </a:p>
        </p:txBody>
      </p:sp>
      <p:sp>
        <p:nvSpPr>
          <p:cNvPr id="10" name="Espace réservé d’image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p>
            <a:pPr rtl="0"/>
            <a:r>
              <a:rPr lang="fr-FR" noProof="0"/>
              <a:t>Cliquez sur l’icône pour ajouter une image</a:t>
            </a:r>
          </a:p>
        </p:txBody>
      </p:sp>
      <p:sp>
        <p:nvSpPr>
          <p:cNvPr id="11" name="Espace réservé d’image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p>
            <a:pPr rtl="0"/>
            <a:r>
              <a:rPr lang="fr-FR" noProof="0"/>
              <a:t>Cliquez sur l’icône pour ajouter une image</a:t>
            </a:r>
          </a:p>
        </p:txBody>
      </p:sp>
      <p:sp>
        <p:nvSpPr>
          <p:cNvPr id="12" name="Espace réservé d’image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p>
            <a:pPr rtl="0"/>
            <a:r>
              <a:rPr lang="fr-FR" noProof="0"/>
              <a:t>Cliquez sur l’icône pour ajouter une image</a:t>
            </a:r>
          </a:p>
        </p:txBody>
      </p:sp>
      <p:sp>
        <p:nvSpPr>
          <p:cNvPr id="13" name="Espace réservé d’image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p>
            <a:pPr rtl="0"/>
            <a:r>
              <a:rPr lang="fr-FR" noProof="0"/>
              <a:t>Cliquez sur l’icône pour ajouter une image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et tablea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fr-FR" noProof="0"/>
              <a:t>Modifiez le style du titre</a:t>
            </a:r>
          </a:p>
        </p:txBody>
      </p:sp>
      <p:sp>
        <p:nvSpPr>
          <p:cNvPr id="3" name="Espace réservé du pied de page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fr-FR" noProof="0" smtClean="0"/>
              <a:t>‹N°›</a:t>
            </a:fld>
            <a:endParaRPr lang="fr-FR"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Ref idx="1001">
        <a:schemeClr val="bg1"/>
      </p:bgRef>
    </p:bg>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fr-FR" noProof="0"/>
              <a:t>Modifiez le style du titre</a:t>
            </a:r>
          </a:p>
        </p:txBody>
      </p:sp>
      <p:sp>
        <p:nvSpPr>
          <p:cNvPr id="7" name="Espace réservé du texte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fr-FR" noProof="0"/>
              <a:t>CLIQUEZ POUR MODIFIER LES STYLES DU TEXTE DU MASQUE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p:nvSpPr>
          <p:cNvPr id="17" name="Titr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fr-FR" sz="4800" noProof="0"/>
              <a:t>Modifiez le style du titre</a:t>
            </a:r>
          </a:p>
        </p:txBody>
      </p:sp>
      <p:sp>
        <p:nvSpPr>
          <p:cNvPr id="19" name="Espace réservé d’image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fr-FR" noProof="0"/>
              <a:t>Cliquez sur l’icône pour ajouter une image</a:t>
            </a:r>
          </a:p>
        </p:txBody>
      </p:sp>
      <p:sp>
        <p:nvSpPr>
          <p:cNvPr id="18" name="Espace réservé d’image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fr-FR" noProof="0"/>
              <a:t>Cliquez sur l’icône pour ajouter une image</a:t>
            </a:r>
          </a:p>
        </p:txBody>
      </p:sp>
      <p:sp>
        <p:nvSpPr>
          <p:cNvPr id="10" name="Espace réservé du texte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fr-FR" spc="300" noProof="0">
                <a:solidFill>
                  <a:schemeClr val="tx1"/>
                </a:solidFill>
              </a:rPr>
              <a:t>Modifiez les styles du texte</a:t>
            </a:r>
          </a:p>
        </p:txBody>
      </p:sp>
      <p:sp>
        <p:nvSpPr>
          <p:cNvPr id="11" name="Espace réservé du contenu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fr-FR" sz="1400" noProof="0">
                <a:solidFill>
                  <a:schemeClr val="tx1"/>
                </a:solidFill>
              </a:rPr>
              <a:t>Modifiez les styles du texte</a:t>
            </a:r>
          </a:p>
        </p:txBody>
      </p:sp>
      <p:sp>
        <p:nvSpPr>
          <p:cNvPr id="12" name="Espace réservé du texte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fr-FR" spc="300" noProof="0">
                <a:solidFill>
                  <a:schemeClr val="tx1"/>
                </a:solidFill>
              </a:rPr>
              <a:t>Modifiez les styles du texte</a:t>
            </a:r>
          </a:p>
        </p:txBody>
      </p:sp>
      <p:sp>
        <p:nvSpPr>
          <p:cNvPr id="14" name="Espace réservé du contenu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fr-FR" sz="1400" noProof="0">
                <a:solidFill>
                  <a:schemeClr val="tx1"/>
                </a:solidFill>
              </a:rPr>
              <a:t>Modifiez les styles du texte</a:t>
            </a:r>
          </a:p>
        </p:txBody>
      </p:sp>
      <p:sp>
        <p:nvSpPr>
          <p:cNvPr id="20" name="Espace réservé du numéro de diapositive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fr-FR" noProof="0" smtClean="0"/>
              <a:t>‹N°›</a:t>
            </a:fld>
            <a:endParaRPr lang="fr-FR"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sp>
        <p:nvSpPr>
          <p:cNvPr id="22" name="Titr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fr-FR" sz="4800" noProof="0"/>
              <a:t>Modifiez le style du titre</a:t>
            </a:r>
          </a:p>
        </p:txBody>
      </p:sp>
      <p:sp>
        <p:nvSpPr>
          <p:cNvPr id="28" name="Espace réservé du texte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4" name="Espace réservé d’image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fr-FR" noProof="0"/>
              <a:t>Cliquez sur l’icône pour ajouter une image</a:t>
            </a:r>
          </a:p>
        </p:txBody>
      </p:sp>
      <p:sp>
        <p:nvSpPr>
          <p:cNvPr id="25" name="Espace réservé d’image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fr-FR" noProof="0"/>
              <a:t>Cliquez sur l’icône pour ajouter une image</a:t>
            </a:r>
          </a:p>
        </p:txBody>
      </p:sp>
      <p:sp>
        <p:nvSpPr>
          <p:cNvPr id="26" name="Espace réservé d’image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fr-FR" noProof="0"/>
              <a:t>Cliquez sur l’icône pour ajouter une image</a:t>
            </a:r>
          </a:p>
        </p:txBody>
      </p:sp>
      <p:sp>
        <p:nvSpPr>
          <p:cNvPr id="29" name="Espace réservé du texte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0" name="Espace réservé du texte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1" name="Espace réservé du numéro de diapositive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fr-FR" noProof="0" smtClean="0"/>
              <a:t>‹N°›</a:t>
            </a:fld>
            <a:endParaRPr lang="fr-FR"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fr-FR" noProof="0" smtClean="0"/>
              <a:t>‹N°›</a:t>
            </a:fld>
            <a:endParaRPr lang="fr-FR"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Espace réservé d’image 7" descr="image abstrait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re 8">
            <a:extLst>
              <a:ext uri="{FF2B5EF4-FFF2-40B4-BE49-F238E27FC236}">
                <a16:creationId xmlns:a16="http://schemas.microsoft.com/office/drawing/2014/main" id="{79DC1498-E692-42BA-B69F-6D37E6CFACA0}"/>
              </a:ext>
            </a:extLst>
          </p:cNvPr>
          <p:cNvSpPr>
            <a:spLocks noGrp="1"/>
          </p:cNvSpPr>
          <p:nvPr>
            <p:ph type="title"/>
          </p:nvPr>
        </p:nvSpPr>
        <p:spPr>
          <a:xfrm>
            <a:off x="488858" y="1401720"/>
            <a:ext cx="11490325" cy="823913"/>
          </a:xfrm>
        </p:spPr>
        <p:txBody>
          <a:bodyPr rtlCol="0"/>
          <a:lstStyle/>
          <a:p>
            <a:pPr rtl="0"/>
            <a:r>
              <a:rPr lang="en-US" dirty="0">
                <a:latin typeface="Times New Roman" panose="02020603050405020304" pitchFamily="18" charset="0"/>
                <a:cs typeface="Times New Roman" panose="02020603050405020304" pitchFamily="18" charset="0"/>
              </a:rPr>
              <a:t>SQL vs NoSQL: The Ultimate Showdown</a:t>
            </a:r>
            <a:endParaRPr lang="fr-FR" dirty="0">
              <a:latin typeface="Times New Roman" panose="02020603050405020304" pitchFamily="18" charset="0"/>
              <a:cs typeface="Times New Roman" panose="02020603050405020304" pitchFamily="18" charset="0"/>
            </a:endParaRPr>
          </a:p>
        </p:txBody>
      </p:sp>
      <p:sp>
        <p:nvSpPr>
          <p:cNvPr id="3" name="Espace réservé du texte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fr-FR" dirty="0" err="1"/>
              <a:t>Kourifa</a:t>
            </a:r>
            <a:r>
              <a:rPr lang="fr-FR" dirty="0"/>
              <a:t> </a:t>
            </a:r>
            <a:r>
              <a:rPr lang="fr-FR" dirty="0" err="1"/>
              <a:t>Randa</a:t>
            </a:r>
            <a:endParaRPr lang="fr-FR" dirty="0"/>
          </a:p>
        </p:txBody>
      </p:sp>
      <p:sp>
        <p:nvSpPr>
          <p:cNvPr id="7" name="Espace réservé du texte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fr-FR" dirty="0"/>
              <a:t>Checkpoint 22</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fr-FR" b="1" dirty="0">
                <a:latin typeface="Times New Roman" panose="02020603050405020304" pitchFamily="18" charset="0"/>
                <a:cs typeface="Times New Roman" panose="02020603050405020304" pitchFamily="18" charset="0"/>
              </a:rPr>
              <a:t>INTRODUCTION</a:t>
            </a:r>
          </a:p>
        </p:txBody>
      </p:sp>
      <p:pic>
        <p:nvPicPr>
          <p:cNvPr id="5" name="Espace réservé d’image 4" descr="table avec plusieurs personnes travaillant sur leur ordinateur portable">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Espace réservé du contenu 8">
            <a:extLst>
              <a:ext uri="{FF2B5EF4-FFF2-40B4-BE49-F238E27FC236}">
                <a16:creationId xmlns:a16="http://schemas.microsoft.com/office/drawing/2014/main" id="{256319DF-036A-473B-95D3-C5F6FF849FD4}"/>
              </a:ext>
            </a:extLst>
          </p:cNvPr>
          <p:cNvSpPr>
            <a:spLocks noGrp="1"/>
          </p:cNvSpPr>
          <p:nvPr>
            <p:ph idx="1"/>
          </p:nvPr>
        </p:nvSpPr>
        <p:spPr>
          <a:xfrm>
            <a:off x="5727941" y="1496275"/>
            <a:ext cx="6265276" cy="4749688"/>
          </a:xfrm>
        </p:spPr>
        <p:txBody>
          <a:bodyPr rtlCol="0">
            <a:normAutofit fontScale="62500" lnSpcReduction="20000"/>
          </a:bodyPr>
          <a:lstStyle/>
          <a:p>
            <a:r>
              <a:rPr lang="en-US" sz="3200" dirty="0">
                <a:latin typeface="Times New Roman" panose="02020603050405020304" pitchFamily="18" charset="0"/>
                <a:cs typeface="Times New Roman" panose="02020603050405020304" pitchFamily="18" charset="0"/>
              </a:rPr>
              <a:t>In the world of databases, there are two main types: SQL and NoSQL. While SQL has been the standard for decades, NoSQL databases have gained popularity in recent years due to their scalability and flexibility. In this presentation, we will compare MongoDB, a popular NoSQL database, to SQL databases.</a:t>
            </a:r>
          </a:p>
          <a:p>
            <a:r>
              <a:rPr lang="en-US" sz="3200" dirty="0">
                <a:latin typeface="Times New Roman" panose="02020603050405020304" pitchFamily="18" charset="0"/>
                <a:cs typeface="Times New Roman" panose="02020603050405020304" pitchFamily="18" charset="0"/>
              </a:rPr>
              <a:t>MongoDB is a document-oriented database that uses dynamic schemas, making it easy to store and retrieve data in a flexible manner. SQL databases, on the other hand, use fixed schemas and require data to be stored in tables with pre-defined columns.</a:t>
            </a:r>
          </a:p>
          <a:p>
            <a:pPr marL="0" indent="0" rtl="0">
              <a:buNone/>
            </a:pPr>
            <a:endParaRPr lang="fr-FR" dirty="0"/>
          </a:p>
        </p:txBody>
      </p:sp>
      <p:sp>
        <p:nvSpPr>
          <p:cNvPr id="4" name="Espace réservé du numéro de diapositive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fr-FR" smtClean="0"/>
              <a:t>2</a:t>
            </a:fld>
            <a:endParaRPr lang="fr-F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24B42B-925B-494C-A986-BD85E8117E1E}"/>
              </a:ext>
            </a:extLst>
          </p:cNvPr>
          <p:cNvSpPr>
            <a:spLocks noGrp="1"/>
          </p:cNvSpPr>
          <p:nvPr>
            <p:ph type="title"/>
          </p:nvPr>
        </p:nvSpPr>
        <p:spPr>
          <a:xfrm>
            <a:off x="5823098" y="1549101"/>
            <a:ext cx="5999073" cy="5243352"/>
          </a:xfrm>
        </p:spPr>
        <p:txBody>
          <a:bodyPr rtlCol="0">
            <a:noAutofit/>
          </a:bodyPr>
          <a:lstStyle/>
          <a:p>
            <a:r>
              <a:rPr lang="en-US" sz="1800" dirty="0">
                <a:latin typeface="Times New Roman" panose="02020603050405020304" pitchFamily="18" charset="0"/>
                <a:cs typeface="Times New Roman" panose="02020603050405020304" pitchFamily="18" charset="0"/>
              </a:rPr>
              <a:t>SQL databases store data in tables with rows and columns. The relationships between tables are defined by foreign key constraints. SQL databases are known for their reliability, scalability, and consistency. They are ideal for applications that require complex queries and transactions.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SQL databases are ACID-compliant, meaning they ensure that all database transactions are processed reliably. ACID stands for Atomicity, Consistency, Isolation, and Durability. This ensures that once a transaction is committed, it cannot be undone, and the data remains consistent</a:t>
            </a:r>
            <a:r>
              <a:rPr lang="en-US" sz="800" dirty="0"/>
              <a:t>.</a:t>
            </a:r>
            <a:br>
              <a:rPr lang="en-US" sz="800" dirty="0"/>
            </a:br>
            <a:endParaRPr lang="fr-FR" sz="2400" b="1" dirty="0"/>
          </a:p>
        </p:txBody>
      </p:sp>
      <p:pic>
        <p:nvPicPr>
          <p:cNvPr id="8" name="Espace réservé d’image 7" descr="gros plan sur du code informatiqu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Espace réservé du texte 1">
            <a:extLst>
              <a:ext uri="{FF2B5EF4-FFF2-40B4-BE49-F238E27FC236}">
                <a16:creationId xmlns:a16="http://schemas.microsoft.com/office/drawing/2014/main" id="{B156CAF1-214F-4566-9B0D-DACA1063E8C8}"/>
              </a:ext>
            </a:extLst>
          </p:cNvPr>
          <p:cNvSpPr>
            <a:spLocks noGrp="1"/>
          </p:cNvSpPr>
          <p:nvPr>
            <p:ph type="body" idx="1"/>
          </p:nvPr>
        </p:nvSpPr>
        <p:spPr>
          <a:xfrm>
            <a:off x="6220745" y="65547"/>
            <a:ext cx="5550498" cy="897148"/>
          </a:xfrm>
        </p:spPr>
        <p:txBody>
          <a:bodyPr rtlCol="0"/>
          <a:lstStyle/>
          <a:p>
            <a:pPr rtl="0"/>
            <a:r>
              <a:rPr lang="fr-FR" sz="2400" b="1" dirty="0" err="1">
                <a:latin typeface="Times New Roman" panose="02020603050405020304" pitchFamily="18" charset="0"/>
                <a:cs typeface="Times New Roman" panose="02020603050405020304" pitchFamily="18" charset="0"/>
              </a:rPr>
              <a:t>Functionality</a:t>
            </a:r>
            <a:r>
              <a:rPr lang="fr-FR" sz="2400" b="1" dirty="0">
                <a:latin typeface="Times New Roman" panose="02020603050405020304" pitchFamily="18" charset="0"/>
                <a:cs typeface="Times New Roman" panose="02020603050405020304" pitchFamily="18" charset="0"/>
              </a:rPr>
              <a:t> of SQL</a:t>
            </a:r>
            <a:endParaRPr lang="fr-FR" sz="2400" dirty="0">
              <a:latin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fr-FR" smtClean="0"/>
              <a:t>3</a:t>
            </a:fld>
            <a:endParaRPr lang="fr-FR"/>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24B42B-925B-494C-A986-BD85E8117E1E}"/>
              </a:ext>
            </a:extLst>
          </p:cNvPr>
          <p:cNvSpPr>
            <a:spLocks noGrp="1"/>
          </p:cNvSpPr>
          <p:nvPr>
            <p:ph type="title"/>
          </p:nvPr>
        </p:nvSpPr>
        <p:spPr>
          <a:xfrm>
            <a:off x="5897217" y="1621766"/>
            <a:ext cx="6096000" cy="4554747"/>
          </a:xfrm>
        </p:spPr>
        <p:txBody>
          <a:bodyPr rtlCol="0">
            <a:noAutofit/>
          </a:bodyPr>
          <a:lstStyle/>
          <a:p>
            <a:pPr rtl="0"/>
            <a:r>
              <a:rPr lang="en-US" sz="2000" dirty="0">
                <a:latin typeface="Times New Roman" panose="02020603050405020304" pitchFamily="18" charset="0"/>
                <a:cs typeface="Times New Roman" panose="02020603050405020304" pitchFamily="18" charset="0"/>
              </a:rPr>
              <a:t>MongoDB is a document-oriented NoSQL database that stores data in JSON-like documents. It offers flexibility and scalability, making it ideal for applications that require dynamic data </a:t>
            </a:r>
            <a:r>
              <a:rPr lang="en-US" sz="2000" dirty="0" err="1">
                <a:latin typeface="Times New Roman" panose="02020603050405020304" pitchFamily="18" charset="0"/>
                <a:cs typeface="Times New Roman" panose="02020603050405020304" pitchFamily="18" charset="0"/>
              </a:rPr>
              <a:t>structures.MongoDB</a:t>
            </a:r>
            <a:r>
              <a:rPr lang="en-US" sz="2000" dirty="0">
                <a:latin typeface="Times New Roman" panose="02020603050405020304" pitchFamily="18" charset="0"/>
                <a:cs typeface="Times New Roman" panose="02020603050405020304" pitchFamily="18" charset="0"/>
              </a:rPr>
              <a:t> is schema-less, meaning data can be added or removed from the database without having to modify the schema. This makes it easy to scale and adapt to changing requirements</a:t>
            </a:r>
            <a:r>
              <a:rPr lang="en-US" sz="2400" dirty="0"/>
              <a:t>.</a:t>
            </a:r>
            <a:endParaRPr lang="fr-FR" sz="2400" dirty="0"/>
          </a:p>
        </p:txBody>
      </p:sp>
      <p:pic>
        <p:nvPicPr>
          <p:cNvPr id="8" name="Espace réservé d’image 7" descr="gros plan sur du code informatiqu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Espace réservé du texte 1">
            <a:extLst>
              <a:ext uri="{FF2B5EF4-FFF2-40B4-BE49-F238E27FC236}">
                <a16:creationId xmlns:a16="http://schemas.microsoft.com/office/drawing/2014/main" id="{B156CAF1-214F-4566-9B0D-DACA1063E8C8}"/>
              </a:ext>
            </a:extLst>
          </p:cNvPr>
          <p:cNvSpPr>
            <a:spLocks noGrp="1"/>
          </p:cNvSpPr>
          <p:nvPr>
            <p:ph type="body" idx="1"/>
          </p:nvPr>
        </p:nvSpPr>
        <p:spPr>
          <a:xfrm>
            <a:off x="6096000" y="223024"/>
            <a:ext cx="5773947" cy="984674"/>
          </a:xfrm>
        </p:spPr>
        <p:txBody>
          <a:bodyPr rtlCol="0"/>
          <a:lstStyle/>
          <a:p>
            <a:pPr rtl="0"/>
            <a:r>
              <a:rPr lang="fr-FR" sz="1800" b="1" dirty="0" err="1">
                <a:latin typeface="Times New Roman" panose="02020603050405020304" pitchFamily="18" charset="0"/>
                <a:cs typeface="Times New Roman" panose="02020603050405020304" pitchFamily="18" charset="0"/>
              </a:rPr>
              <a:t>Functionality</a:t>
            </a:r>
            <a:r>
              <a:rPr lang="fr-FR" sz="1800" b="1" dirty="0">
                <a:latin typeface="Times New Roman" panose="02020603050405020304" pitchFamily="18" charset="0"/>
                <a:cs typeface="Times New Roman" panose="02020603050405020304" pitchFamily="18" charset="0"/>
              </a:rPr>
              <a:t> of MongoDB</a:t>
            </a:r>
          </a:p>
        </p:txBody>
      </p:sp>
      <p:sp>
        <p:nvSpPr>
          <p:cNvPr id="6" name="Espace réservé du numéro de diapositive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fr-FR" smtClean="0"/>
              <a:t>4</a:t>
            </a:fld>
            <a:endParaRPr lang="fr-FR"/>
          </a:p>
        </p:txBody>
      </p:sp>
    </p:spTree>
    <p:extLst>
      <p:ext uri="{BB962C8B-B14F-4D97-AF65-F5344CB8AC3E}">
        <p14:creationId xmlns:p14="http://schemas.microsoft.com/office/powerpoint/2010/main" val="397577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Espace réservé d’image 7" descr="gros plan sur du code informatiqu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5" name="Titre 4">
            <a:extLst>
              <a:ext uri="{FF2B5EF4-FFF2-40B4-BE49-F238E27FC236}">
                <a16:creationId xmlns:a16="http://schemas.microsoft.com/office/drawing/2014/main" id="{14AB6F96-E5E8-4B40-A18C-2D078D1C2D4F}"/>
              </a:ext>
            </a:extLst>
          </p:cNvPr>
          <p:cNvSpPr>
            <a:spLocks noGrp="1"/>
          </p:cNvSpPr>
          <p:nvPr>
            <p:ph type="title"/>
          </p:nvPr>
        </p:nvSpPr>
        <p:spPr>
          <a:xfrm>
            <a:off x="3456317" y="123466"/>
            <a:ext cx="5279366" cy="421480"/>
          </a:xfrm>
        </p:spPr>
        <p:txBody>
          <a:bodyPr rtlCol="0">
            <a:noAutofit/>
          </a:bodyPr>
          <a:lstStyle/>
          <a:p>
            <a:pPr rtl="0"/>
            <a:r>
              <a:rPr lang="en-US" sz="1600" dirty="0">
                <a:latin typeface="Times New Roman" panose="02020603050405020304" pitchFamily="18" charset="0"/>
                <a:cs typeface="Times New Roman" panose="02020603050405020304" pitchFamily="18" charset="0"/>
              </a:rPr>
              <a:t>Comparison of SQL and MongoDB</a:t>
            </a:r>
            <a:endParaRPr lang="fr-FR" sz="1600" dirty="0">
              <a:latin typeface="Times New Roman" panose="02020603050405020304" pitchFamily="18" charset="0"/>
              <a:cs typeface="Times New Roman" panose="02020603050405020304" pitchFamily="18" charset="0"/>
            </a:endParaRPr>
          </a:p>
        </p:txBody>
      </p:sp>
      <p:sp>
        <p:nvSpPr>
          <p:cNvPr id="2" name="Espace réservé du texte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1089891"/>
            <a:ext cx="9234488" cy="5431679"/>
          </a:xfrm>
        </p:spPr>
        <p:txBody>
          <a:bodyPr rtlCol="0"/>
          <a:lstStyle/>
          <a:p>
            <a:r>
              <a:rPr lang="en-US" sz="2400" dirty="0">
                <a:latin typeface="Times New Roman" panose="02020603050405020304" pitchFamily="18" charset="0"/>
                <a:cs typeface="Times New Roman" panose="02020603050405020304" pitchFamily="18" charset="0"/>
              </a:rPr>
              <a:t>SQL databases are ideal for applications that require complex queries and transactions, while MongoDB is better suited for applications that require flexibility and scalability. SQL databases are ACID-compliant, ensuring data consistency, while MongoDB sacrifices some consistency for scalability.</a:t>
            </a:r>
          </a:p>
          <a:p>
            <a:r>
              <a:rPr lang="en-US" sz="2400" dirty="0">
                <a:latin typeface="Times New Roman" panose="02020603050405020304" pitchFamily="18" charset="0"/>
                <a:cs typeface="Times New Roman" panose="02020603050405020304" pitchFamily="18" charset="0"/>
              </a:rPr>
              <a:t>SQL databases are vertically scalable, meaning they can handle an increase in load by adding more resources to the server. MongoDB is horizontally scalable, meaning it can handle an increase in load by adding more servers to the cluster.</a:t>
            </a:r>
          </a:p>
          <a:p>
            <a:pPr rtl="0"/>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779156"/>
      </p:ext>
    </p:extLst>
  </p:cSld>
  <p:clrMapOvr>
    <a:masterClrMapping/>
  </p:clrMapOvr>
</p:sld>
</file>

<file path=ppt/theme/theme1.xml><?xml version="1.0" encoding="utf-8"?>
<a:theme xmlns:a="http://schemas.openxmlformats.org/drawingml/2006/main" name="Thème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9999682.tgt.Office_48420175_TF55661986_Win32_OJ108979094" id="{91663FFC-0D4F-48D0-8A8E-A9AC483E0A31}" vid="{F481D0F7-3106-4360-9670-50291269354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de la technologie</Template>
  <TotalTime>132</TotalTime>
  <Words>381</Words>
  <Application>Microsoft Office PowerPoint</Application>
  <PresentationFormat>Grand écran</PresentationFormat>
  <Paragraphs>21</Paragraphs>
  <Slides>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Calibri Light</vt:lpstr>
      <vt:lpstr>Times New Roman</vt:lpstr>
      <vt:lpstr>Wingdings</vt:lpstr>
      <vt:lpstr>Thème Office</vt:lpstr>
      <vt:lpstr>SQL vs NoSQL: The Ultimate Showdown</vt:lpstr>
      <vt:lpstr>INTRODUCTION</vt:lpstr>
      <vt:lpstr>SQL databases store data in tables with rows and columns. The relationships between tables are defined by foreign key constraints. SQL databases are known for their reliability, scalability, and consistency. They are ideal for applications that require complex queries and transactions. SQL databases are ACID-compliant, meaning they ensure that all database transactions are processed reliably. ACID stands for Atomicity, Consistency, Isolation, and Durability. This ensures that once a transaction is committed, it cannot be undone, and the data remains consistent. </vt:lpstr>
      <vt:lpstr>MongoDB is a document-oriented NoSQL database that stores data in JSON-like documents. It offers flexibility and scalability, making it ideal for applications that require dynamic data structures.MongoDB is schema-less, meaning data can be added or removed from the database without having to modify the schema. This makes it easy to scale and adapt to changing requirements.</vt:lpstr>
      <vt:lpstr>Comparison of SQL and MongoDB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 The Ultimate Showdown</dc:title>
  <dc:creator>micro</dc:creator>
  <cp:lastModifiedBy>micro</cp:lastModifiedBy>
  <cp:revision>1</cp:revision>
  <dcterms:created xsi:type="dcterms:W3CDTF">2023-04-07T09:35:41Z</dcterms:created>
  <dcterms:modified xsi:type="dcterms:W3CDTF">2023-04-07T11:48:33Z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