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387402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2064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1236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758729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1446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200425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146543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74916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3544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4B596-FBFE-42C0-8734-48E41AE651D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277540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4B596-FBFE-42C0-8734-48E41AE651D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112946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4B596-FBFE-42C0-8734-48E41AE651D8}"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241065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4B596-FBFE-42C0-8734-48E41AE651D8}"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1660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4B596-FBFE-42C0-8734-48E41AE651D8}"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65933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94B596-FBFE-42C0-8734-48E41AE651D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80606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4B596-FBFE-42C0-8734-48E41AE651D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93B8D-18D8-4184-A526-8AF55C992009}" type="slidenum">
              <a:rPr lang="en-US" smtClean="0"/>
              <a:t>‹#›</a:t>
            </a:fld>
            <a:endParaRPr lang="en-US"/>
          </a:p>
        </p:txBody>
      </p:sp>
    </p:spTree>
    <p:extLst>
      <p:ext uri="{BB962C8B-B14F-4D97-AF65-F5344CB8AC3E}">
        <p14:creationId xmlns:p14="http://schemas.microsoft.com/office/powerpoint/2010/main" val="226230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94B596-FBFE-42C0-8734-48E41AE651D8}" type="datetimeFigureOut">
              <a:rPr lang="en-US" smtClean="0"/>
              <a:t>5/12/2024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393B8D-18D8-4184-A526-8AF55C992009}" type="slidenum">
              <a:rPr lang="en-US" smtClean="0"/>
              <a:t>‹#›</a:t>
            </a:fld>
            <a:endParaRPr lang="en-US"/>
          </a:p>
        </p:txBody>
      </p:sp>
    </p:spTree>
    <p:extLst>
      <p:ext uri="{BB962C8B-B14F-4D97-AF65-F5344CB8AC3E}">
        <p14:creationId xmlns:p14="http://schemas.microsoft.com/office/powerpoint/2010/main" val="25472615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8A76-5FBA-4029-1BBB-038870AEFE15}"/>
              </a:ext>
            </a:extLst>
          </p:cNvPr>
          <p:cNvSpPr>
            <a:spLocks noGrp="1"/>
          </p:cNvSpPr>
          <p:nvPr>
            <p:ph type="ctrTitle"/>
          </p:nvPr>
        </p:nvSpPr>
        <p:spPr>
          <a:xfrm>
            <a:off x="-95249" y="1454922"/>
            <a:ext cx="7766935" cy="1646302"/>
          </a:xfrm>
        </p:spPr>
        <p:txBody>
          <a:bodyPr/>
          <a:lstStyle/>
          <a:p>
            <a:r>
              <a:rPr lang="en-US" dirty="0"/>
              <a:t>OPEN HASHING</a:t>
            </a:r>
          </a:p>
        </p:txBody>
      </p:sp>
      <p:sp>
        <p:nvSpPr>
          <p:cNvPr id="3" name="Subtitle 2">
            <a:extLst>
              <a:ext uri="{FF2B5EF4-FFF2-40B4-BE49-F238E27FC236}">
                <a16:creationId xmlns:a16="http://schemas.microsoft.com/office/drawing/2014/main" id="{2C19E272-7A5A-7E82-A149-81C2CA38FD34}"/>
              </a:ext>
            </a:extLst>
          </p:cNvPr>
          <p:cNvSpPr>
            <a:spLocks noGrp="1"/>
          </p:cNvSpPr>
          <p:nvPr>
            <p:ph type="subTitle" idx="1"/>
          </p:nvPr>
        </p:nvSpPr>
        <p:spPr>
          <a:xfrm>
            <a:off x="-95250" y="3101224"/>
            <a:ext cx="7766936" cy="1096899"/>
          </a:xfrm>
        </p:spPr>
        <p:txBody>
          <a:bodyPr/>
          <a:lstStyle/>
          <a:p>
            <a:r>
              <a:rPr lang="en-US" dirty="0"/>
              <a:t>(Separate chaining)</a:t>
            </a:r>
          </a:p>
        </p:txBody>
      </p:sp>
      <p:pic>
        <p:nvPicPr>
          <p:cNvPr id="33" name="Audio 32">
            <a:hlinkClick r:id="" action="ppaction://media"/>
            <a:extLst>
              <a:ext uri="{FF2B5EF4-FFF2-40B4-BE49-F238E27FC236}">
                <a16:creationId xmlns:a16="http://schemas.microsoft.com/office/drawing/2014/main" id="{0EB053EF-5A73-F692-F472-A189227D5935}"/>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476270699"/>
      </p:ext>
    </p:extLst>
  </p:cSld>
  <p:clrMapOvr>
    <a:masterClrMapping/>
  </p:clrMapOvr>
  <mc:AlternateContent xmlns:mc="http://schemas.openxmlformats.org/markup-compatibility/2006">
    <mc:Choice xmlns:p14="http://schemas.microsoft.com/office/powerpoint/2010/main" Requires="p14">
      <p:transition spd="slow" p14:dur="2000" advTm="6974"/>
    </mc:Choice>
    <mc:Fallback>
      <p:transition spd="slow" advTm="69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8A76-5FBA-4029-1BBB-038870AEFE15}"/>
              </a:ext>
            </a:extLst>
          </p:cNvPr>
          <p:cNvSpPr>
            <a:spLocks noGrp="1"/>
          </p:cNvSpPr>
          <p:nvPr>
            <p:ph type="ctrTitle"/>
          </p:nvPr>
        </p:nvSpPr>
        <p:spPr>
          <a:xfrm>
            <a:off x="-3064933" y="0"/>
            <a:ext cx="7766936" cy="1646302"/>
          </a:xfrm>
        </p:spPr>
        <p:txBody>
          <a:bodyPr/>
          <a:lstStyle/>
          <a:p>
            <a:r>
              <a:rPr lang="en-US" dirty="0"/>
              <a:t>DEFINATION</a:t>
            </a:r>
          </a:p>
        </p:txBody>
      </p:sp>
      <p:sp>
        <p:nvSpPr>
          <p:cNvPr id="3" name="Subtitle 2">
            <a:extLst>
              <a:ext uri="{FF2B5EF4-FFF2-40B4-BE49-F238E27FC236}">
                <a16:creationId xmlns:a16="http://schemas.microsoft.com/office/drawing/2014/main" id="{2C19E272-7A5A-7E82-A149-81C2CA38FD34}"/>
              </a:ext>
            </a:extLst>
          </p:cNvPr>
          <p:cNvSpPr>
            <a:spLocks noGrp="1"/>
          </p:cNvSpPr>
          <p:nvPr>
            <p:ph type="subTitle" idx="1"/>
          </p:nvPr>
        </p:nvSpPr>
        <p:spPr>
          <a:xfrm>
            <a:off x="710653" y="2320413"/>
            <a:ext cx="8826637" cy="1440971"/>
          </a:xfrm>
        </p:spPr>
        <p:txBody>
          <a:bodyPr>
            <a:normAutofit fontScale="92500"/>
          </a:bodyPr>
          <a:lstStyle/>
          <a:p>
            <a:pPr algn="just"/>
            <a:r>
              <a:rPr lang="en-US" dirty="0">
                <a:solidFill>
                  <a:srgbClr val="13343B"/>
                </a:solidFill>
                <a:latin typeface="__fkGroteskNeue_a82850"/>
              </a:rPr>
              <a:t>A </a:t>
            </a:r>
            <a:r>
              <a:rPr lang="en-US" b="0" i="0" dirty="0">
                <a:solidFill>
                  <a:srgbClr val="13343B"/>
                </a:solidFill>
                <a:effectLst/>
                <a:latin typeface="__fkGroteskNeue_a82850"/>
              </a:rPr>
              <a:t>collision resolution method in hash tables where keys that map to the same index are stored in linked lists attached to cells of the hash table. In open hashing, collisions are resolved by storing keys outside the main hash table structure, allowing each slot in the hash table to be the head of a linked list where records associated with that slot are placed. This method is effective for handling collisions and allows for efficient insertion and retrieval of elements in the hash table</a:t>
            </a:r>
            <a:endParaRPr lang="en-US" dirty="0"/>
          </a:p>
        </p:txBody>
      </p:sp>
      <p:pic>
        <p:nvPicPr>
          <p:cNvPr id="28" name="Audio 27">
            <a:hlinkClick r:id="" action="ppaction://media"/>
            <a:extLst>
              <a:ext uri="{FF2B5EF4-FFF2-40B4-BE49-F238E27FC236}">
                <a16:creationId xmlns:a16="http://schemas.microsoft.com/office/drawing/2014/main" id="{579FC33A-C8E8-55A4-DB59-93789BFF7D5D}"/>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072588109"/>
      </p:ext>
    </p:extLst>
  </p:cSld>
  <p:clrMapOvr>
    <a:masterClrMapping/>
  </p:clrMapOvr>
  <mc:AlternateContent xmlns:mc="http://schemas.openxmlformats.org/markup-compatibility/2006">
    <mc:Choice xmlns:p14="http://schemas.microsoft.com/office/powerpoint/2010/main" Requires="p14">
      <p:transition spd="slow" p14:dur="2000" advTm="1907"/>
    </mc:Choice>
    <mc:Fallback>
      <p:transition spd="slow" advTm="19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8A76-5FBA-4029-1BBB-038870AEFE15}"/>
              </a:ext>
            </a:extLst>
          </p:cNvPr>
          <p:cNvSpPr>
            <a:spLocks noGrp="1"/>
          </p:cNvSpPr>
          <p:nvPr>
            <p:ph type="ctrTitle"/>
          </p:nvPr>
        </p:nvSpPr>
        <p:spPr>
          <a:xfrm>
            <a:off x="-3064933" y="0"/>
            <a:ext cx="7766936" cy="1646302"/>
          </a:xfrm>
        </p:spPr>
        <p:txBody>
          <a:bodyPr/>
          <a:lstStyle/>
          <a:p>
            <a:r>
              <a:rPr lang="en-US" dirty="0"/>
              <a:t>STRATEGY</a:t>
            </a:r>
          </a:p>
        </p:txBody>
      </p:sp>
      <p:sp>
        <p:nvSpPr>
          <p:cNvPr id="3" name="Subtitle 2">
            <a:extLst>
              <a:ext uri="{FF2B5EF4-FFF2-40B4-BE49-F238E27FC236}">
                <a16:creationId xmlns:a16="http://schemas.microsoft.com/office/drawing/2014/main" id="{2C19E272-7A5A-7E82-A149-81C2CA38FD34}"/>
              </a:ext>
            </a:extLst>
          </p:cNvPr>
          <p:cNvSpPr>
            <a:spLocks noGrp="1"/>
          </p:cNvSpPr>
          <p:nvPr>
            <p:ph type="subTitle" idx="1"/>
          </p:nvPr>
        </p:nvSpPr>
        <p:spPr>
          <a:xfrm>
            <a:off x="710653" y="2320413"/>
            <a:ext cx="8826637" cy="1440971"/>
          </a:xfrm>
        </p:spPr>
        <p:txBody>
          <a:bodyPr>
            <a:normAutofit/>
          </a:bodyPr>
          <a:lstStyle/>
          <a:p>
            <a:pPr algn="just"/>
            <a:r>
              <a:rPr lang="en-US" dirty="0">
                <a:solidFill>
                  <a:schemeClr val="bg2">
                    <a:lumMod val="10000"/>
                  </a:schemeClr>
                </a:solidFill>
              </a:rPr>
              <a:t>H(x)= X mod 7</a:t>
            </a:r>
          </a:p>
          <a:p>
            <a:pPr algn="just"/>
            <a:r>
              <a:rPr lang="en-US" dirty="0">
                <a:solidFill>
                  <a:schemeClr val="bg2">
                    <a:lumMod val="10000"/>
                  </a:schemeClr>
                </a:solidFill>
              </a:rPr>
              <a:t>So the range of this function will be from 0 </a:t>
            </a:r>
            <a:r>
              <a:rPr lang="en-US" dirty="0">
                <a:solidFill>
                  <a:schemeClr val="bg2">
                    <a:lumMod val="10000"/>
                  </a:schemeClr>
                </a:solidFill>
                <a:sym typeface="Wingdings" panose="05000000000000000000" pitchFamily="2" charset="2"/>
              </a:rPr>
              <a:t> 6 </a:t>
            </a:r>
            <a:endParaRPr lang="en-US" dirty="0">
              <a:solidFill>
                <a:schemeClr val="bg2">
                  <a:lumMod val="10000"/>
                </a:schemeClr>
              </a:solidFill>
            </a:endParaRPr>
          </a:p>
        </p:txBody>
      </p:sp>
      <p:graphicFrame>
        <p:nvGraphicFramePr>
          <p:cNvPr id="4" name="Table 4">
            <a:extLst>
              <a:ext uri="{FF2B5EF4-FFF2-40B4-BE49-F238E27FC236}">
                <a16:creationId xmlns:a16="http://schemas.microsoft.com/office/drawing/2014/main" id="{6F081508-6D0E-8AB5-EE38-C0821760EE75}"/>
              </a:ext>
            </a:extLst>
          </p:cNvPr>
          <p:cNvGraphicFramePr>
            <a:graphicFrameLocks noGrp="1"/>
          </p:cNvGraphicFramePr>
          <p:nvPr>
            <p:extLst>
              <p:ext uri="{D42A27DB-BD31-4B8C-83A1-F6EECF244321}">
                <p14:modId xmlns:p14="http://schemas.microsoft.com/office/powerpoint/2010/main" val="4199775778"/>
              </p:ext>
            </p:extLst>
          </p:nvPr>
        </p:nvGraphicFramePr>
        <p:xfrm>
          <a:off x="7066116" y="835743"/>
          <a:ext cx="2058219" cy="4387257"/>
        </p:xfrm>
        <a:graphic>
          <a:graphicData uri="http://schemas.openxmlformats.org/drawingml/2006/table">
            <a:tbl>
              <a:tblPr firstRow="1" bandRow="1">
                <a:tableStyleId>{5C22544A-7EE6-4342-B048-85BDC9FD1C3A}</a:tableStyleId>
              </a:tblPr>
              <a:tblGrid>
                <a:gridCol w="2058219">
                  <a:extLst>
                    <a:ext uri="{9D8B030D-6E8A-4147-A177-3AD203B41FA5}">
                      <a16:colId xmlns:a16="http://schemas.microsoft.com/office/drawing/2014/main" val="838920218"/>
                    </a:ext>
                  </a:extLst>
                </a:gridCol>
              </a:tblGrid>
              <a:tr h="626751">
                <a:tc>
                  <a:txBody>
                    <a:bodyPr/>
                    <a:lstStyle/>
                    <a:p>
                      <a:r>
                        <a:rPr lang="en-US" b="0" dirty="0">
                          <a:solidFill>
                            <a:schemeClr val="bg2">
                              <a:lumMod val="10000"/>
                            </a:schemeClr>
                          </a:solidFill>
                        </a:rPr>
                        <a:t>700</a:t>
                      </a:r>
                    </a:p>
                  </a:txBody>
                  <a:tcPr/>
                </a:tc>
                <a:extLst>
                  <a:ext uri="{0D108BD9-81ED-4DB2-BD59-A6C34878D82A}">
                    <a16:rowId xmlns:a16="http://schemas.microsoft.com/office/drawing/2014/main" val="2218154108"/>
                  </a:ext>
                </a:extLst>
              </a:tr>
              <a:tr h="626751">
                <a:tc>
                  <a:txBody>
                    <a:bodyPr/>
                    <a:lstStyle/>
                    <a:p>
                      <a:r>
                        <a:rPr lang="en-US" dirty="0"/>
                        <a:t>50</a:t>
                      </a:r>
                    </a:p>
                  </a:txBody>
                  <a:tcPr/>
                </a:tc>
                <a:extLst>
                  <a:ext uri="{0D108BD9-81ED-4DB2-BD59-A6C34878D82A}">
                    <a16:rowId xmlns:a16="http://schemas.microsoft.com/office/drawing/2014/main" val="3618702976"/>
                  </a:ext>
                </a:extLst>
              </a:tr>
              <a:tr h="626751">
                <a:tc>
                  <a:txBody>
                    <a:bodyPr/>
                    <a:lstStyle/>
                    <a:p>
                      <a:endParaRPr lang="en-US" dirty="0"/>
                    </a:p>
                  </a:txBody>
                  <a:tcPr/>
                </a:tc>
                <a:extLst>
                  <a:ext uri="{0D108BD9-81ED-4DB2-BD59-A6C34878D82A}">
                    <a16:rowId xmlns:a16="http://schemas.microsoft.com/office/drawing/2014/main" val="617078427"/>
                  </a:ext>
                </a:extLst>
              </a:tr>
              <a:tr h="626751">
                <a:tc>
                  <a:txBody>
                    <a:bodyPr/>
                    <a:lstStyle/>
                    <a:p>
                      <a:r>
                        <a:rPr lang="en-US" dirty="0"/>
                        <a:t>73</a:t>
                      </a:r>
                    </a:p>
                  </a:txBody>
                  <a:tcPr/>
                </a:tc>
                <a:extLst>
                  <a:ext uri="{0D108BD9-81ED-4DB2-BD59-A6C34878D82A}">
                    <a16:rowId xmlns:a16="http://schemas.microsoft.com/office/drawing/2014/main" val="1190163014"/>
                  </a:ext>
                </a:extLst>
              </a:tr>
              <a:tr h="626751">
                <a:tc>
                  <a:txBody>
                    <a:bodyPr/>
                    <a:lstStyle/>
                    <a:p>
                      <a:endParaRPr lang="en-US"/>
                    </a:p>
                  </a:txBody>
                  <a:tcPr/>
                </a:tc>
                <a:extLst>
                  <a:ext uri="{0D108BD9-81ED-4DB2-BD59-A6C34878D82A}">
                    <a16:rowId xmlns:a16="http://schemas.microsoft.com/office/drawing/2014/main" val="2473652406"/>
                  </a:ext>
                </a:extLst>
              </a:tr>
              <a:tr h="626751">
                <a:tc>
                  <a:txBody>
                    <a:bodyPr/>
                    <a:lstStyle/>
                    <a:p>
                      <a:endParaRPr lang="en-US"/>
                    </a:p>
                  </a:txBody>
                  <a:tcPr/>
                </a:tc>
                <a:extLst>
                  <a:ext uri="{0D108BD9-81ED-4DB2-BD59-A6C34878D82A}">
                    <a16:rowId xmlns:a16="http://schemas.microsoft.com/office/drawing/2014/main" val="3490220989"/>
                  </a:ext>
                </a:extLst>
              </a:tr>
              <a:tr h="626751">
                <a:tc>
                  <a:txBody>
                    <a:bodyPr/>
                    <a:lstStyle/>
                    <a:p>
                      <a:r>
                        <a:rPr lang="en-US" dirty="0"/>
                        <a:t>76</a:t>
                      </a:r>
                    </a:p>
                  </a:txBody>
                  <a:tcPr/>
                </a:tc>
                <a:extLst>
                  <a:ext uri="{0D108BD9-81ED-4DB2-BD59-A6C34878D82A}">
                    <a16:rowId xmlns:a16="http://schemas.microsoft.com/office/drawing/2014/main" val="2455714435"/>
                  </a:ext>
                </a:extLst>
              </a:tr>
            </a:tbl>
          </a:graphicData>
        </a:graphic>
      </p:graphicFrame>
      <p:sp>
        <p:nvSpPr>
          <p:cNvPr id="10" name="TextBox 9">
            <a:extLst>
              <a:ext uri="{FF2B5EF4-FFF2-40B4-BE49-F238E27FC236}">
                <a16:creationId xmlns:a16="http://schemas.microsoft.com/office/drawing/2014/main" id="{F67B5EB6-1544-4B21-30FE-E713D5236F3F}"/>
              </a:ext>
            </a:extLst>
          </p:cNvPr>
          <p:cNvSpPr txBox="1"/>
          <p:nvPr/>
        </p:nvSpPr>
        <p:spPr>
          <a:xfrm>
            <a:off x="6754761" y="952674"/>
            <a:ext cx="306494"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6F93405C-B2BF-0B98-D18B-458A5B87DBAD}"/>
              </a:ext>
            </a:extLst>
          </p:cNvPr>
          <p:cNvSpPr txBox="1"/>
          <p:nvPr/>
        </p:nvSpPr>
        <p:spPr>
          <a:xfrm>
            <a:off x="6754761" y="1632007"/>
            <a:ext cx="306494" cy="369332"/>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AFDCBD07-00D1-8DE8-7D33-9B731AADB0FB}"/>
              </a:ext>
            </a:extLst>
          </p:cNvPr>
          <p:cNvSpPr txBox="1"/>
          <p:nvPr/>
        </p:nvSpPr>
        <p:spPr>
          <a:xfrm>
            <a:off x="6754761" y="2274567"/>
            <a:ext cx="30649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D6110851-CD73-3CC8-7CC1-17549D75B7BE}"/>
              </a:ext>
            </a:extLst>
          </p:cNvPr>
          <p:cNvSpPr txBox="1"/>
          <p:nvPr/>
        </p:nvSpPr>
        <p:spPr>
          <a:xfrm>
            <a:off x="6754761" y="2856232"/>
            <a:ext cx="30649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7F59C903-6644-CC54-A46B-D5F6B15820C6}"/>
              </a:ext>
            </a:extLst>
          </p:cNvPr>
          <p:cNvSpPr txBox="1"/>
          <p:nvPr/>
        </p:nvSpPr>
        <p:spPr>
          <a:xfrm>
            <a:off x="6754761" y="3475296"/>
            <a:ext cx="30649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52CC5C83-6A49-159A-A6B4-DDDB3A1E8D69}"/>
              </a:ext>
            </a:extLst>
          </p:cNvPr>
          <p:cNvSpPr txBox="1"/>
          <p:nvPr/>
        </p:nvSpPr>
        <p:spPr>
          <a:xfrm>
            <a:off x="6754761" y="4122861"/>
            <a:ext cx="306494" cy="369332"/>
          </a:xfrm>
          <a:prstGeom prst="rect">
            <a:avLst/>
          </a:prstGeom>
          <a:noFill/>
        </p:spPr>
        <p:txBody>
          <a:bodyPr wrap="none" rtlCol="0">
            <a:spAutoFit/>
          </a:bodyPr>
          <a:lstStyle/>
          <a:p>
            <a:r>
              <a:rPr lang="en-US" dirty="0"/>
              <a:t>5</a:t>
            </a:r>
          </a:p>
        </p:txBody>
      </p:sp>
      <p:sp>
        <p:nvSpPr>
          <p:cNvPr id="17" name="TextBox 16">
            <a:extLst>
              <a:ext uri="{FF2B5EF4-FFF2-40B4-BE49-F238E27FC236}">
                <a16:creationId xmlns:a16="http://schemas.microsoft.com/office/drawing/2014/main" id="{45BDCAFC-BA1C-E665-41BB-66B7464C43E2}"/>
              </a:ext>
            </a:extLst>
          </p:cNvPr>
          <p:cNvSpPr txBox="1"/>
          <p:nvPr/>
        </p:nvSpPr>
        <p:spPr>
          <a:xfrm>
            <a:off x="6754761" y="4770426"/>
            <a:ext cx="306494" cy="369332"/>
          </a:xfrm>
          <a:prstGeom prst="rect">
            <a:avLst/>
          </a:prstGeom>
          <a:noFill/>
        </p:spPr>
        <p:txBody>
          <a:bodyPr wrap="none" rtlCol="0">
            <a:spAutoFit/>
          </a:bodyPr>
          <a:lstStyle/>
          <a:p>
            <a:r>
              <a:rPr lang="en-US" dirty="0"/>
              <a:t>6</a:t>
            </a:r>
          </a:p>
        </p:txBody>
      </p:sp>
      <p:sp>
        <p:nvSpPr>
          <p:cNvPr id="18" name="TextBox 17">
            <a:extLst>
              <a:ext uri="{FF2B5EF4-FFF2-40B4-BE49-F238E27FC236}">
                <a16:creationId xmlns:a16="http://schemas.microsoft.com/office/drawing/2014/main" id="{9B4799E6-A1AB-816B-BE32-05357F398FA8}"/>
              </a:ext>
            </a:extLst>
          </p:cNvPr>
          <p:cNvSpPr txBox="1"/>
          <p:nvPr/>
        </p:nvSpPr>
        <p:spPr>
          <a:xfrm>
            <a:off x="710653" y="3264278"/>
            <a:ext cx="3707233" cy="369332"/>
          </a:xfrm>
          <a:prstGeom prst="rect">
            <a:avLst/>
          </a:prstGeom>
          <a:noFill/>
        </p:spPr>
        <p:txBody>
          <a:bodyPr wrap="none" rtlCol="0">
            <a:spAutoFit/>
          </a:bodyPr>
          <a:lstStyle/>
          <a:p>
            <a:r>
              <a:rPr lang="en-US" dirty="0"/>
              <a:t>Keys= 50, 700, 76, 85, 92, 73, 101</a:t>
            </a:r>
          </a:p>
        </p:txBody>
      </p:sp>
      <p:sp>
        <p:nvSpPr>
          <p:cNvPr id="19" name="TextBox 18">
            <a:extLst>
              <a:ext uri="{FF2B5EF4-FFF2-40B4-BE49-F238E27FC236}">
                <a16:creationId xmlns:a16="http://schemas.microsoft.com/office/drawing/2014/main" id="{241CEF8D-DE0C-B3E8-FA7C-CFA3D96BDE89}"/>
              </a:ext>
            </a:extLst>
          </p:cNvPr>
          <p:cNvSpPr txBox="1"/>
          <p:nvPr/>
        </p:nvSpPr>
        <p:spPr>
          <a:xfrm>
            <a:off x="572455" y="4080458"/>
            <a:ext cx="1551313" cy="2585323"/>
          </a:xfrm>
          <a:prstGeom prst="rect">
            <a:avLst/>
          </a:prstGeom>
          <a:noFill/>
        </p:spPr>
        <p:txBody>
          <a:bodyPr wrap="square" rtlCol="0">
            <a:spAutoFit/>
          </a:bodyPr>
          <a:lstStyle/>
          <a:p>
            <a:r>
              <a:rPr lang="en-US" dirty="0"/>
              <a:t>50 mod 7= 1</a:t>
            </a:r>
          </a:p>
          <a:p>
            <a:r>
              <a:rPr lang="en-US" dirty="0"/>
              <a:t>700 mod 7= 0</a:t>
            </a:r>
          </a:p>
          <a:p>
            <a:r>
              <a:rPr lang="en-US" dirty="0"/>
              <a:t>76 mod 7= 6</a:t>
            </a:r>
          </a:p>
          <a:p>
            <a:r>
              <a:rPr lang="en-US" dirty="0"/>
              <a:t>85 mod 7= 1</a:t>
            </a:r>
          </a:p>
          <a:p>
            <a:r>
              <a:rPr lang="en-US" dirty="0"/>
              <a:t>92 mod 7=1</a:t>
            </a:r>
          </a:p>
          <a:p>
            <a:r>
              <a:rPr lang="en-US" dirty="0"/>
              <a:t>73 mod 7 = 3</a:t>
            </a:r>
          </a:p>
          <a:p>
            <a:r>
              <a:rPr lang="en-US" dirty="0"/>
              <a:t>101 mod 7= 3</a:t>
            </a:r>
          </a:p>
          <a:p>
            <a:endParaRPr lang="en-US" dirty="0"/>
          </a:p>
          <a:p>
            <a:endParaRPr lang="en-US" dirty="0"/>
          </a:p>
        </p:txBody>
      </p:sp>
      <p:cxnSp>
        <p:nvCxnSpPr>
          <p:cNvPr id="21" name="Straight Arrow Connector 20">
            <a:extLst>
              <a:ext uri="{FF2B5EF4-FFF2-40B4-BE49-F238E27FC236}">
                <a16:creationId xmlns:a16="http://schemas.microsoft.com/office/drawing/2014/main" id="{FEAE1BD5-C382-B263-F2FE-46FD53E73281}"/>
              </a:ext>
            </a:extLst>
          </p:cNvPr>
          <p:cNvCxnSpPr/>
          <p:nvPr/>
        </p:nvCxnSpPr>
        <p:spPr>
          <a:xfrm>
            <a:off x="9124335" y="1779639"/>
            <a:ext cx="511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CF620E65-58C1-B74F-9F90-AFF4AABC786F}"/>
              </a:ext>
            </a:extLst>
          </p:cNvPr>
          <p:cNvSpPr/>
          <p:nvPr/>
        </p:nvSpPr>
        <p:spPr>
          <a:xfrm>
            <a:off x="9709485" y="1504335"/>
            <a:ext cx="865238" cy="570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85</a:t>
            </a:r>
          </a:p>
        </p:txBody>
      </p:sp>
      <p:cxnSp>
        <p:nvCxnSpPr>
          <p:cNvPr id="26" name="Straight Arrow Connector 25">
            <a:extLst>
              <a:ext uri="{FF2B5EF4-FFF2-40B4-BE49-F238E27FC236}">
                <a16:creationId xmlns:a16="http://schemas.microsoft.com/office/drawing/2014/main" id="{BE6178CD-A216-6A40-1949-06B6FAA5678A}"/>
              </a:ext>
            </a:extLst>
          </p:cNvPr>
          <p:cNvCxnSpPr>
            <a:stCxn id="22" idx="3"/>
          </p:cNvCxnSpPr>
          <p:nvPr/>
        </p:nvCxnSpPr>
        <p:spPr>
          <a:xfrm flipV="1">
            <a:off x="10574723" y="1789470"/>
            <a:ext cx="3882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D72F15B0-8403-1617-97A4-82EE2EDB3A35}"/>
              </a:ext>
            </a:extLst>
          </p:cNvPr>
          <p:cNvSpPr/>
          <p:nvPr/>
        </p:nvSpPr>
        <p:spPr>
          <a:xfrm>
            <a:off x="11030025" y="1504335"/>
            <a:ext cx="865238" cy="570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92</a:t>
            </a:r>
          </a:p>
        </p:txBody>
      </p:sp>
      <p:cxnSp>
        <p:nvCxnSpPr>
          <p:cNvPr id="32" name="Straight Arrow Connector 31">
            <a:extLst>
              <a:ext uri="{FF2B5EF4-FFF2-40B4-BE49-F238E27FC236}">
                <a16:creationId xmlns:a16="http://schemas.microsoft.com/office/drawing/2014/main" id="{63422C84-F667-BC10-B37B-51F0F7B096E7}"/>
              </a:ext>
            </a:extLst>
          </p:cNvPr>
          <p:cNvCxnSpPr/>
          <p:nvPr/>
        </p:nvCxnSpPr>
        <p:spPr>
          <a:xfrm>
            <a:off x="9124335" y="3008671"/>
            <a:ext cx="511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679ACC23-11D8-9C89-AF8B-44D994D9A358}"/>
              </a:ext>
            </a:extLst>
          </p:cNvPr>
          <p:cNvSpPr/>
          <p:nvPr/>
        </p:nvSpPr>
        <p:spPr>
          <a:xfrm>
            <a:off x="9701031" y="2694007"/>
            <a:ext cx="873691" cy="570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101</a:t>
            </a:r>
          </a:p>
        </p:txBody>
      </p:sp>
    </p:spTree>
    <p:extLst>
      <p:ext uri="{BB962C8B-B14F-4D97-AF65-F5344CB8AC3E}">
        <p14:creationId xmlns:p14="http://schemas.microsoft.com/office/powerpoint/2010/main" val="382774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8A76-5FBA-4029-1BBB-038870AEFE15}"/>
              </a:ext>
            </a:extLst>
          </p:cNvPr>
          <p:cNvSpPr>
            <a:spLocks noGrp="1"/>
          </p:cNvSpPr>
          <p:nvPr>
            <p:ph type="ctrTitle"/>
          </p:nvPr>
        </p:nvSpPr>
        <p:spPr>
          <a:xfrm>
            <a:off x="275029" y="117497"/>
            <a:ext cx="3608439" cy="806245"/>
          </a:xfrm>
        </p:spPr>
        <p:txBody>
          <a:bodyPr/>
          <a:lstStyle/>
          <a:p>
            <a:r>
              <a:rPr lang="en-US" sz="4800" dirty="0" err="1"/>
              <a:t>Algorthim</a:t>
            </a:r>
            <a:r>
              <a:rPr lang="en-US" sz="4800" dirty="0"/>
              <a:t> </a:t>
            </a:r>
          </a:p>
        </p:txBody>
      </p:sp>
      <p:sp>
        <p:nvSpPr>
          <p:cNvPr id="3" name="Subtitle 2">
            <a:extLst>
              <a:ext uri="{FF2B5EF4-FFF2-40B4-BE49-F238E27FC236}">
                <a16:creationId xmlns:a16="http://schemas.microsoft.com/office/drawing/2014/main" id="{2C19E272-7A5A-7E82-A149-81C2CA38FD34}"/>
              </a:ext>
            </a:extLst>
          </p:cNvPr>
          <p:cNvSpPr>
            <a:spLocks noGrp="1"/>
          </p:cNvSpPr>
          <p:nvPr>
            <p:ph type="subTitle" idx="1"/>
          </p:nvPr>
        </p:nvSpPr>
        <p:spPr>
          <a:xfrm>
            <a:off x="0" y="2939299"/>
            <a:ext cx="7766936" cy="1096899"/>
          </a:xfrm>
        </p:spPr>
        <p:txBody>
          <a:bodyPr/>
          <a:lstStyle/>
          <a:p>
            <a:r>
              <a:rPr lang="en-US"/>
              <a:t>(</a:t>
            </a:r>
            <a:endParaRPr lang="en-US" dirty="0"/>
          </a:p>
        </p:txBody>
      </p:sp>
      <p:pic>
        <p:nvPicPr>
          <p:cNvPr id="7" name="Picture 6" descr="A screenshot of a computer screen&#10;&#10;Description automatically generated">
            <a:extLst>
              <a:ext uri="{FF2B5EF4-FFF2-40B4-BE49-F238E27FC236}">
                <a16:creationId xmlns:a16="http://schemas.microsoft.com/office/drawing/2014/main" id="{8A6B7059-0AE6-C38E-6C0F-2855FA761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330" y="924722"/>
            <a:ext cx="5296833" cy="5815781"/>
          </a:xfrm>
          <a:prstGeom prst="rect">
            <a:avLst/>
          </a:prstGeom>
        </p:spPr>
      </p:pic>
    </p:spTree>
    <p:extLst>
      <p:ext uri="{BB962C8B-B14F-4D97-AF65-F5344CB8AC3E}">
        <p14:creationId xmlns:p14="http://schemas.microsoft.com/office/powerpoint/2010/main" val="275843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8A76-5FBA-4029-1BBB-038870AEFE15}"/>
              </a:ext>
            </a:extLst>
          </p:cNvPr>
          <p:cNvSpPr>
            <a:spLocks noGrp="1"/>
          </p:cNvSpPr>
          <p:nvPr>
            <p:ph type="ctrTitle"/>
          </p:nvPr>
        </p:nvSpPr>
        <p:spPr>
          <a:xfrm>
            <a:off x="275029" y="117497"/>
            <a:ext cx="5113048" cy="806245"/>
          </a:xfrm>
        </p:spPr>
        <p:txBody>
          <a:bodyPr/>
          <a:lstStyle/>
          <a:p>
            <a:r>
              <a:rPr lang="en-US" sz="4800" dirty="0"/>
              <a:t>Implementation </a:t>
            </a:r>
          </a:p>
        </p:txBody>
      </p:sp>
      <p:sp>
        <p:nvSpPr>
          <p:cNvPr id="3" name="Subtitle 2">
            <a:extLst>
              <a:ext uri="{FF2B5EF4-FFF2-40B4-BE49-F238E27FC236}">
                <a16:creationId xmlns:a16="http://schemas.microsoft.com/office/drawing/2014/main" id="{2C19E272-7A5A-7E82-A149-81C2CA38FD34}"/>
              </a:ext>
            </a:extLst>
          </p:cNvPr>
          <p:cNvSpPr>
            <a:spLocks noGrp="1"/>
          </p:cNvSpPr>
          <p:nvPr>
            <p:ph type="subTitle" idx="1"/>
          </p:nvPr>
        </p:nvSpPr>
        <p:spPr>
          <a:xfrm>
            <a:off x="0" y="2939299"/>
            <a:ext cx="7766936" cy="1096899"/>
          </a:xfrm>
        </p:spPr>
        <p:txBody>
          <a:bodyPr/>
          <a:lstStyle/>
          <a:p>
            <a:r>
              <a:rPr lang="en-US"/>
              <a:t>(</a:t>
            </a:r>
            <a:endParaRPr lang="en-US" dirty="0"/>
          </a:p>
        </p:txBody>
      </p:sp>
      <p:pic>
        <p:nvPicPr>
          <p:cNvPr id="5" name="Picture 4" descr="A screenshot of a computer&#10;&#10;Description automatically generated">
            <a:extLst>
              <a:ext uri="{FF2B5EF4-FFF2-40B4-BE49-F238E27FC236}">
                <a16:creationId xmlns:a16="http://schemas.microsoft.com/office/drawing/2014/main" id="{DCEDB141-6CD7-35CA-0E79-74E866350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40" y="1013194"/>
            <a:ext cx="8313636" cy="4831611"/>
          </a:xfrm>
          <a:prstGeom prst="rect">
            <a:avLst/>
          </a:prstGeom>
        </p:spPr>
      </p:pic>
    </p:spTree>
    <p:extLst>
      <p:ext uri="{BB962C8B-B14F-4D97-AF65-F5344CB8AC3E}">
        <p14:creationId xmlns:p14="http://schemas.microsoft.com/office/powerpoint/2010/main" val="247901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8A76-5FBA-4029-1BBB-038870AEFE15}"/>
              </a:ext>
            </a:extLst>
          </p:cNvPr>
          <p:cNvSpPr>
            <a:spLocks noGrp="1"/>
          </p:cNvSpPr>
          <p:nvPr>
            <p:ph type="ctrTitle"/>
          </p:nvPr>
        </p:nvSpPr>
        <p:spPr>
          <a:xfrm>
            <a:off x="438150" y="600075"/>
            <a:ext cx="3271135" cy="850128"/>
          </a:xfrm>
        </p:spPr>
        <p:txBody>
          <a:bodyPr/>
          <a:lstStyle/>
          <a:p>
            <a:r>
              <a:rPr lang="en-US" dirty="0"/>
              <a:t>Analysis</a:t>
            </a:r>
          </a:p>
        </p:txBody>
      </p:sp>
      <p:sp>
        <p:nvSpPr>
          <p:cNvPr id="3" name="Subtitle 2">
            <a:extLst>
              <a:ext uri="{FF2B5EF4-FFF2-40B4-BE49-F238E27FC236}">
                <a16:creationId xmlns:a16="http://schemas.microsoft.com/office/drawing/2014/main" id="{2C19E272-7A5A-7E82-A149-81C2CA38FD34}"/>
              </a:ext>
            </a:extLst>
          </p:cNvPr>
          <p:cNvSpPr>
            <a:spLocks noGrp="1"/>
          </p:cNvSpPr>
          <p:nvPr>
            <p:ph type="subTitle" idx="1"/>
          </p:nvPr>
        </p:nvSpPr>
        <p:spPr>
          <a:xfrm>
            <a:off x="0" y="2939299"/>
            <a:ext cx="7766936" cy="1096899"/>
          </a:xfrm>
        </p:spPr>
        <p:txBody>
          <a:bodyPr/>
          <a:lstStyle/>
          <a:p>
            <a:r>
              <a:rPr lang="en-US" dirty="0"/>
              <a:t>(</a:t>
            </a:r>
          </a:p>
        </p:txBody>
      </p:sp>
      <p:sp>
        <p:nvSpPr>
          <p:cNvPr id="4" name="TextBox 3">
            <a:extLst>
              <a:ext uri="{FF2B5EF4-FFF2-40B4-BE49-F238E27FC236}">
                <a16:creationId xmlns:a16="http://schemas.microsoft.com/office/drawing/2014/main" id="{D1DFA2E6-DB05-AA0F-5176-6F6C3810FDAA}"/>
              </a:ext>
            </a:extLst>
          </p:cNvPr>
          <p:cNvSpPr txBox="1"/>
          <p:nvPr/>
        </p:nvSpPr>
        <p:spPr>
          <a:xfrm>
            <a:off x="885825" y="2010085"/>
            <a:ext cx="4743450" cy="2308324"/>
          </a:xfrm>
          <a:prstGeom prst="rect">
            <a:avLst/>
          </a:prstGeom>
          <a:noFill/>
        </p:spPr>
        <p:txBody>
          <a:bodyPr wrap="square" rtlCol="0">
            <a:spAutoFit/>
          </a:bodyPr>
          <a:lstStyle/>
          <a:p>
            <a:pPr algn="l">
              <a:buFont typeface="Arial" panose="020B0604020202020204" pitchFamily="34" charset="0"/>
              <a:buChar char="•"/>
            </a:pPr>
            <a:r>
              <a:rPr lang="en-US" b="0" i="0" dirty="0">
                <a:solidFill>
                  <a:srgbClr val="13343B"/>
                </a:solidFill>
                <a:effectLst/>
                <a:latin typeface="__fkGroteskNeue_a82850"/>
              </a:rPr>
              <a:t>Search Time Complexity: O(1) on average, of  good hash function and minimal collisions.</a:t>
            </a:r>
          </a:p>
          <a:p>
            <a:pPr algn="l">
              <a:buFont typeface="Arial" panose="020B0604020202020204" pitchFamily="34" charset="0"/>
              <a:buChar char="•"/>
            </a:pPr>
            <a:r>
              <a:rPr lang="en-US" b="0" i="0" dirty="0">
                <a:solidFill>
                  <a:srgbClr val="13343B"/>
                </a:solidFill>
                <a:effectLst/>
                <a:latin typeface="__fkGroteskNeue_a82850"/>
              </a:rPr>
              <a:t>Insert Time Complexity: O(1) on average, of minimal collisions and constant time hash key.</a:t>
            </a:r>
          </a:p>
          <a:p>
            <a:pPr algn="l">
              <a:buFont typeface="Arial" panose="020B0604020202020204" pitchFamily="34" charset="0"/>
              <a:buChar char="•"/>
            </a:pPr>
            <a:r>
              <a:rPr lang="en-US" b="0" i="0" dirty="0">
                <a:solidFill>
                  <a:srgbClr val="13343B"/>
                </a:solidFill>
                <a:effectLst/>
                <a:latin typeface="__fkGroteskNeue_a82850"/>
              </a:rPr>
              <a:t>Space Complexity: O(n + m), where n is the number of key-value pairs inserted and m is the size of the hash table.</a:t>
            </a:r>
          </a:p>
          <a:p>
            <a:endParaRPr lang="en-US" dirty="0"/>
          </a:p>
        </p:txBody>
      </p:sp>
    </p:spTree>
    <p:extLst>
      <p:ext uri="{BB962C8B-B14F-4D97-AF65-F5344CB8AC3E}">
        <p14:creationId xmlns:p14="http://schemas.microsoft.com/office/powerpoint/2010/main" val="1916384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TotalTime>
  <Words>251</Words>
  <Application>Microsoft Office PowerPoint</Application>
  <PresentationFormat>Widescreen</PresentationFormat>
  <Paragraphs>38</Paragraphs>
  <Slides>6</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__fkGroteskNeue_a82850</vt:lpstr>
      <vt:lpstr>Arial</vt:lpstr>
      <vt:lpstr>Trebuchet MS</vt:lpstr>
      <vt:lpstr>Wingdings 3</vt:lpstr>
      <vt:lpstr>Facet</vt:lpstr>
      <vt:lpstr>OPEN HASHING</vt:lpstr>
      <vt:lpstr>DEFINATION</vt:lpstr>
      <vt:lpstr>STRATEGY</vt:lpstr>
      <vt:lpstr>Algorthim </vt:lpstr>
      <vt:lpstr>Implementation </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HASHING</dc:title>
  <dc:creator>Dell</dc:creator>
  <cp:lastModifiedBy>Dell</cp:lastModifiedBy>
  <cp:revision>3</cp:revision>
  <dcterms:created xsi:type="dcterms:W3CDTF">2024-05-11T19:19:32Z</dcterms:created>
  <dcterms:modified xsi:type="dcterms:W3CDTF">2024-05-12T17:33:44Z</dcterms:modified>
</cp:coreProperties>
</file>