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4"/>
    <p:restoredTop sz="94679"/>
  </p:normalViewPr>
  <p:slideViewPr>
    <p:cSldViewPr snapToGrid="0" snapToObjects="1">
      <p:cViewPr>
        <p:scale>
          <a:sx n="70" d="100"/>
          <a:sy n="70" d="100"/>
        </p:scale>
        <p:origin x="106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BDDF-C4D4-E04E-B989-C423EDCF604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41D28-AAC2-F54B-B1C1-2D3EF7A0A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41D28-AAC2-F54B-B1C1-2D3EF7A0A5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5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674B-5745-B541-8F41-A3FAD8703123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3A4F-6C63-C84F-8920-676E4F11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Precision Medicine </a:t>
            </a:r>
            <a:r>
              <a:rPr lang="mr-IN" dirty="0" smtClean="0"/>
              <a:t>–</a:t>
            </a:r>
            <a:r>
              <a:rPr lang="en-US" dirty="0" smtClean="0"/>
              <a:t> Oncology</a:t>
            </a:r>
            <a:br>
              <a:rPr lang="en-US" dirty="0" smtClean="0"/>
            </a:br>
            <a:r>
              <a:rPr lang="en-US" dirty="0" smtClean="0"/>
              <a:t>Patient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788" y="1990217"/>
            <a:ext cx="8726424" cy="3368167"/>
          </a:xfrm>
        </p:spPr>
        <p:txBody>
          <a:bodyPr>
            <a:normAutofit/>
          </a:bodyPr>
          <a:lstStyle/>
          <a:p>
            <a:r>
              <a:rPr lang="en-US" dirty="0" smtClean="0"/>
              <a:t> Personalized analysis of Patient Cancers</a:t>
            </a:r>
          </a:p>
          <a:p>
            <a:pPr lvl="1"/>
            <a:r>
              <a:rPr lang="en-US" dirty="0" smtClean="0"/>
              <a:t>Patient Benefits:</a:t>
            </a:r>
          </a:p>
          <a:p>
            <a:pPr lvl="2"/>
            <a:r>
              <a:rPr lang="en-US" dirty="0" smtClean="0"/>
              <a:t>Effective Chemo regimen (no more switching medicines).</a:t>
            </a:r>
          </a:p>
          <a:p>
            <a:pPr lvl="2"/>
            <a:r>
              <a:rPr lang="en-US" dirty="0" smtClean="0"/>
              <a:t>Reduced time to achieve effectiveness (no more wasted time)</a:t>
            </a:r>
          </a:p>
          <a:p>
            <a:pPr lvl="2"/>
            <a:r>
              <a:rPr lang="en-US" dirty="0" smtClean="0"/>
              <a:t>Healthier Outcomes (increased PFS)</a:t>
            </a:r>
          </a:p>
          <a:p>
            <a:pPr lvl="2"/>
            <a:r>
              <a:rPr lang="en-US" dirty="0" smtClean="0"/>
              <a:t>Reduced costs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Precision Medicine </a:t>
            </a:r>
            <a:r>
              <a:rPr lang="mr-IN" dirty="0" smtClean="0"/>
              <a:t>–</a:t>
            </a:r>
            <a:r>
              <a:rPr lang="en-US" dirty="0" smtClean="0"/>
              <a:t> Oncology</a:t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312" y="1990217"/>
            <a:ext cx="9105900" cy="33681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Patient cancer biopsies from Hospitals (CPMC </a:t>
            </a:r>
            <a:r>
              <a:rPr lang="mr-IN" dirty="0" smtClean="0"/>
              <a:t>–</a:t>
            </a:r>
            <a:r>
              <a:rPr lang="en-US" dirty="0" smtClean="0"/>
              <a:t> ‘Sutter’) </a:t>
            </a:r>
          </a:p>
          <a:p>
            <a:pPr lvl="1"/>
            <a:r>
              <a:rPr lang="en-US" dirty="0" smtClean="0"/>
              <a:t>Cell </a:t>
            </a:r>
            <a:r>
              <a:rPr lang="en-US" dirty="0" smtClean="0"/>
              <a:t>Studies on metastatic melanoma(“skin cancer”); colorectal cancer (”colon cancer”) and glioblastoma </a:t>
            </a:r>
            <a:r>
              <a:rPr lang="en-US" dirty="0" err="1" smtClean="0"/>
              <a:t>multiforme</a:t>
            </a:r>
            <a:r>
              <a:rPr lang="en-US" dirty="0" smtClean="0"/>
              <a:t> (“Brain cancer”)</a:t>
            </a:r>
            <a:endParaRPr lang="en-US" dirty="0"/>
          </a:p>
          <a:p>
            <a:pPr lvl="2"/>
            <a:r>
              <a:rPr lang="en-US" dirty="0" smtClean="0"/>
              <a:t>Pharmacology (Drug effects: </a:t>
            </a:r>
            <a:r>
              <a:rPr lang="en-US" dirty="0" smtClean="0"/>
              <a:t>Tested </a:t>
            </a:r>
            <a:r>
              <a:rPr lang="en-US" dirty="0" smtClean="0"/>
              <a:t>against 50-60 chemo agents)</a:t>
            </a:r>
          </a:p>
          <a:p>
            <a:pPr lvl="2"/>
            <a:r>
              <a:rPr lang="en-US" dirty="0" smtClean="0"/>
              <a:t>DNA </a:t>
            </a:r>
            <a:r>
              <a:rPr lang="mr-IN" dirty="0" smtClean="0"/>
              <a:t>–</a:t>
            </a:r>
            <a:r>
              <a:rPr lang="en-US" dirty="0" smtClean="0"/>
              <a:t> SNP mutational analysis </a:t>
            </a:r>
            <a:r>
              <a:rPr lang="mr-IN" dirty="0" smtClean="0"/>
              <a:t>–</a:t>
            </a:r>
            <a:r>
              <a:rPr lang="en-US" dirty="0" smtClean="0"/>
              <a:t> Deep sequencing</a:t>
            </a:r>
          </a:p>
          <a:p>
            <a:pPr lvl="2"/>
            <a:r>
              <a:rPr lang="en-US" dirty="0" smtClean="0"/>
              <a:t>RNA </a:t>
            </a:r>
            <a:r>
              <a:rPr lang="mr-IN" dirty="0" smtClean="0"/>
              <a:t>–</a:t>
            </a:r>
            <a:r>
              <a:rPr lang="en-US" dirty="0" smtClean="0"/>
              <a:t> seq. Expression analysis </a:t>
            </a:r>
          </a:p>
          <a:p>
            <a:pPr lvl="1"/>
            <a:r>
              <a:rPr lang="en-US" dirty="0" smtClean="0"/>
              <a:t>Machine Learning </a:t>
            </a:r>
          </a:p>
          <a:p>
            <a:pPr lvl="2"/>
            <a:r>
              <a:rPr lang="en-US" dirty="0" smtClean="0"/>
              <a:t>Deep Learning </a:t>
            </a:r>
            <a:r>
              <a:rPr lang="en-US" dirty="0" smtClean="0"/>
              <a:t>AI </a:t>
            </a:r>
            <a:r>
              <a:rPr lang="en-US" dirty="0" smtClean="0">
                <a:sym typeface="Wingdings"/>
              </a:rPr>
              <a:t> to direct to appropriate clinical trials</a:t>
            </a:r>
            <a:endParaRPr lang="en-US" dirty="0" smtClean="0"/>
          </a:p>
          <a:p>
            <a:pPr lvl="2"/>
            <a:r>
              <a:rPr lang="en-US" dirty="0" smtClean="0"/>
              <a:t>Drug results for </a:t>
            </a:r>
            <a:r>
              <a:rPr lang="en-US" dirty="0" smtClean="0"/>
              <a:t>Oncologists </a:t>
            </a:r>
            <a:r>
              <a:rPr lang="en-US" dirty="0" smtClean="0">
                <a:sym typeface="Wingdings"/>
              </a:rPr>
              <a:t> for appropriate chemo therapy regimen</a:t>
            </a:r>
            <a:endParaRPr lang="en-US" dirty="0" smtClean="0"/>
          </a:p>
          <a:p>
            <a:pPr lvl="1"/>
            <a:r>
              <a:rPr lang="en-US" dirty="0" smtClean="0"/>
              <a:t>Patient Direction to appropriate clinical trials</a:t>
            </a:r>
          </a:p>
        </p:txBody>
      </p:sp>
    </p:spTree>
    <p:extLst>
      <p:ext uri="{BB962C8B-B14F-4D97-AF65-F5344CB8AC3E}">
        <p14:creationId xmlns:p14="http://schemas.microsoft.com/office/powerpoint/2010/main" val="8996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20624" y="-5417"/>
                <a:ext cx="10479024" cy="6863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u="sng" dirty="0" smtClean="0">
                    <a:solidFill>
                      <a:prstClr val="black"/>
                    </a:solidFill>
                    <a:latin typeface="HelveticaNeue" charset="0"/>
                  </a:rPr>
                  <a:t>PLAN</a:t>
                </a:r>
                <a:endParaRPr lang="en-US" sz="2400" u="sng" dirty="0" smtClean="0">
                  <a:solidFill>
                    <a:prstClr val="black"/>
                  </a:solidFill>
                  <a:latin typeface="HelveticaNeue" charset="0"/>
                </a:endParaRPr>
              </a:p>
              <a:p>
                <a:pPr algn="ctr"/>
                <a:r>
                  <a:rPr lang="en-US" sz="2000" b="1" dirty="0" smtClean="0">
                    <a:solidFill>
                      <a:prstClr val="black"/>
                    </a:solidFill>
                    <a:latin typeface="HelveticaNeue" charset="0"/>
                  </a:rPr>
                  <a:t>Personalized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HelveticaNeue" charset="0"/>
                  </a:rPr>
                  <a:t>Precision Medicine for Metastatic Melanoma (Skin Cancer)</a:t>
                </a:r>
              </a:p>
              <a:p>
                <a:endParaRPr lang="en-US" dirty="0" smtClean="0">
                  <a:solidFill>
                    <a:prstClr val="black"/>
                  </a:solidFill>
                  <a:latin typeface="HelveticaNeue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Ho# : In vitro </a:t>
                </a:r>
                <a:r>
                  <a:rPr lang="en-US" dirty="0" err="1">
                    <a:solidFill>
                      <a:prstClr val="black"/>
                    </a:solidFill>
                    <a:latin typeface="HelveticaNeue" charset="0"/>
                  </a:rPr>
                  <a:t>pharmaco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 response is not predictive of Outcome for metastatic melanoma patients 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H1#: In vitro </a:t>
                </a:r>
                <a:r>
                  <a:rPr lang="en-US" dirty="0" err="1">
                    <a:solidFill>
                      <a:prstClr val="black"/>
                    </a:solidFill>
                    <a:latin typeface="HelveticaNeue" charset="0"/>
                  </a:rPr>
                  <a:t>pharmaco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 response is predictive of metastatic Melanoma Outcome</a:t>
                </a:r>
              </a:p>
              <a:p>
                <a:endParaRPr lang="en-US" dirty="0" smtClean="0">
                  <a:solidFill>
                    <a:prstClr val="black"/>
                  </a:solidFill>
                  <a:latin typeface="HelveticaNeue" charset="0"/>
                </a:endParaRPr>
              </a:p>
              <a:p>
                <a:r>
                  <a:rPr lang="en-US" b="1" u="sng" dirty="0" smtClean="0">
                    <a:solidFill>
                      <a:prstClr val="black"/>
                    </a:solidFill>
                    <a:latin typeface="HelveticaNeue" charset="0"/>
                  </a:rPr>
                  <a:t>Approach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: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Metastatic melanoma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cancers biopsies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were taken from patients at local hospitals. The biopsy cells were directly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subjected to three tests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(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20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).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Giving us three sets of Data :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Cancers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will be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differentiated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by their response to approximately 50 Chemo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agents: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	1. '</a:t>
                </a:r>
                <a:r>
                  <a:rPr lang="en-US" dirty="0" err="1" smtClean="0">
                    <a:solidFill>
                      <a:prstClr val="black"/>
                    </a:solidFill>
                    <a:latin typeface="HelveticaNeue" charset="0"/>
                  </a:rPr>
                  <a:t>Pharmaco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 response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  <a:sym typeface="Wingdings"/>
                  </a:rPr>
                  <a:t> Biopsy cells subjected to 50 chemo agents.  compare with cancer cell signal wiki databases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latin typeface="HelveticaNeue" charset="0"/>
                    <a:sym typeface="Wingdings"/>
                  </a:rPr>
                  <a:t>	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  <a:sym typeface="Wingdings"/>
                  </a:rPr>
                  <a:t>2.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 DNA-</a:t>
                </a:r>
                <a:r>
                  <a:rPr lang="en-US" dirty="0" err="1" smtClean="0">
                    <a:solidFill>
                      <a:prstClr val="black"/>
                    </a:solidFill>
                    <a:latin typeface="HelveticaNeue" charset="0"/>
                  </a:rPr>
                  <a:t>seq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  <a:sym typeface="Wingdings"/>
                  </a:rPr>
                  <a:t> Biopsy tissues tested for gene mutations: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‘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mutational analysis’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  <a:sym typeface="Wingdings"/>
                  </a:rPr>
                  <a:t> compare with cancer cell signal wiki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  <a:sym typeface="Wingdings"/>
                  </a:rPr>
                  <a:t>databases</a:t>
                </a:r>
                <a:endParaRPr lang="en-US" dirty="0" smtClean="0">
                  <a:solidFill>
                    <a:prstClr val="black"/>
                  </a:solidFill>
                  <a:latin typeface="HelveticaNeue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	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3. RNA-</a:t>
                </a:r>
                <a:r>
                  <a:rPr lang="en-US" dirty="0" err="1" smtClean="0">
                    <a:solidFill>
                      <a:prstClr val="black"/>
                    </a:solidFill>
                    <a:latin typeface="HelveticaNeue" charset="0"/>
                  </a:rPr>
                  <a:t>seq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  <a:sym typeface="Wingdings"/>
                  </a:rPr>
                  <a:t> which proteins are expressed at what relative level in cancer cells 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  <a:sym typeface="Wingdings"/>
                  </a:rPr>
                  <a:t>compare with cancer cell signal wiki databases</a:t>
                </a:r>
              </a:p>
              <a:p>
                <a:endParaRPr lang="en-US" dirty="0">
                  <a:solidFill>
                    <a:prstClr val="black"/>
                  </a:solidFill>
                  <a:latin typeface="HelveticaNeue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Courier" charset="0"/>
                  </a:rPr>
                  <a:t>1. </a:t>
                </a:r>
                <a:r>
                  <a:rPr lang="en-US" dirty="0" err="1">
                    <a:solidFill>
                      <a:prstClr val="black"/>
                    </a:solidFill>
                    <a:latin typeface="Courier" charset="0"/>
                  </a:rPr>
                  <a:t>Pharmaco</a:t>
                </a:r>
                <a:r>
                  <a:rPr lang="en-US" dirty="0">
                    <a:solidFill>
                      <a:prstClr val="black"/>
                    </a:solidFill>
                    <a:latin typeface="Courier" charset="0"/>
                  </a:rPr>
                  <a:t> response data 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</a:rPr>
                  <a:t>(CSV file)</a:t>
                </a:r>
                <a:endParaRPr lang="en-US" dirty="0">
                  <a:solidFill>
                    <a:prstClr val="black"/>
                  </a:solidFill>
                  <a:latin typeface="Courier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Courier" charset="0"/>
                  </a:rPr>
                  <a:t>2. DNA-</a:t>
                </a:r>
                <a:r>
                  <a:rPr lang="en-US" dirty="0" err="1">
                    <a:solidFill>
                      <a:prstClr val="black"/>
                    </a:solidFill>
                    <a:latin typeface="Courier" charset="0"/>
                  </a:rPr>
                  <a:t>seq</a:t>
                </a:r>
                <a:r>
                  <a:rPr lang="en-US" dirty="0">
                    <a:solidFill>
                      <a:prstClr val="black"/>
                    </a:solidFill>
                    <a:latin typeface="Courier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</a:rPr>
                  <a:t>data (VCF files : one file for each patient: with all hits)</a:t>
                </a:r>
                <a:endParaRPr lang="en-US" dirty="0">
                  <a:solidFill>
                    <a:prstClr val="black"/>
                  </a:solidFill>
                  <a:latin typeface="Courier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Courier" charset="0"/>
                  </a:rPr>
                  <a:t>3. RNA-</a:t>
                </a:r>
                <a:r>
                  <a:rPr lang="en-US" dirty="0" err="1">
                    <a:solidFill>
                      <a:prstClr val="black"/>
                    </a:solidFill>
                    <a:latin typeface="Courier" charset="0"/>
                  </a:rPr>
                  <a:t>seq</a:t>
                </a:r>
                <a:r>
                  <a:rPr lang="en-US" dirty="0">
                    <a:solidFill>
                      <a:prstClr val="black"/>
                    </a:solidFill>
                    <a:latin typeface="Courier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</a:rPr>
                  <a:t>data (</a:t>
                </a:r>
                <a:r>
                  <a:rPr lang="en-US" dirty="0" err="1" smtClean="0">
                    <a:solidFill>
                      <a:prstClr val="black"/>
                    </a:solidFill>
                    <a:latin typeface="Courier" charset="0"/>
                  </a:rPr>
                  <a:t>FastQ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</a:rPr>
                  <a:t> ‘raw output’ files: one file for each hit)</a:t>
                </a:r>
              </a:p>
              <a:p>
                <a:endParaRPr lang="en-US" dirty="0">
                  <a:solidFill>
                    <a:prstClr val="black"/>
                  </a:solidFill>
                  <a:latin typeface="Courier" charset="0"/>
                </a:endParaRPr>
              </a:p>
              <a:p>
                <a:r>
                  <a:rPr lang="en-US" b="1" u="sng" dirty="0" smtClean="0">
                    <a:solidFill>
                      <a:prstClr val="black"/>
                    </a:solidFill>
                    <a:latin typeface="HelveticaNeue" charset="0"/>
                  </a:rPr>
                  <a:t>Prediction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:  the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best Chemo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agent to be used </a:t>
                </a:r>
                <a:r>
                  <a:rPr lang="en-US" dirty="0">
                    <a:solidFill>
                      <a:prstClr val="black"/>
                    </a:solidFill>
                    <a:latin typeface="HelveticaNeue" charset="0"/>
                  </a:rPr>
                  <a:t>for each patient based on their unique test profile using matched results for the 3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datasets. Possibility of follow-on with </a:t>
                </a:r>
                <a:r>
                  <a:rPr lang="en-US" dirty="0" err="1" smtClean="0">
                    <a:solidFill>
                      <a:prstClr val="black"/>
                    </a:solidFill>
                    <a:latin typeface="HelveticaNeue" charset="0"/>
                  </a:rPr>
                  <a:t>PDx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 (‘Avatar’) mouse models. 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 </a:t>
                </a:r>
              </a:p>
              <a:p>
                <a:r>
                  <a:rPr lang="en-US" b="1" u="sng" dirty="0" smtClean="0">
                    <a:solidFill>
                      <a:prstClr val="black"/>
                    </a:solidFill>
                    <a:latin typeface="HelveticaNeue" charset="0"/>
                  </a:rPr>
                  <a:t>Expected Patient Outcome 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" charset="0"/>
                  </a:rPr>
                  <a:t>:  Longer time period of ‘progression free survival’ (PFS)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-5417"/>
                <a:ext cx="10479024" cy="6863417"/>
              </a:xfrm>
              <a:prstGeom prst="rect">
                <a:avLst/>
              </a:prstGeom>
              <a:blipFill rotWithShape="0">
                <a:blip r:embed="rId3"/>
                <a:stretch>
                  <a:fillRect l="-465" t="-710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123" y="0"/>
            <a:ext cx="219903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4272" y="2308967"/>
            <a:ext cx="6410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Signalling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cascade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78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7"/>
          <a:stretch/>
        </p:blipFill>
        <p:spPr>
          <a:xfrm>
            <a:off x="8229599" y="1942838"/>
            <a:ext cx="4172712" cy="2452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4"/>
          <a:stretch/>
        </p:blipFill>
        <p:spPr>
          <a:xfrm>
            <a:off x="-60201" y="1942838"/>
            <a:ext cx="6716272" cy="2169797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>
            <a:off x="6878191" y="2479096"/>
            <a:ext cx="1129288" cy="10972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155" y="1116500"/>
            <a:ext cx="5743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‘Raw machine level’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9013" y="50274"/>
            <a:ext cx="4933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Conversion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33691" y="4440930"/>
            <a:ext cx="162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‘VCF’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1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80933"/>
          <a:stretch/>
        </p:blipFill>
        <p:spPr>
          <a:xfrm>
            <a:off x="640100" y="10"/>
            <a:ext cx="10058380" cy="6857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49641" y="2844008"/>
            <a:ext cx="9327831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 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variant call format’ 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(‘VCF’)</a:t>
            </a:r>
            <a:endParaRPr lang="en-US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NM####:  needed to compare with gene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from national genome database</a:t>
            </a:r>
          </a:p>
        </p:txBody>
      </p:sp>
    </p:spTree>
    <p:extLst>
      <p:ext uri="{BB962C8B-B14F-4D97-AF65-F5344CB8AC3E}">
        <p14:creationId xmlns:p14="http://schemas.microsoft.com/office/powerpoint/2010/main" val="40346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254</Words>
  <Application>Microsoft Macintosh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Cambria Math</vt:lpstr>
      <vt:lpstr>Courier</vt:lpstr>
      <vt:lpstr>HelveticaNeue</vt:lpstr>
      <vt:lpstr>Mangal</vt:lpstr>
      <vt:lpstr>Wingdings</vt:lpstr>
      <vt:lpstr>Arial</vt:lpstr>
      <vt:lpstr>Office Theme</vt:lpstr>
      <vt:lpstr>Precision Medicine – Oncology Patient Benefits</vt:lpstr>
      <vt:lpstr>Precision Medicine – Oncology Process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Goomer</dc:creator>
  <cp:lastModifiedBy>Randy Goomer</cp:lastModifiedBy>
  <cp:revision>14</cp:revision>
  <dcterms:created xsi:type="dcterms:W3CDTF">2016-12-07T15:40:19Z</dcterms:created>
  <dcterms:modified xsi:type="dcterms:W3CDTF">2016-12-08T02:24:52Z</dcterms:modified>
</cp:coreProperties>
</file>