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57" r:id="rId6"/>
    <p:sldId id="258" r:id="rId7"/>
    <p:sldId id="259" r:id="rId8"/>
    <p:sldId id="280" r:id="rId9"/>
    <p:sldId id="260" r:id="rId10"/>
    <p:sldId id="266" r:id="rId11"/>
    <p:sldId id="268" r:id="rId12"/>
    <p:sldId id="281" r:id="rId13"/>
    <p:sldId id="269" r:id="rId14"/>
    <p:sldId id="261" r:id="rId15"/>
    <p:sldId id="262" r:id="rId16"/>
    <p:sldId id="263" r:id="rId17"/>
    <p:sldId id="270" r:id="rId18"/>
    <p:sldId id="271" r:id="rId19"/>
    <p:sldId id="273" r:id="rId20"/>
    <p:sldId id="274" r:id="rId21"/>
    <p:sldId id="272" r:id="rId22"/>
    <p:sldId id="275" r:id="rId23"/>
    <p:sldId id="264" r:id="rId24"/>
    <p:sldId id="265" r:id="rId25"/>
    <p:sldId id="276" r:id="rId26"/>
    <p:sldId id="277" r:id="rId27"/>
    <p:sldId id="278" r:id="rId28"/>
    <p:sldId id="282"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09F14-5786-425A-B82B-067ECDD9D5FD}" v="34" dt="2020-03-12T05:15:34.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56" d="100"/>
          <a:sy n="56" d="100"/>
        </p:scale>
        <p:origin x="1068"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all Taylor" userId="0d1912a018e5e45f" providerId="LiveId" clId="{7BA09F14-5786-425A-B82B-067ECDD9D5FD}"/>
    <pc:docChg chg="undo custSel mod addSld modSld">
      <pc:chgData name="Randall Taylor" userId="0d1912a018e5e45f" providerId="LiveId" clId="{7BA09F14-5786-425A-B82B-067ECDD9D5FD}" dt="2020-03-12T05:17:28.142" v="1467" actId="20577"/>
      <pc:docMkLst>
        <pc:docMk/>
      </pc:docMkLst>
      <pc:sldChg chg="modSp">
        <pc:chgData name="Randall Taylor" userId="0d1912a018e5e45f" providerId="LiveId" clId="{7BA09F14-5786-425A-B82B-067ECDD9D5FD}" dt="2020-03-12T04:34:39.642" v="864"/>
        <pc:sldMkLst>
          <pc:docMk/>
          <pc:sldMk cId="1652133998" sldId="256"/>
        </pc:sldMkLst>
        <pc:spChg chg="mod">
          <ac:chgData name="Randall Taylor" userId="0d1912a018e5e45f" providerId="LiveId" clId="{7BA09F14-5786-425A-B82B-067ECDD9D5FD}" dt="2020-03-12T04:34:39.642" v="864"/>
          <ac:spMkLst>
            <pc:docMk/>
            <pc:sldMk cId="1652133998" sldId="256"/>
            <ac:spMk id="7" creationId="{00000000-0000-0000-0000-000000000000}"/>
          </ac:spMkLst>
        </pc:spChg>
      </pc:sldChg>
      <pc:sldChg chg="addSp modSp mod modClrScheme chgLayout">
        <pc:chgData name="Randall Taylor" userId="0d1912a018e5e45f" providerId="LiveId" clId="{7BA09F14-5786-425A-B82B-067ECDD9D5FD}" dt="2020-03-12T03:19:03.841" v="46" actId="1076"/>
        <pc:sldMkLst>
          <pc:docMk/>
          <pc:sldMk cId="4010278615" sldId="258"/>
        </pc:sldMkLst>
        <pc:spChg chg="mod">
          <ac:chgData name="Randall Taylor" userId="0d1912a018e5e45f" providerId="LiveId" clId="{7BA09F14-5786-425A-B82B-067ECDD9D5FD}" dt="2020-03-12T03:18:51.019" v="43" actId="26606"/>
          <ac:spMkLst>
            <pc:docMk/>
            <pc:sldMk cId="4010278615" sldId="258"/>
            <ac:spMk id="2" creationId="{00000000-0000-0000-0000-000000000000}"/>
          </ac:spMkLst>
        </pc:spChg>
        <pc:spChg chg="mod">
          <ac:chgData name="Randall Taylor" userId="0d1912a018e5e45f" providerId="LiveId" clId="{7BA09F14-5786-425A-B82B-067ECDD9D5FD}" dt="2020-03-12T03:18:51.019" v="43" actId="26606"/>
          <ac:spMkLst>
            <pc:docMk/>
            <pc:sldMk cId="4010278615" sldId="258"/>
            <ac:spMk id="3" creationId="{19698FDB-548C-4FDB-85F7-A84C9751B90A}"/>
          </ac:spMkLst>
        </pc:spChg>
        <pc:picChg chg="add mod">
          <ac:chgData name="Randall Taylor" userId="0d1912a018e5e45f" providerId="LiveId" clId="{7BA09F14-5786-425A-B82B-067ECDD9D5FD}" dt="2020-03-12T03:19:03.841" v="46" actId="1076"/>
          <ac:picMkLst>
            <pc:docMk/>
            <pc:sldMk cId="4010278615" sldId="258"/>
            <ac:picMk id="4" creationId="{755B0A39-91BA-46D4-AF17-6A3C20129E05}"/>
          </ac:picMkLst>
        </pc:picChg>
      </pc:sldChg>
      <pc:sldChg chg="modSp">
        <pc:chgData name="Randall Taylor" userId="0d1912a018e5e45f" providerId="LiveId" clId="{7BA09F14-5786-425A-B82B-067ECDD9D5FD}" dt="2020-03-12T05:08:44.992" v="1374" actId="20577"/>
        <pc:sldMkLst>
          <pc:docMk/>
          <pc:sldMk cId="2853788422" sldId="259"/>
        </pc:sldMkLst>
        <pc:spChg chg="mod">
          <ac:chgData name="Randall Taylor" userId="0d1912a018e5e45f" providerId="LiveId" clId="{7BA09F14-5786-425A-B82B-067ECDD9D5FD}" dt="2020-03-12T05:08:44.992" v="1374" actId="20577"/>
          <ac:spMkLst>
            <pc:docMk/>
            <pc:sldMk cId="2853788422" sldId="259"/>
            <ac:spMk id="3" creationId="{00000000-0000-0000-0000-000000000000}"/>
          </ac:spMkLst>
        </pc:spChg>
      </pc:sldChg>
      <pc:sldChg chg="modSp">
        <pc:chgData name="Randall Taylor" userId="0d1912a018e5e45f" providerId="LiveId" clId="{7BA09F14-5786-425A-B82B-067ECDD9D5FD}" dt="2020-03-12T05:04:44.366" v="1348" actId="14100"/>
        <pc:sldMkLst>
          <pc:docMk/>
          <pc:sldMk cId="1800380133" sldId="264"/>
        </pc:sldMkLst>
        <pc:spChg chg="mod">
          <ac:chgData name="Randall Taylor" userId="0d1912a018e5e45f" providerId="LiveId" clId="{7BA09F14-5786-425A-B82B-067ECDD9D5FD}" dt="2020-03-12T05:04:44.366" v="1348" actId="14100"/>
          <ac:spMkLst>
            <pc:docMk/>
            <pc:sldMk cId="1800380133" sldId="264"/>
            <ac:spMk id="3" creationId="{14CD21C3-BCA1-4BE6-9E37-002F30291F52}"/>
          </ac:spMkLst>
        </pc:spChg>
        <pc:picChg chg="mod">
          <ac:chgData name="Randall Taylor" userId="0d1912a018e5e45f" providerId="LiveId" clId="{7BA09F14-5786-425A-B82B-067ECDD9D5FD}" dt="2020-03-12T05:04:34.595" v="1346" actId="14100"/>
          <ac:picMkLst>
            <pc:docMk/>
            <pc:sldMk cId="1800380133" sldId="264"/>
            <ac:picMk id="4097" creationId="{9113A8A1-D397-45CF-AB9A-4CBE8C1C4BBF}"/>
          </ac:picMkLst>
        </pc:picChg>
      </pc:sldChg>
      <pc:sldChg chg="modSp">
        <pc:chgData name="Randall Taylor" userId="0d1912a018e5e45f" providerId="LiveId" clId="{7BA09F14-5786-425A-B82B-067ECDD9D5FD}" dt="2020-03-12T02:36:21.427" v="33" actId="255"/>
        <pc:sldMkLst>
          <pc:docMk/>
          <pc:sldMk cId="3197023440" sldId="265"/>
        </pc:sldMkLst>
        <pc:spChg chg="mod">
          <ac:chgData name="Randall Taylor" userId="0d1912a018e5e45f" providerId="LiveId" clId="{7BA09F14-5786-425A-B82B-067ECDD9D5FD}" dt="2020-03-12T02:36:21.427" v="33" actId="255"/>
          <ac:spMkLst>
            <pc:docMk/>
            <pc:sldMk cId="3197023440" sldId="265"/>
            <ac:spMk id="3" creationId="{00000000-0000-0000-0000-000000000000}"/>
          </ac:spMkLst>
        </pc:spChg>
      </pc:sldChg>
      <pc:sldChg chg="modSp">
        <pc:chgData name="Randall Taylor" userId="0d1912a018e5e45f" providerId="LiveId" clId="{7BA09F14-5786-425A-B82B-067ECDD9D5FD}" dt="2020-03-12T04:40:24.483" v="961" actId="20577"/>
        <pc:sldMkLst>
          <pc:docMk/>
          <pc:sldMk cId="3683544629" sldId="266"/>
        </pc:sldMkLst>
        <pc:spChg chg="mod">
          <ac:chgData name="Randall Taylor" userId="0d1912a018e5e45f" providerId="LiveId" clId="{7BA09F14-5786-425A-B82B-067ECDD9D5FD}" dt="2020-03-12T04:40:24.483" v="961" actId="20577"/>
          <ac:spMkLst>
            <pc:docMk/>
            <pc:sldMk cId="3683544629" sldId="266"/>
            <ac:spMk id="4" creationId="{00000000-0000-0000-0000-000000000000}"/>
          </ac:spMkLst>
        </pc:spChg>
      </pc:sldChg>
      <pc:sldChg chg="addSp delSp modSp">
        <pc:chgData name="Randall Taylor" userId="0d1912a018e5e45f" providerId="LiveId" clId="{7BA09F14-5786-425A-B82B-067ECDD9D5FD}" dt="2020-03-12T04:58:19.385" v="1300" actId="20577"/>
        <pc:sldMkLst>
          <pc:docMk/>
          <pc:sldMk cId="1315647518" sldId="268"/>
        </pc:sldMkLst>
        <pc:spChg chg="mod">
          <ac:chgData name="Randall Taylor" userId="0d1912a018e5e45f" providerId="LiveId" clId="{7BA09F14-5786-425A-B82B-067ECDD9D5FD}" dt="2020-03-12T04:58:19.385" v="1300" actId="20577"/>
          <ac:spMkLst>
            <pc:docMk/>
            <pc:sldMk cId="1315647518" sldId="268"/>
            <ac:spMk id="2" creationId="{00000000-0000-0000-0000-000000000000}"/>
          </ac:spMkLst>
        </pc:spChg>
        <pc:spChg chg="del mod">
          <ac:chgData name="Randall Taylor" userId="0d1912a018e5e45f" providerId="LiveId" clId="{7BA09F14-5786-425A-B82B-067ECDD9D5FD}" dt="2020-03-12T04:41:59.481" v="1073"/>
          <ac:spMkLst>
            <pc:docMk/>
            <pc:sldMk cId="1315647518" sldId="268"/>
            <ac:spMk id="3" creationId="{00000000-0000-0000-0000-000000000000}"/>
          </ac:spMkLst>
        </pc:spChg>
        <pc:spChg chg="add mod">
          <ac:chgData name="Randall Taylor" userId="0d1912a018e5e45f" providerId="LiveId" clId="{7BA09F14-5786-425A-B82B-067ECDD9D5FD}" dt="2020-03-12T04:46:11.881" v="1181" actId="20577"/>
          <ac:spMkLst>
            <pc:docMk/>
            <pc:sldMk cId="1315647518" sldId="268"/>
            <ac:spMk id="4" creationId="{DD2D54F1-8C14-47BC-B285-E3FA91E62D9A}"/>
          </ac:spMkLst>
        </pc:spChg>
        <pc:spChg chg="add">
          <ac:chgData name="Randall Taylor" userId="0d1912a018e5e45f" providerId="LiveId" clId="{7BA09F14-5786-425A-B82B-067ECDD9D5FD}" dt="2020-03-12T04:45:04.373" v="1143"/>
          <ac:spMkLst>
            <pc:docMk/>
            <pc:sldMk cId="1315647518" sldId="268"/>
            <ac:spMk id="5" creationId="{CCE69FD7-48BD-4F68-A874-3549738B062C}"/>
          </ac:spMkLst>
        </pc:spChg>
      </pc:sldChg>
      <pc:sldChg chg="modSp">
        <pc:chgData name="Randall Taylor" userId="0d1912a018e5e45f" providerId="LiveId" clId="{7BA09F14-5786-425A-B82B-067ECDD9D5FD}" dt="2020-03-12T02:33:27.368" v="5" actId="20577"/>
        <pc:sldMkLst>
          <pc:docMk/>
          <pc:sldMk cId="3244380525" sldId="271"/>
        </pc:sldMkLst>
        <pc:spChg chg="mod">
          <ac:chgData name="Randall Taylor" userId="0d1912a018e5e45f" providerId="LiveId" clId="{7BA09F14-5786-425A-B82B-067ECDD9D5FD}" dt="2020-03-12T02:33:27.368" v="5" actId="20577"/>
          <ac:spMkLst>
            <pc:docMk/>
            <pc:sldMk cId="3244380525" sldId="271"/>
            <ac:spMk id="2" creationId="{00000000-0000-0000-0000-000000000000}"/>
          </ac:spMkLst>
        </pc:spChg>
      </pc:sldChg>
      <pc:sldChg chg="addSp modSp">
        <pc:chgData name="Randall Taylor" userId="0d1912a018e5e45f" providerId="LiveId" clId="{7BA09F14-5786-425A-B82B-067ECDD9D5FD}" dt="2020-03-12T04:50:40.109" v="1293" actId="1076"/>
        <pc:sldMkLst>
          <pc:docMk/>
          <pc:sldMk cId="3381563482" sldId="272"/>
        </pc:sldMkLst>
        <pc:spChg chg="mod">
          <ac:chgData name="Randall Taylor" userId="0d1912a018e5e45f" providerId="LiveId" clId="{7BA09F14-5786-425A-B82B-067ECDD9D5FD}" dt="2020-03-12T03:54:34.145" v="803"/>
          <ac:spMkLst>
            <pc:docMk/>
            <pc:sldMk cId="3381563482" sldId="272"/>
            <ac:spMk id="2" creationId="{00000000-0000-0000-0000-000000000000}"/>
          </ac:spMkLst>
        </pc:spChg>
        <pc:spChg chg="add mod">
          <ac:chgData name="Randall Taylor" userId="0d1912a018e5e45f" providerId="LiveId" clId="{7BA09F14-5786-425A-B82B-067ECDD9D5FD}" dt="2020-03-12T04:50:40.109" v="1293" actId="1076"/>
          <ac:spMkLst>
            <pc:docMk/>
            <pc:sldMk cId="3381563482" sldId="272"/>
            <ac:spMk id="5" creationId="{E2676AE5-4DBC-4A09-9BBE-304DF2AA7F56}"/>
          </ac:spMkLst>
        </pc:spChg>
        <pc:picChg chg="mod">
          <ac:chgData name="Randall Taylor" userId="0d1912a018e5e45f" providerId="LiveId" clId="{7BA09F14-5786-425A-B82B-067ECDD9D5FD}" dt="2020-03-12T03:55:00.673" v="806" actId="14100"/>
          <ac:picMkLst>
            <pc:docMk/>
            <pc:sldMk cId="3381563482" sldId="272"/>
            <ac:picMk id="9" creationId="{5D87E212-E747-456D-A4E3-8EED63A6D44C}"/>
          </ac:picMkLst>
        </pc:picChg>
      </pc:sldChg>
      <pc:sldChg chg="modSp">
        <pc:chgData name="Randall Taylor" userId="0d1912a018e5e45f" providerId="LiveId" clId="{7BA09F14-5786-425A-B82B-067ECDD9D5FD}" dt="2020-03-12T04:50:18.930" v="1291" actId="122"/>
        <pc:sldMkLst>
          <pc:docMk/>
          <pc:sldMk cId="811191338" sldId="273"/>
        </pc:sldMkLst>
        <pc:spChg chg="mod">
          <ac:chgData name="Randall Taylor" userId="0d1912a018e5e45f" providerId="LiveId" clId="{7BA09F14-5786-425A-B82B-067ECDD9D5FD}" dt="2020-03-12T04:50:18.930" v="1291" actId="122"/>
          <ac:spMkLst>
            <pc:docMk/>
            <pc:sldMk cId="811191338" sldId="273"/>
            <ac:spMk id="2" creationId="{00000000-0000-0000-0000-000000000000}"/>
          </ac:spMkLst>
        </pc:spChg>
      </pc:sldChg>
      <pc:sldChg chg="addSp modSp">
        <pc:chgData name="Randall Taylor" userId="0d1912a018e5e45f" providerId="LiveId" clId="{7BA09F14-5786-425A-B82B-067ECDD9D5FD}" dt="2020-03-12T04:50:09.569" v="1290" actId="122"/>
        <pc:sldMkLst>
          <pc:docMk/>
          <pc:sldMk cId="3199126114" sldId="274"/>
        </pc:sldMkLst>
        <pc:spChg chg="mod">
          <ac:chgData name="Randall Taylor" userId="0d1912a018e5e45f" providerId="LiveId" clId="{7BA09F14-5786-425A-B82B-067ECDD9D5FD}" dt="2020-03-12T04:50:09.569" v="1290" actId="122"/>
          <ac:spMkLst>
            <pc:docMk/>
            <pc:sldMk cId="3199126114" sldId="274"/>
            <ac:spMk id="2" creationId="{00000000-0000-0000-0000-000000000000}"/>
          </ac:spMkLst>
        </pc:spChg>
        <pc:spChg chg="add mod">
          <ac:chgData name="Randall Taylor" userId="0d1912a018e5e45f" providerId="LiveId" clId="{7BA09F14-5786-425A-B82B-067ECDD9D5FD}" dt="2020-03-12T04:50:01.973" v="1289" actId="1076"/>
          <ac:spMkLst>
            <pc:docMk/>
            <pc:sldMk cId="3199126114" sldId="274"/>
            <ac:spMk id="4" creationId="{D327F881-A707-461E-9004-90319E8A4C04}"/>
          </ac:spMkLst>
        </pc:spChg>
      </pc:sldChg>
      <pc:sldChg chg="modSp">
        <pc:chgData name="Randall Taylor" userId="0d1912a018e5e45f" providerId="LiveId" clId="{7BA09F14-5786-425A-B82B-067ECDD9D5FD}" dt="2020-03-12T02:35:06.711" v="31" actId="20577"/>
        <pc:sldMkLst>
          <pc:docMk/>
          <pc:sldMk cId="3206136656" sldId="275"/>
        </pc:sldMkLst>
        <pc:spChg chg="mod">
          <ac:chgData name="Randall Taylor" userId="0d1912a018e5e45f" providerId="LiveId" clId="{7BA09F14-5786-425A-B82B-067ECDD9D5FD}" dt="2020-03-12T02:35:06.711" v="31" actId="20577"/>
          <ac:spMkLst>
            <pc:docMk/>
            <pc:sldMk cId="3206136656" sldId="275"/>
            <ac:spMk id="2" creationId="{00000000-0000-0000-0000-000000000000}"/>
          </ac:spMkLst>
        </pc:spChg>
      </pc:sldChg>
      <pc:sldChg chg="addSp modSp add">
        <pc:chgData name="Randall Taylor" userId="0d1912a018e5e45f" providerId="LiveId" clId="{7BA09F14-5786-425A-B82B-067ECDD9D5FD}" dt="2020-03-12T03:27:58.884" v="671" actId="255"/>
        <pc:sldMkLst>
          <pc:docMk/>
          <pc:sldMk cId="2359567395" sldId="280"/>
        </pc:sldMkLst>
        <pc:spChg chg="mod">
          <ac:chgData name="Randall Taylor" userId="0d1912a018e5e45f" providerId="LiveId" clId="{7BA09F14-5786-425A-B82B-067ECDD9D5FD}" dt="2020-03-12T03:27:17.329" v="667" actId="26606"/>
          <ac:spMkLst>
            <pc:docMk/>
            <pc:sldMk cId="2359567395" sldId="280"/>
            <ac:spMk id="2" creationId="{00000000-0000-0000-0000-000000000000}"/>
          </ac:spMkLst>
        </pc:spChg>
        <pc:spChg chg="mod">
          <ac:chgData name="Randall Taylor" userId="0d1912a018e5e45f" providerId="LiveId" clId="{7BA09F14-5786-425A-B82B-067ECDD9D5FD}" dt="2020-03-12T03:27:17.329" v="667" actId="26606"/>
          <ac:spMkLst>
            <pc:docMk/>
            <pc:sldMk cId="2359567395" sldId="280"/>
            <ac:spMk id="3" creationId="{00000000-0000-0000-0000-000000000000}"/>
          </ac:spMkLst>
        </pc:spChg>
        <pc:spChg chg="add mod">
          <ac:chgData name="Randall Taylor" userId="0d1912a018e5e45f" providerId="LiveId" clId="{7BA09F14-5786-425A-B82B-067ECDD9D5FD}" dt="2020-03-12T03:27:58.884" v="671" actId="255"/>
          <ac:spMkLst>
            <pc:docMk/>
            <pc:sldMk cId="2359567395" sldId="280"/>
            <ac:spMk id="6" creationId="{722A5C4D-5FBF-4A33-9252-11574049C2FE}"/>
          </ac:spMkLst>
        </pc:spChg>
        <pc:picChg chg="add mod">
          <ac:chgData name="Randall Taylor" userId="0d1912a018e5e45f" providerId="LiveId" clId="{7BA09F14-5786-425A-B82B-067ECDD9D5FD}" dt="2020-03-12T03:27:17.329" v="667" actId="26606"/>
          <ac:picMkLst>
            <pc:docMk/>
            <pc:sldMk cId="2359567395" sldId="280"/>
            <ac:picMk id="5" creationId="{C7D2A4D9-4BC4-4A26-90E8-D89F185ADE83}"/>
          </ac:picMkLst>
        </pc:picChg>
      </pc:sldChg>
      <pc:sldChg chg="modSp add">
        <pc:chgData name="Randall Taylor" userId="0d1912a018e5e45f" providerId="LiveId" clId="{7BA09F14-5786-425A-B82B-067ECDD9D5FD}" dt="2020-03-12T04:46:43.707" v="1259" actId="20577"/>
        <pc:sldMkLst>
          <pc:docMk/>
          <pc:sldMk cId="2423197364" sldId="281"/>
        </pc:sldMkLst>
        <pc:spChg chg="mod">
          <ac:chgData name="Randall Taylor" userId="0d1912a018e5e45f" providerId="LiveId" clId="{7BA09F14-5786-425A-B82B-067ECDD9D5FD}" dt="2020-03-12T04:46:43.707" v="1259" actId="20577"/>
          <ac:spMkLst>
            <pc:docMk/>
            <pc:sldMk cId="2423197364" sldId="281"/>
            <ac:spMk id="3" creationId="{00000000-0000-0000-0000-000000000000}"/>
          </ac:spMkLst>
        </pc:spChg>
      </pc:sldChg>
      <pc:sldChg chg="addSp delSp modSp add">
        <pc:chgData name="Randall Taylor" userId="0d1912a018e5e45f" providerId="LiveId" clId="{7BA09F14-5786-425A-B82B-067ECDD9D5FD}" dt="2020-03-12T05:17:28.142" v="1467" actId="20577"/>
        <pc:sldMkLst>
          <pc:docMk/>
          <pc:sldMk cId="2391936242" sldId="282"/>
        </pc:sldMkLst>
        <pc:spChg chg="add mod">
          <ac:chgData name="Randall Taylor" userId="0d1912a018e5e45f" providerId="LiveId" clId="{7BA09F14-5786-425A-B82B-067ECDD9D5FD}" dt="2020-03-12T05:17:28.142" v="1467" actId="20577"/>
          <ac:spMkLst>
            <pc:docMk/>
            <pc:sldMk cId="2391936242" sldId="282"/>
            <ac:spMk id="3" creationId="{70FFF63E-9F3C-4FD8-89E3-3EDA31F68F15}"/>
          </ac:spMkLst>
        </pc:spChg>
        <pc:picChg chg="add mod">
          <ac:chgData name="Randall Taylor" userId="0d1912a018e5e45f" providerId="LiveId" clId="{7BA09F14-5786-425A-B82B-067ECDD9D5FD}" dt="2020-03-12T05:15:02.556" v="1387" actId="14100"/>
          <ac:picMkLst>
            <pc:docMk/>
            <pc:sldMk cId="2391936242" sldId="282"/>
            <ac:picMk id="4" creationId="{BEEF0AB2-6AA3-4377-89F6-13892082A872}"/>
          </ac:picMkLst>
        </pc:picChg>
        <pc:picChg chg="add mod">
          <ac:chgData name="Randall Taylor" userId="0d1912a018e5e45f" providerId="LiveId" clId="{7BA09F14-5786-425A-B82B-067ECDD9D5FD}" dt="2020-03-12T05:14:57.352" v="1386" actId="14100"/>
          <ac:picMkLst>
            <pc:docMk/>
            <pc:sldMk cId="2391936242" sldId="282"/>
            <ac:picMk id="5" creationId="{5D9B0724-D8BA-40B4-9868-7D39ACDE62E4}"/>
          </ac:picMkLst>
        </pc:picChg>
        <pc:picChg chg="del">
          <ac:chgData name="Randall Taylor" userId="0d1912a018e5e45f" providerId="LiveId" clId="{7BA09F14-5786-425A-B82B-067ECDD9D5FD}" dt="2020-03-12T05:14:17.230" v="1376" actId="478"/>
          <ac:picMkLst>
            <pc:docMk/>
            <pc:sldMk cId="2391936242" sldId="282"/>
            <ac:picMk id="6" creationId="{61D9A04D-4CC3-443E-B334-E532118C8013}"/>
          </ac:picMkLst>
        </pc:picChg>
        <pc:picChg chg="add mod">
          <ac:chgData name="Randall Taylor" userId="0d1912a018e5e45f" providerId="LiveId" clId="{7BA09F14-5786-425A-B82B-067ECDD9D5FD}" dt="2020-03-12T05:16:15.095" v="1392" actId="688"/>
          <ac:picMkLst>
            <pc:docMk/>
            <pc:sldMk cId="2391936242" sldId="282"/>
            <ac:picMk id="7" creationId="{5F14EB6B-2861-4DC9-B44D-924112B4323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3/12/2020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3/12/2020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3/12/2020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3/12/2020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3/12/2020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3/12/2020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3/12/2020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oyal_Society_of_London" TargetMode="External"/><Relationship Id="rId2" Type="http://schemas.openxmlformats.org/officeDocument/2006/relationships/image" Target="../media/image4.jfif"/><Relationship Id="rId1" Type="http://schemas.openxmlformats.org/officeDocument/2006/relationships/slideLayout" Target="../slideLayouts/slideLayout5.xml"/><Relationship Id="rId4" Type="http://schemas.openxmlformats.org/officeDocument/2006/relationships/hyperlink" Target="https://en.wikipedia.org/wiki/FRS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World Atlas of Language Structures </a:t>
            </a:r>
          </a:p>
        </p:txBody>
      </p:sp>
      <p:sp>
        <p:nvSpPr>
          <p:cNvPr id="7" name="Subtitle 6"/>
          <p:cNvSpPr>
            <a:spLocks noGrp="1"/>
          </p:cNvSpPr>
          <p:nvPr>
            <p:ph type="subTitle" idx="1"/>
          </p:nvPr>
        </p:nvSpPr>
        <p:spPr/>
        <p:txBody>
          <a:bodyPr>
            <a:normAutofit fontScale="92500" lnSpcReduction="10000"/>
          </a:bodyPr>
          <a:lstStyle/>
          <a:p>
            <a:r>
              <a:rPr lang="en-US" dirty="0"/>
              <a:t>Randall Scott Taylor </a:t>
            </a:r>
          </a:p>
          <a:p>
            <a:r>
              <a:rPr lang="en-US" dirty="0"/>
              <a:t>IST-652</a:t>
            </a:r>
          </a:p>
          <a:p>
            <a:r>
              <a:rPr lang="en-US" dirty="0"/>
              <a:t>Final Project Presentation</a:t>
            </a:r>
          </a:p>
          <a:p>
            <a:r>
              <a:rPr lang="en-US" dirty="0"/>
              <a:t>13 March 2020 </a:t>
            </a:r>
          </a:p>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JUPYTER</a:t>
            </a:r>
          </a:p>
        </p:txBody>
      </p:sp>
      <p:sp>
        <p:nvSpPr>
          <p:cNvPr id="3" name="Subtitle 2"/>
          <p:cNvSpPr>
            <a:spLocks noGrp="1"/>
          </p:cNvSpPr>
          <p:nvPr>
            <p:ph type="subTitle" idx="1"/>
          </p:nvPr>
        </p:nvSpPr>
        <p:spPr/>
        <p:txBody>
          <a:bodyPr/>
          <a:lstStyle/>
          <a:p>
            <a:r>
              <a:rPr lang="en-US" dirty="0"/>
              <a:t>JU – SKY </a:t>
            </a:r>
          </a:p>
          <a:p>
            <a:r>
              <a:rPr lang="en-US" dirty="0"/>
              <a:t>                     PYTER – NOTEBOOK =) </a:t>
            </a:r>
          </a:p>
        </p:txBody>
      </p:sp>
    </p:spTree>
    <p:extLst>
      <p:ext uri="{BB962C8B-B14F-4D97-AF65-F5344CB8AC3E}">
        <p14:creationId xmlns:p14="http://schemas.microsoft.com/office/powerpoint/2010/main" val="24696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Questions</a:t>
            </a:r>
          </a:p>
        </p:txBody>
      </p:sp>
      <p:sp>
        <p:nvSpPr>
          <p:cNvPr id="3" name="Text Placeholder 2"/>
          <p:cNvSpPr>
            <a:spLocks noGrp="1"/>
          </p:cNvSpPr>
          <p:nvPr>
            <p:ph type="body" idx="1"/>
          </p:nvPr>
        </p:nvSpPr>
        <p:spPr/>
        <p:txBody>
          <a:bodyPr/>
          <a:lstStyle/>
          <a:p>
            <a:r>
              <a:rPr lang="en-US" dirty="0"/>
              <a:t>Using Jupyter Notebooks Python3 to find the story in the WALS dataset</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42875"/>
            <a:ext cx="9980682" cy="1085850"/>
          </a:xfrm>
        </p:spPr>
        <p:txBody>
          <a:bodyPr>
            <a:normAutofit fontScale="90000"/>
          </a:bodyPr>
          <a:lstStyle/>
          <a:p>
            <a:pPr algn="ctr"/>
            <a:r>
              <a:rPr lang="en-US" sz="2400" dirty="0"/>
              <a:t>Analysis Question I: </a:t>
            </a:r>
            <a:br>
              <a:rPr lang="en-US" sz="2400" dirty="0"/>
            </a:br>
            <a:r>
              <a:rPr lang="en-US" sz="2400" b="1" i="1" dirty="0"/>
              <a:t>What is the frequency distribution of the languages; determinate upon their macroarea?</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a:t>Coding </a:t>
            </a:r>
          </a:p>
        </p:txBody>
      </p:sp>
      <p:sp>
        <p:nvSpPr>
          <p:cNvPr id="6" name="Content Placeholder 5"/>
          <p:cNvSpPr>
            <a:spLocks noGrp="1"/>
          </p:cNvSpPr>
          <p:nvPr>
            <p:ph sz="quarter" idx="4"/>
          </p:nvPr>
        </p:nvSpPr>
        <p:spPr/>
        <p:txBody>
          <a:bodyPr/>
          <a:lstStyle/>
          <a:p>
            <a:endParaRPr lang="en-US"/>
          </a:p>
        </p:txBody>
      </p:sp>
      <p:pic>
        <p:nvPicPr>
          <p:cNvPr id="7" name="Content Placeholder 6">
            <a:extLst>
              <a:ext uri="{FF2B5EF4-FFF2-40B4-BE49-F238E27FC236}">
                <a16:creationId xmlns:a16="http://schemas.microsoft.com/office/drawing/2014/main" id="{C817D658-B3FB-49C7-AA0F-28017AAE7224}"/>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90121" y="1600200"/>
            <a:ext cx="5405120" cy="4485640"/>
          </a:xfrm>
          <a:prstGeom prst="rect">
            <a:avLst/>
          </a:prstGeom>
        </p:spPr>
      </p:pic>
      <p:pic>
        <p:nvPicPr>
          <p:cNvPr id="8" name="Picture 7">
            <a:extLst>
              <a:ext uri="{FF2B5EF4-FFF2-40B4-BE49-F238E27FC236}">
                <a16:creationId xmlns:a16="http://schemas.microsoft.com/office/drawing/2014/main" id="{6F672B07-1CC6-4D51-A5FA-9690BCF423C4}"/>
              </a:ext>
            </a:extLst>
          </p:cNvPr>
          <p:cNvPicPr>
            <a:picLocks noChangeAspect="1"/>
          </p:cNvPicPr>
          <p:nvPr/>
        </p:nvPicPr>
        <p:blipFill>
          <a:blip r:embed="rId3"/>
          <a:stretch>
            <a:fillRect/>
          </a:stretch>
        </p:blipFill>
        <p:spPr>
          <a:xfrm>
            <a:off x="6166110" y="2424112"/>
            <a:ext cx="5609079" cy="3748088"/>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Analysis Question I: </a:t>
            </a:r>
            <a:br>
              <a:rPr lang="en-US" dirty="0"/>
            </a:br>
            <a:r>
              <a:rPr lang="en-US" b="1" i="1" dirty="0"/>
              <a:t>What is the frequency distribution of the languages; determinate upon their macroarea (cont.)?</a:t>
            </a:r>
            <a:endParaRPr lang="en-US" dirty="0"/>
          </a:p>
        </p:txBody>
      </p:sp>
      <p:pic>
        <p:nvPicPr>
          <p:cNvPr id="3" name="Picture 2">
            <a:extLst>
              <a:ext uri="{FF2B5EF4-FFF2-40B4-BE49-F238E27FC236}">
                <a16:creationId xmlns:a16="http://schemas.microsoft.com/office/drawing/2014/main" id="{C8158F0C-4BF0-4F70-8AA8-334D03098C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3200" y="1452880"/>
            <a:ext cx="9387840" cy="5252720"/>
          </a:xfrm>
          <a:prstGeom prst="rect">
            <a:avLst/>
          </a:prstGeom>
        </p:spPr>
      </p:pic>
      <p:pic>
        <p:nvPicPr>
          <p:cNvPr id="4" name="Picture 3">
            <a:extLst>
              <a:ext uri="{FF2B5EF4-FFF2-40B4-BE49-F238E27FC236}">
                <a16:creationId xmlns:a16="http://schemas.microsoft.com/office/drawing/2014/main" id="{0FF04E63-5F74-4AE8-B8B4-7A3CCF310E3E}"/>
              </a:ext>
            </a:extLst>
          </p:cNvPr>
          <p:cNvPicPr/>
          <p:nvPr/>
        </p:nvPicPr>
        <p:blipFill>
          <a:blip r:embed="rId3">
            <a:extLst>
              <a:ext uri="{28A0092B-C50C-407E-A947-70E740481C1C}">
                <a14:useLocalDpi xmlns:a14="http://schemas.microsoft.com/office/drawing/2010/main" val="0"/>
              </a:ext>
            </a:extLst>
          </a:blip>
          <a:stretch>
            <a:fillRect/>
          </a:stretch>
        </p:blipFill>
        <p:spPr>
          <a:xfrm>
            <a:off x="8749030" y="1452880"/>
            <a:ext cx="3442970" cy="1976120"/>
          </a:xfrm>
          <a:prstGeom prst="rect">
            <a:avLst/>
          </a:prstGeom>
        </p:spPr>
      </p:pic>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42875"/>
            <a:ext cx="9980682" cy="1085850"/>
          </a:xfrm>
        </p:spPr>
        <p:txBody>
          <a:bodyPr>
            <a:normAutofit fontScale="90000"/>
          </a:bodyPr>
          <a:lstStyle/>
          <a:p>
            <a:pPr algn="ctr"/>
            <a:r>
              <a:rPr lang="en-US" sz="2400" dirty="0"/>
              <a:t>Analysis Question II: </a:t>
            </a:r>
            <a:br>
              <a:rPr lang="en-US" sz="2400" dirty="0"/>
            </a:br>
            <a:r>
              <a:rPr lang="en-US" b="1" i="1" dirty="0"/>
              <a:t>What are the major language families counts of each respective individual languages' family? </a:t>
            </a:r>
            <a:endParaRPr lang="en-US" dirty="0"/>
          </a:p>
        </p:txBody>
      </p:sp>
      <p:sp>
        <p:nvSpPr>
          <p:cNvPr id="3" name="Text Placeholder 2"/>
          <p:cNvSpPr>
            <a:spLocks noGrp="1"/>
          </p:cNvSpPr>
          <p:nvPr>
            <p:ph type="body" idx="1"/>
          </p:nvPr>
        </p:nvSpPr>
        <p:spPr/>
        <p:txBody>
          <a:bodyPr/>
          <a:lstStyle/>
          <a:p>
            <a:endParaRPr lang="en-US" dirty="0"/>
          </a:p>
        </p:txBody>
      </p:sp>
      <p:sp>
        <p:nvSpPr>
          <p:cNvPr id="9" name="Content Placeholder 8">
            <a:extLst>
              <a:ext uri="{FF2B5EF4-FFF2-40B4-BE49-F238E27FC236}">
                <a16:creationId xmlns:a16="http://schemas.microsoft.com/office/drawing/2014/main" id="{E1BCB6BD-A324-4037-9234-E341C8B9DC59}"/>
              </a:ext>
            </a:extLst>
          </p:cNvPr>
          <p:cNvSpPr>
            <a:spLocks noGrp="1"/>
          </p:cNvSpPr>
          <p:nvPr>
            <p:ph sz="half" idx="2"/>
          </p:nvPr>
        </p:nvSpPr>
        <p:spPr/>
        <p:txBody>
          <a:bodyPr/>
          <a:lstStyle/>
          <a:p>
            <a:endParaRPr lang="en-US"/>
          </a:p>
        </p:txBody>
      </p:sp>
      <p:pic>
        <p:nvPicPr>
          <p:cNvPr id="10" name="Picture 9">
            <a:extLst>
              <a:ext uri="{FF2B5EF4-FFF2-40B4-BE49-F238E27FC236}">
                <a16:creationId xmlns:a16="http://schemas.microsoft.com/office/drawing/2014/main" id="{7D79ABFB-4640-4A62-AB54-A1A180D58EC6}"/>
              </a:ext>
            </a:extLst>
          </p:cNvPr>
          <p:cNvPicPr/>
          <p:nvPr/>
        </p:nvPicPr>
        <p:blipFill>
          <a:blip r:embed="rId2"/>
          <a:stretch>
            <a:fillRect/>
          </a:stretch>
        </p:blipFill>
        <p:spPr>
          <a:xfrm>
            <a:off x="104775" y="1529397"/>
            <a:ext cx="6819900" cy="5185728"/>
          </a:xfrm>
          <a:prstGeom prst="rect">
            <a:avLst/>
          </a:prstGeom>
        </p:spPr>
      </p:pic>
      <p:pic>
        <p:nvPicPr>
          <p:cNvPr id="11" name="Content Placeholder 10">
            <a:extLst>
              <a:ext uri="{FF2B5EF4-FFF2-40B4-BE49-F238E27FC236}">
                <a16:creationId xmlns:a16="http://schemas.microsoft.com/office/drawing/2014/main" id="{65EDC484-6D00-4931-A1F7-44D92725B51E}"/>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924675" y="1418341"/>
            <a:ext cx="4314825" cy="5296784"/>
          </a:xfrm>
          <a:prstGeom prst="rect">
            <a:avLst/>
          </a:prstGeom>
        </p:spPr>
      </p:pic>
    </p:spTree>
    <p:extLst>
      <p:ext uri="{BB962C8B-B14F-4D97-AF65-F5344CB8AC3E}">
        <p14:creationId xmlns:p14="http://schemas.microsoft.com/office/powerpoint/2010/main" val="244539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Analysis Question III: </a:t>
            </a:r>
            <a:br>
              <a:rPr lang="en-US" dirty="0"/>
            </a:br>
            <a:r>
              <a:rPr lang="en-US" b="1" i="1" dirty="0"/>
              <a:t>Can a geographic spatial analysis of the top three language families be identified from the data?</a:t>
            </a:r>
            <a:endParaRPr lang="en-US" dirty="0"/>
          </a:p>
        </p:txBody>
      </p:sp>
      <p:pic>
        <p:nvPicPr>
          <p:cNvPr id="5" name="Picture 4">
            <a:extLst>
              <a:ext uri="{FF2B5EF4-FFF2-40B4-BE49-F238E27FC236}">
                <a16:creationId xmlns:a16="http://schemas.microsoft.com/office/drawing/2014/main" id="{84393587-5008-4427-B484-9A3C54C591B3}"/>
              </a:ext>
            </a:extLst>
          </p:cNvPr>
          <p:cNvPicPr/>
          <p:nvPr/>
        </p:nvPicPr>
        <p:blipFill>
          <a:blip r:embed="rId2"/>
          <a:stretch>
            <a:fillRect/>
          </a:stretch>
        </p:blipFill>
        <p:spPr>
          <a:xfrm>
            <a:off x="180991" y="1366068"/>
            <a:ext cx="7840062" cy="5415732"/>
          </a:xfrm>
          <a:prstGeom prst="rect">
            <a:avLst/>
          </a:prstGeom>
        </p:spPr>
      </p:pic>
      <p:pic>
        <p:nvPicPr>
          <p:cNvPr id="7" name="Picture 6">
            <a:extLst>
              <a:ext uri="{FF2B5EF4-FFF2-40B4-BE49-F238E27FC236}">
                <a16:creationId xmlns:a16="http://schemas.microsoft.com/office/drawing/2014/main" id="{E8B42F87-0B74-4FDE-85DA-5A72313D696B}"/>
              </a:ext>
            </a:extLst>
          </p:cNvPr>
          <p:cNvPicPr/>
          <p:nvPr/>
        </p:nvPicPr>
        <p:blipFill>
          <a:blip r:embed="rId3">
            <a:extLst>
              <a:ext uri="{28A0092B-C50C-407E-A947-70E740481C1C}">
                <a14:useLocalDpi xmlns:a14="http://schemas.microsoft.com/office/drawing/2010/main" val="0"/>
              </a:ext>
            </a:extLst>
          </a:blip>
          <a:stretch>
            <a:fillRect/>
          </a:stretch>
        </p:blipFill>
        <p:spPr>
          <a:xfrm>
            <a:off x="8358170" y="1366068"/>
            <a:ext cx="2871303" cy="2532164"/>
          </a:xfrm>
          <a:prstGeom prst="rect">
            <a:avLst/>
          </a:prstGeom>
        </p:spPr>
      </p:pic>
    </p:spTree>
    <p:extLst>
      <p:ext uri="{BB962C8B-B14F-4D97-AF65-F5344CB8AC3E}">
        <p14:creationId xmlns:p14="http://schemas.microsoft.com/office/powerpoint/2010/main" val="324438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a:prstGeom prst="rect">
            <a:avLst/>
          </a:prstGeom>
        </p:spPr>
        <p:txBody>
          <a:bodyPr anchor="b">
            <a:normAutofit/>
          </a:bodyPr>
          <a:lstStyle/>
          <a:p>
            <a:pPr algn="ctr"/>
            <a:r>
              <a:rPr lang="en-US" sz="2200" dirty="0"/>
              <a:t>Analysis Question III: </a:t>
            </a:r>
            <a:br>
              <a:rPr lang="en-US" sz="2200" dirty="0"/>
            </a:br>
            <a:r>
              <a:rPr lang="en-US" sz="2200" b="1" i="1" dirty="0"/>
              <a:t>Can a geographic spatial analysis of the top three language families be identified from the data?</a:t>
            </a:r>
            <a:endParaRPr lang="en-US" sz="2200" dirty="0"/>
          </a:p>
        </p:txBody>
      </p:sp>
      <p:sp>
        <p:nvSpPr>
          <p:cNvPr id="4" name="Content Placeholder 3">
            <a:extLst>
              <a:ext uri="{FF2B5EF4-FFF2-40B4-BE49-F238E27FC236}">
                <a16:creationId xmlns:a16="http://schemas.microsoft.com/office/drawing/2014/main" id="{D9BCEEDB-8DC6-4D03-AF11-A917BC341CB0}"/>
              </a:ext>
            </a:extLst>
          </p:cNvPr>
          <p:cNvSpPr>
            <a:spLocks noGrp="1"/>
          </p:cNvSpPr>
          <p:nvPr>
            <p:ph type="body" sz="half" idx="2"/>
          </p:nvPr>
        </p:nvSpPr>
        <p:spPr>
          <a:xfrm>
            <a:off x="1104900" y="1600200"/>
            <a:ext cx="3396996" cy="4572000"/>
          </a:xfrm>
          <a:prstGeom prst="rect">
            <a:avLst/>
          </a:prstGeom>
        </p:spPr>
        <p:txBody>
          <a:bodyPr>
            <a:normAutofit/>
          </a:bodyPr>
          <a:lstStyle/>
          <a:p>
            <a:r>
              <a:rPr lang="en-US" b="1" i="1" dirty="0"/>
              <a:t>No.1 Niger-Congo Language Family</a:t>
            </a:r>
            <a:r>
              <a:rPr lang="en-US" dirty="0"/>
              <a:t>: </a:t>
            </a:r>
          </a:p>
          <a:p>
            <a:r>
              <a:rPr lang="en-US" dirty="0"/>
              <a:t>Geographic distribution is found throughout Africa; it is the worlds third largest spoken language family, however, per the dataset, is first in the counts of individual language members to the respective language family. The Niger-Congo Language Family is first, in total individual members to their language family, which is intuitive, humans evolved within the Africa continent. </a:t>
            </a:r>
          </a:p>
          <a:p>
            <a:endParaRPr lang="en-US" dirty="0"/>
          </a:p>
        </p:txBody>
      </p:sp>
      <p:pic>
        <p:nvPicPr>
          <p:cNvPr id="13" name="Content Placeholder 12">
            <a:extLst>
              <a:ext uri="{FF2B5EF4-FFF2-40B4-BE49-F238E27FC236}">
                <a16:creationId xmlns:a16="http://schemas.microsoft.com/office/drawing/2014/main" id="{746011BD-CFA1-4344-A29C-05846657F604}"/>
              </a:ext>
            </a:extLst>
          </p:cNvPr>
          <p:cNvPicPr>
            <a:picLocks noGrp="1"/>
          </p:cNvPicPr>
          <p:nvPr>
            <p:ph type="pic" idx="1"/>
          </p:nvPr>
        </p:nvPicPr>
        <p:blipFill rotWithShape="1">
          <a:blip r:embed="rId2">
            <a:extLst>
              <a:ext uri="{28A0092B-C50C-407E-A947-70E740481C1C}">
                <a14:useLocalDpi xmlns:a14="http://schemas.microsoft.com/office/drawing/2010/main" val="0"/>
              </a:ext>
            </a:extLst>
          </a:blip>
          <a:stretch/>
        </p:blipFill>
        <p:spPr>
          <a:xfrm>
            <a:off x="4654670" y="1600200"/>
            <a:ext cx="7242689" cy="5024120"/>
          </a:xfrm>
          <a:prstGeom prst="rect">
            <a:avLst/>
          </a:prstGeom>
        </p:spPr>
      </p:pic>
    </p:spTree>
    <p:extLst>
      <p:ext uri="{BB962C8B-B14F-4D97-AF65-F5344CB8AC3E}">
        <p14:creationId xmlns:p14="http://schemas.microsoft.com/office/powerpoint/2010/main" val="8111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a:prstGeom prst="rect">
            <a:avLst/>
          </a:prstGeom>
        </p:spPr>
        <p:txBody>
          <a:bodyPr anchor="b">
            <a:normAutofit/>
          </a:bodyPr>
          <a:lstStyle/>
          <a:p>
            <a:pPr algn="ctr"/>
            <a:r>
              <a:rPr lang="en-US" sz="2200" dirty="0"/>
              <a:t>Analysis Question III: </a:t>
            </a:r>
            <a:br>
              <a:rPr lang="en-US" sz="2200" dirty="0"/>
            </a:br>
            <a:r>
              <a:rPr lang="en-US" sz="2200" b="1" i="1" dirty="0"/>
              <a:t>Can a geographic spatial analysis of the top three language families be identified from the data?   </a:t>
            </a:r>
            <a:endParaRPr lang="en-US" sz="2200" dirty="0"/>
          </a:p>
        </p:txBody>
      </p:sp>
      <p:sp>
        <p:nvSpPr>
          <p:cNvPr id="3" name="Content Placeholder 2">
            <a:extLst>
              <a:ext uri="{FF2B5EF4-FFF2-40B4-BE49-F238E27FC236}">
                <a16:creationId xmlns:a16="http://schemas.microsoft.com/office/drawing/2014/main" id="{7AD22A10-AA12-410F-905A-736E05D52FD5}"/>
              </a:ext>
            </a:extLst>
          </p:cNvPr>
          <p:cNvSpPr>
            <a:spLocks noGrp="1"/>
          </p:cNvSpPr>
          <p:nvPr>
            <p:ph type="body" sz="half" idx="2"/>
          </p:nvPr>
        </p:nvSpPr>
        <p:spPr>
          <a:xfrm>
            <a:off x="1104900" y="1600200"/>
            <a:ext cx="3396996" cy="4572000"/>
          </a:xfrm>
          <a:prstGeom prst="rect">
            <a:avLst/>
          </a:prstGeom>
        </p:spPr>
        <p:txBody>
          <a:bodyPr>
            <a:normAutofit lnSpcReduction="10000"/>
          </a:bodyPr>
          <a:lstStyle/>
          <a:p>
            <a:r>
              <a:rPr lang="en-US" b="1" i="1" dirty="0">
                <a:latin typeface="+mj-lt"/>
              </a:rPr>
              <a:t>No.2 Austronesian Language Family</a:t>
            </a:r>
          </a:p>
          <a:p>
            <a:r>
              <a:rPr lang="en-US" sz="1400" dirty="0">
                <a:latin typeface="+mj-lt"/>
              </a:rPr>
              <a:t>Geographic distribution is found throughout: Taiwan, the Malay Peninsula, Maritime Southeast Asia, Madagascar, and the islands of the Pacific Ocean.  It is the fifth-largest largest spoken language family, however, per the dataset, it is second in terms of the counts of individual language members to the respective language family. The numbers of individual languages to this language family follow close in-line with the Niger-Congo language family, which can also be seen as intuitive and interesting for the following reasons: the geographic area that this language family is distributed through is massive, thus, allowing for distance and time to create sub-dialects of the proto-language family inheritance, AND, as the first waves of human migration (DNA haplogroups F – Forward) initiated along the very migration pattern demonstrated by the languages geospatial analysis</a:t>
            </a:r>
          </a:p>
        </p:txBody>
      </p:sp>
      <p:pic>
        <p:nvPicPr>
          <p:cNvPr id="10" name="Content Placeholder 9">
            <a:extLst>
              <a:ext uri="{FF2B5EF4-FFF2-40B4-BE49-F238E27FC236}">
                <a16:creationId xmlns:a16="http://schemas.microsoft.com/office/drawing/2014/main" id="{D7354339-919E-4960-8819-064A2755CBCC}"/>
              </a:ext>
            </a:extLst>
          </p:cNvPr>
          <p:cNvPicPr>
            <a:picLocks noGrp="1"/>
          </p:cNvPicPr>
          <p:nvPr>
            <p:ph type="pic" idx="1"/>
          </p:nvPr>
        </p:nvPicPr>
        <p:blipFill rotWithShape="1">
          <a:blip r:embed="rId2">
            <a:extLst>
              <a:ext uri="{28A0092B-C50C-407E-A947-70E740481C1C}">
                <a14:useLocalDpi xmlns:a14="http://schemas.microsoft.com/office/drawing/2010/main" val="0"/>
              </a:ext>
            </a:extLst>
          </a:blip>
          <a:stretch/>
        </p:blipFill>
        <p:spPr>
          <a:xfrm>
            <a:off x="4654670" y="1600201"/>
            <a:ext cx="7232529" cy="4953000"/>
          </a:xfrm>
          <a:prstGeom prst="rect">
            <a:avLst/>
          </a:prstGeom>
        </p:spPr>
      </p:pic>
      <p:sp>
        <p:nvSpPr>
          <p:cNvPr id="4" name="Rectangle 3">
            <a:extLst>
              <a:ext uri="{FF2B5EF4-FFF2-40B4-BE49-F238E27FC236}">
                <a16:creationId xmlns:a16="http://schemas.microsoft.com/office/drawing/2014/main" id="{D327F881-A707-461E-9004-90319E8A4C04}"/>
              </a:ext>
            </a:extLst>
          </p:cNvPr>
          <p:cNvSpPr/>
          <p:nvPr/>
        </p:nvSpPr>
        <p:spPr>
          <a:xfrm>
            <a:off x="3401755" y="1230868"/>
            <a:ext cx="9029698" cy="369332"/>
          </a:xfrm>
          <a:prstGeom prst="rect">
            <a:avLst/>
          </a:prstGeom>
        </p:spPr>
        <p:txBody>
          <a:bodyPr wrap="square">
            <a:spAutoFit/>
          </a:bodyPr>
          <a:lstStyle/>
          <a:p>
            <a:r>
              <a:rPr lang="en-US" b="1" i="1" dirty="0"/>
              <a:t>(take note of Madagascar / New Zealand ~ interesting   observational outliers)</a:t>
            </a:r>
            <a:endParaRPr lang="en-US" dirty="0"/>
          </a:p>
        </p:txBody>
      </p:sp>
    </p:spTree>
    <p:extLst>
      <p:ext uri="{BB962C8B-B14F-4D97-AF65-F5344CB8AC3E}">
        <p14:creationId xmlns:p14="http://schemas.microsoft.com/office/powerpoint/2010/main" val="319912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Analysis Question III: </a:t>
            </a:r>
            <a:br>
              <a:rPr lang="en-US" dirty="0"/>
            </a:br>
            <a:r>
              <a:rPr lang="en-US" b="1" i="1" dirty="0"/>
              <a:t>Can a geographic spatial analysis of the top three language families be identified from the data? </a:t>
            </a:r>
            <a:endParaRPr lang="en-US" dirty="0"/>
          </a:p>
        </p:txBody>
      </p:sp>
      <p:sp>
        <p:nvSpPr>
          <p:cNvPr id="3" name="Text Placeholder 2">
            <a:extLst>
              <a:ext uri="{FF2B5EF4-FFF2-40B4-BE49-F238E27FC236}">
                <a16:creationId xmlns:a16="http://schemas.microsoft.com/office/drawing/2014/main" id="{FDFDAEAB-0C2C-41EF-A56B-36C499F583C8}"/>
              </a:ext>
            </a:extLst>
          </p:cNvPr>
          <p:cNvSpPr>
            <a:spLocks noGrp="1"/>
          </p:cNvSpPr>
          <p:nvPr>
            <p:ph type="body" idx="1"/>
          </p:nvPr>
        </p:nvSpPr>
        <p:spPr/>
        <p:txBody>
          <a:bodyPr/>
          <a:lstStyle/>
          <a:p>
            <a:r>
              <a:rPr lang="en-US" i="1" dirty="0">
                <a:latin typeface="+mj-lt"/>
              </a:rPr>
              <a:t>No.3 Indo-European Language Family</a:t>
            </a:r>
            <a:endParaRPr lang="en-US" dirty="0">
              <a:latin typeface="+mj-lt"/>
            </a:endParaRPr>
          </a:p>
          <a:p>
            <a:endParaRPr lang="en-US" dirty="0">
              <a:latin typeface="+mj-lt"/>
            </a:endParaRPr>
          </a:p>
        </p:txBody>
      </p:sp>
      <p:sp>
        <p:nvSpPr>
          <p:cNvPr id="4" name="Content Placeholder 3">
            <a:extLst>
              <a:ext uri="{FF2B5EF4-FFF2-40B4-BE49-F238E27FC236}">
                <a16:creationId xmlns:a16="http://schemas.microsoft.com/office/drawing/2014/main" id="{36D3B234-1568-4A28-820E-A2B4DCC4DC48}"/>
              </a:ext>
            </a:extLst>
          </p:cNvPr>
          <p:cNvSpPr>
            <a:spLocks noGrp="1"/>
          </p:cNvSpPr>
          <p:nvPr>
            <p:ph sz="half" idx="2"/>
          </p:nvPr>
        </p:nvSpPr>
        <p:spPr>
          <a:xfrm>
            <a:off x="1104900" y="2424112"/>
            <a:ext cx="4919472" cy="4108768"/>
          </a:xfrm>
        </p:spPr>
        <p:txBody>
          <a:bodyPr>
            <a:normAutofit fontScale="85000" lnSpcReduction="20000"/>
          </a:bodyPr>
          <a:lstStyle/>
          <a:p>
            <a:r>
              <a:rPr lang="en-US" dirty="0">
                <a:latin typeface="+mj-lt"/>
              </a:rPr>
              <a:t>Geographic distribution is found throughout:</a:t>
            </a:r>
          </a:p>
          <a:p>
            <a:pPr marL="0" indent="0">
              <a:buNone/>
            </a:pPr>
            <a:r>
              <a:rPr lang="en-US" dirty="0">
                <a:latin typeface="+mj-lt"/>
              </a:rPr>
              <a:t> Western Eurasia compromising most of the languages of Europe together with those of the Indian Subcontinent (mostly in the northern portions of the subcontinent) and the Iranian Plateau.  It is the second-largest spoken language family, however, per the dataset, it is third in terms of the counts of individual language members to the respective language family. The Language families ‘linguistic homeland,’ is in dispute, but given the nature of similarities found throughout Latin and Sanskrit and their respective language subdivisions, anthropologist, linguist, and, archeologist are beginning to determine that the ‘linguistic homeland,’  of the ancient proto-Indo-European language family to be found in the Caucus regions of southern Russia, therein radiating out westerly, and southernly through the passes of the Hindu Kush, into Northern India</a:t>
            </a:r>
          </a:p>
        </p:txBody>
      </p:sp>
      <p:pic>
        <p:nvPicPr>
          <p:cNvPr id="9" name="Picture 8">
            <a:extLst>
              <a:ext uri="{FF2B5EF4-FFF2-40B4-BE49-F238E27FC236}">
                <a16:creationId xmlns:a16="http://schemas.microsoft.com/office/drawing/2014/main" id="{5D87E212-E747-456D-A4E3-8EED63A6D44C}"/>
              </a:ext>
            </a:extLst>
          </p:cNvPr>
          <p:cNvPicPr/>
          <p:nvPr/>
        </p:nvPicPr>
        <p:blipFill>
          <a:blip r:embed="rId2">
            <a:extLst>
              <a:ext uri="{28A0092B-C50C-407E-A947-70E740481C1C}">
                <a14:useLocalDpi xmlns:a14="http://schemas.microsoft.com/office/drawing/2010/main" val="0"/>
              </a:ext>
            </a:extLst>
          </a:blip>
          <a:stretch>
            <a:fillRect/>
          </a:stretch>
        </p:blipFill>
        <p:spPr>
          <a:xfrm>
            <a:off x="5902960" y="1600200"/>
            <a:ext cx="6116320" cy="4932680"/>
          </a:xfrm>
          <a:prstGeom prst="rect">
            <a:avLst/>
          </a:prstGeom>
        </p:spPr>
      </p:pic>
      <p:sp>
        <p:nvSpPr>
          <p:cNvPr id="5" name="Rectangle 4">
            <a:extLst>
              <a:ext uri="{FF2B5EF4-FFF2-40B4-BE49-F238E27FC236}">
                <a16:creationId xmlns:a16="http://schemas.microsoft.com/office/drawing/2014/main" id="{E2676AE5-4DBC-4A09-9BBE-304DF2AA7F56}"/>
              </a:ext>
            </a:extLst>
          </p:cNvPr>
          <p:cNvSpPr/>
          <p:nvPr/>
        </p:nvSpPr>
        <p:spPr>
          <a:xfrm>
            <a:off x="6095241" y="1230868"/>
            <a:ext cx="5922327" cy="369332"/>
          </a:xfrm>
          <a:prstGeom prst="rect">
            <a:avLst/>
          </a:prstGeom>
        </p:spPr>
        <p:txBody>
          <a:bodyPr wrap="none">
            <a:spAutoFit/>
          </a:bodyPr>
          <a:lstStyle/>
          <a:p>
            <a:r>
              <a:rPr lang="en-US" b="1" i="1" dirty="0"/>
              <a:t>(take note of  the Canary Islands ~ interesting outlier)</a:t>
            </a:r>
            <a:endParaRPr lang="en-US" dirty="0"/>
          </a:p>
        </p:txBody>
      </p:sp>
    </p:spTree>
    <p:extLst>
      <p:ext uri="{BB962C8B-B14F-4D97-AF65-F5344CB8AC3E}">
        <p14:creationId xmlns:p14="http://schemas.microsoft.com/office/powerpoint/2010/main" val="338156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Analysis Question III: </a:t>
            </a:r>
            <a:br>
              <a:rPr lang="en-US" dirty="0"/>
            </a:br>
            <a:r>
              <a:rPr lang="en-US" b="1" i="1" dirty="0"/>
              <a:t>Can a geographic spatial analysis of the top three language families be identified from the data?</a:t>
            </a:r>
            <a:endParaRPr lang="en-US" dirty="0"/>
          </a:p>
        </p:txBody>
      </p:sp>
      <p:pic>
        <p:nvPicPr>
          <p:cNvPr id="3" name="Picture 2">
            <a:extLst>
              <a:ext uri="{FF2B5EF4-FFF2-40B4-BE49-F238E27FC236}">
                <a16:creationId xmlns:a16="http://schemas.microsoft.com/office/drawing/2014/main" id="{3E849A8E-77B8-47B4-B5DE-F607D13935C1}"/>
              </a:ext>
            </a:extLst>
          </p:cNvPr>
          <p:cNvPicPr/>
          <p:nvPr/>
        </p:nvPicPr>
        <p:blipFill>
          <a:blip r:embed="rId2">
            <a:extLst>
              <a:ext uri="{28A0092B-C50C-407E-A947-70E740481C1C}">
                <a14:useLocalDpi xmlns:a14="http://schemas.microsoft.com/office/drawing/2010/main" val="0"/>
              </a:ext>
            </a:extLst>
          </a:blip>
          <a:stretch>
            <a:fillRect/>
          </a:stretch>
        </p:blipFill>
        <p:spPr>
          <a:xfrm>
            <a:off x="81280" y="1270000"/>
            <a:ext cx="12110720" cy="5588000"/>
          </a:xfrm>
          <a:prstGeom prst="rect">
            <a:avLst/>
          </a:prstGeom>
        </p:spPr>
      </p:pic>
    </p:spTree>
    <p:extLst>
      <p:ext uri="{BB962C8B-B14F-4D97-AF65-F5344CB8AC3E}">
        <p14:creationId xmlns:p14="http://schemas.microsoft.com/office/powerpoint/2010/main" val="320613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Presentation Topics to be discussed</a:t>
            </a:r>
          </a:p>
        </p:txBody>
      </p:sp>
      <p:sp>
        <p:nvSpPr>
          <p:cNvPr id="14" name="Content Placeholder 13"/>
          <p:cNvSpPr>
            <a:spLocks noGrp="1"/>
          </p:cNvSpPr>
          <p:nvPr>
            <p:ph idx="1"/>
          </p:nvPr>
        </p:nvSpPr>
        <p:spPr/>
        <p:txBody>
          <a:bodyPr/>
          <a:lstStyle/>
          <a:p>
            <a:r>
              <a:rPr lang="en-US" dirty="0"/>
              <a:t>The data source, and ‘why’ the study</a:t>
            </a:r>
          </a:p>
          <a:p>
            <a:r>
              <a:rPr lang="en-US" dirty="0"/>
              <a:t>Analysis Questions</a:t>
            </a:r>
          </a:p>
          <a:p>
            <a:r>
              <a:rPr lang="en-US" dirty="0"/>
              <a:t>Visualizations and Conclusions drawn</a:t>
            </a:r>
          </a:p>
          <a:p>
            <a:r>
              <a:rPr lang="en-US" dirty="0"/>
              <a:t>Description of the program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FD2BC59-1FB4-44CF-A431-D55885AE2D18}"/>
              </a:ext>
            </a:extLst>
          </p:cNvPr>
          <p:cNvSpPr>
            <a:spLocks noChangeArrowheads="1"/>
          </p:cNvSpPr>
          <p:nvPr/>
        </p:nvSpPr>
        <p:spPr bwMode="auto">
          <a:xfrm>
            <a:off x="1747520" y="213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59">
            <a:extLst>
              <a:ext uri="{FF2B5EF4-FFF2-40B4-BE49-F238E27FC236}">
                <a16:creationId xmlns:a16="http://schemas.microsoft.com/office/drawing/2014/main" id="{9113A8A1-D397-45CF-AB9A-4CBE8C1C4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4978"/>
            <a:ext cx="12192000" cy="6173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4CD21C3-BCA1-4BE6-9E37-002F30291F52}"/>
              </a:ext>
            </a:extLst>
          </p:cNvPr>
          <p:cNvSpPr>
            <a:spLocks noChangeArrowheads="1"/>
          </p:cNvSpPr>
          <p:nvPr/>
        </p:nvSpPr>
        <p:spPr bwMode="auto">
          <a:xfrm>
            <a:off x="114300" y="63222"/>
            <a:ext cx="11910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en-US" altLang="ja-JP" sz="2400" b="1" i="1" u="none" strike="noStrike" cap="none" normalizeH="0" baseline="0" dirty="0">
                <a:ln>
                  <a:noFill/>
                </a:ln>
                <a:solidFill>
                  <a:schemeClr val="tx1"/>
                </a:solidFill>
                <a:effectLst/>
                <a:latin typeface="+mj-lt"/>
                <a:ea typeface="SimSun" panose="02010600030101010101" pitchFamily="2" charset="-122"/>
                <a:cs typeface="Times New Roman" panose="02020603050405020304" pitchFamily="18" charset="0"/>
              </a:rPr>
              <a:t>Interesting observation; the vestige of one of the last Indo-European </a:t>
            </a:r>
            <a:r>
              <a:rPr lang="en-US" altLang="ja-JP" sz="2400" b="1" i="1" dirty="0">
                <a:latin typeface="+mj-lt"/>
                <a:ea typeface="SimSun" panose="02010600030101010101" pitchFamily="2" charset="-122"/>
                <a:cs typeface="Times New Roman" panose="02020603050405020304" pitchFamily="18" charset="0"/>
              </a:rPr>
              <a:t>invasions: Afrikaans</a:t>
            </a:r>
            <a:endParaRPr kumimoji="0" lang="en-US" altLang="ja-JP"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that have been drawn from the dataset</a:t>
            </a:r>
          </a:p>
        </p:txBody>
      </p:sp>
      <p:sp>
        <p:nvSpPr>
          <p:cNvPr id="4" name="Text Placeholder 3"/>
          <p:cNvSpPr>
            <a:spLocks noGrp="1"/>
          </p:cNvSpPr>
          <p:nvPr>
            <p:ph type="body" sz="half" idx="2"/>
          </p:nvPr>
        </p:nvSpPr>
        <p:spPr/>
        <p:txBody>
          <a:bodyPr>
            <a:noAutofit/>
          </a:bodyPr>
          <a:lstStyle/>
          <a:p>
            <a:r>
              <a:rPr lang="en-US" dirty="0">
                <a:latin typeface="+mj-lt"/>
              </a:rPr>
              <a:t>From the dataset obtained, via semi-structured data and structured data, the research project was able to identify the frequency distribution of each language, determinate upon their macroarea, and the researcher was able to demonstrate the shape and size of that data. The research project was also able to identify the major language families counts of each respective individual language’s family subdivisions. Finally, the dataset provided for the ability to render a geospatial analysis of the data contained within the dataset, it allowed for the researcher to plot the language families on a geographic representation of the earth, whereby the distribution of the family of languages, per their language family could be demonstrated by static and interactive mappings</a:t>
            </a:r>
          </a:p>
        </p:txBody>
      </p:sp>
      <p:sp>
        <p:nvSpPr>
          <p:cNvPr id="3" name="Content Placeholder 2"/>
          <p:cNvSpPr>
            <a:spLocks noGrp="1"/>
          </p:cNvSpPr>
          <p:nvPr>
            <p:ph idx="1"/>
          </p:nvPr>
        </p:nvSpPr>
        <p:spPr/>
        <p:txBody>
          <a:bodyPr>
            <a:noAutofit/>
          </a:bodyPr>
          <a:lstStyle/>
          <a:p>
            <a:pPr marL="0" indent="0">
              <a:buNone/>
            </a:pPr>
            <a:r>
              <a:rPr lang="en-US" sz="2400" dirty="0">
                <a:latin typeface="+mj-lt"/>
              </a:rPr>
              <a:t>In so doing, the research projects conclusion are as follows: the top three language family’s totals are intuitive, given the historical, anthropological, and archeological studies that have been conducted, throughout the 19</a:t>
            </a:r>
            <a:r>
              <a:rPr lang="en-US" sz="2400" baseline="30000" dirty="0">
                <a:latin typeface="+mj-lt"/>
              </a:rPr>
              <a:t>th</a:t>
            </a:r>
            <a:r>
              <a:rPr lang="en-US" sz="2400" dirty="0">
                <a:latin typeface="+mj-lt"/>
              </a:rPr>
              <a:t>, 20</a:t>
            </a:r>
            <a:r>
              <a:rPr lang="en-US" sz="2400" baseline="30000" dirty="0">
                <a:latin typeface="+mj-lt"/>
              </a:rPr>
              <a:t>th</a:t>
            </a:r>
            <a:r>
              <a:rPr lang="en-US" sz="2400" dirty="0">
                <a:latin typeface="+mj-lt"/>
              </a:rPr>
              <a:t>, and 21</a:t>
            </a:r>
            <a:r>
              <a:rPr lang="en-US" sz="2400" baseline="30000" dirty="0">
                <a:latin typeface="+mj-lt"/>
              </a:rPr>
              <a:t>st</a:t>
            </a:r>
            <a:r>
              <a:rPr lang="en-US" sz="2400" dirty="0">
                <a:latin typeface="+mj-lt"/>
              </a:rPr>
              <a:t> century. The language families, along with their specific subdivision can be visually demonstrated via geographic spatial analysis. The research projects goals of showing that distribution via the data, and expounding upon the researcher’s native spoken language family, the Indo-European language family specific geo spatial analysis was accomplished. </a:t>
            </a:r>
          </a:p>
          <a:p>
            <a:endParaRPr lang="en-US" sz="2400" dirty="0">
              <a:latin typeface="+mj-lt"/>
            </a:endParaRP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1A6D-C0CC-41DE-B778-A3F8A345D97C}"/>
              </a:ext>
            </a:extLst>
          </p:cNvPr>
          <p:cNvSpPr>
            <a:spLocks noGrp="1"/>
          </p:cNvSpPr>
          <p:nvPr>
            <p:ph type="title"/>
          </p:nvPr>
        </p:nvSpPr>
        <p:spPr/>
        <p:txBody>
          <a:bodyPr/>
          <a:lstStyle/>
          <a:p>
            <a:pPr algn="ctr"/>
            <a:r>
              <a:rPr lang="en-US" dirty="0"/>
              <a:t>The Program </a:t>
            </a:r>
          </a:p>
        </p:txBody>
      </p:sp>
      <p:pic>
        <p:nvPicPr>
          <p:cNvPr id="6" name="Picture 5">
            <a:extLst>
              <a:ext uri="{FF2B5EF4-FFF2-40B4-BE49-F238E27FC236}">
                <a16:creationId xmlns:a16="http://schemas.microsoft.com/office/drawing/2014/main" id="{3D46819E-C67D-4498-A543-40215DBE337C}"/>
              </a:ext>
            </a:extLst>
          </p:cNvPr>
          <p:cNvPicPr>
            <a:picLocks noChangeAspect="1"/>
          </p:cNvPicPr>
          <p:nvPr/>
        </p:nvPicPr>
        <p:blipFill>
          <a:blip r:embed="rId2"/>
          <a:stretch>
            <a:fillRect/>
          </a:stretch>
        </p:blipFill>
        <p:spPr>
          <a:xfrm>
            <a:off x="7384992" y="785806"/>
            <a:ext cx="2241665" cy="387356"/>
          </a:xfrm>
          <a:prstGeom prst="rect">
            <a:avLst/>
          </a:prstGeom>
        </p:spPr>
      </p:pic>
      <p:pic>
        <p:nvPicPr>
          <p:cNvPr id="8" name="Picture 7">
            <a:extLst>
              <a:ext uri="{FF2B5EF4-FFF2-40B4-BE49-F238E27FC236}">
                <a16:creationId xmlns:a16="http://schemas.microsoft.com/office/drawing/2014/main" id="{A4D07B58-A145-451D-A935-900279AD5C6D}"/>
              </a:ext>
            </a:extLst>
          </p:cNvPr>
          <p:cNvPicPr>
            <a:picLocks noChangeAspect="1"/>
          </p:cNvPicPr>
          <p:nvPr/>
        </p:nvPicPr>
        <p:blipFill>
          <a:blip r:embed="rId3"/>
          <a:stretch>
            <a:fillRect/>
          </a:stretch>
        </p:blipFill>
        <p:spPr>
          <a:xfrm>
            <a:off x="1104899" y="1501676"/>
            <a:ext cx="10410826" cy="5161478"/>
          </a:xfrm>
          <a:prstGeom prst="rect">
            <a:avLst/>
          </a:prstGeom>
        </p:spPr>
      </p:pic>
    </p:spTree>
    <p:extLst>
      <p:ext uri="{BB962C8B-B14F-4D97-AF65-F5344CB8AC3E}">
        <p14:creationId xmlns:p14="http://schemas.microsoft.com/office/powerpoint/2010/main" val="333427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94DE-F13A-4FD1-8923-5527E76EF8A4}"/>
              </a:ext>
            </a:extLst>
          </p:cNvPr>
          <p:cNvSpPr>
            <a:spLocks noGrp="1"/>
          </p:cNvSpPr>
          <p:nvPr>
            <p:ph type="title"/>
          </p:nvPr>
        </p:nvSpPr>
        <p:spPr/>
        <p:txBody>
          <a:bodyPr/>
          <a:lstStyle/>
          <a:p>
            <a:r>
              <a:rPr lang="en-US" dirty="0"/>
              <a:t>The Program </a:t>
            </a:r>
          </a:p>
        </p:txBody>
      </p:sp>
      <p:pic>
        <p:nvPicPr>
          <p:cNvPr id="5" name="Picture 4">
            <a:extLst>
              <a:ext uri="{FF2B5EF4-FFF2-40B4-BE49-F238E27FC236}">
                <a16:creationId xmlns:a16="http://schemas.microsoft.com/office/drawing/2014/main" id="{77721EC1-90BE-45CD-BE2C-B7748FE483EF}"/>
              </a:ext>
            </a:extLst>
          </p:cNvPr>
          <p:cNvPicPr>
            <a:picLocks noChangeAspect="1"/>
          </p:cNvPicPr>
          <p:nvPr/>
        </p:nvPicPr>
        <p:blipFill>
          <a:blip r:embed="rId2"/>
          <a:stretch>
            <a:fillRect/>
          </a:stretch>
        </p:blipFill>
        <p:spPr>
          <a:xfrm>
            <a:off x="98245" y="1295304"/>
            <a:ext cx="7026455" cy="5305521"/>
          </a:xfrm>
          <a:prstGeom prst="rect">
            <a:avLst/>
          </a:prstGeom>
        </p:spPr>
      </p:pic>
      <p:pic>
        <p:nvPicPr>
          <p:cNvPr id="6" name="Picture 5">
            <a:extLst>
              <a:ext uri="{FF2B5EF4-FFF2-40B4-BE49-F238E27FC236}">
                <a16:creationId xmlns:a16="http://schemas.microsoft.com/office/drawing/2014/main" id="{7E787755-7D9C-498C-81C6-D68F01A016B9}"/>
              </a:ext>
            </a:extLst>
          </p:cNvPr>
          <p:cNvPicPr>
            <a:picLocks noChangeAspect="1"/>
          </p:cNvPicPr>
          <p:nvPr/>
        </p:nvPicPr>
        <p:blipFill>
          <a:blip r:embed="rId3"/>
          <a:stretch>
            <a:fillRect/>
          </a:stretch>
        </p:blipFill>
        <p:spPr>
          <a:xfrm>
            <a:off x="4755768" y="1295304"/>
            <a:ext cx="7436232" cy="5305521"/>
          </a:xfrm>
          <a:prstGeom prst="rect">
            <a:avLst/>
          </a:prstGeom>
        </p:spPr>
      </p:pic>
    </p:spTree>
    <p:extLst>
      <p:ext uri="{BB962C8B-B14F-4D97-AF65-F5344CB8AC3E}">
        <p14:creationId xmlns:p14="http://schemas.microsoft.com/office/powerpoint/2010/main" val="191907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FBB3-1125-455B-AE42-A27215F113A0}"/>
              </a:ext>
            </a:extLst>
          </p:cNvPr>
          <p:cNvSpPr>
            <a:spLocks noGrp="1"/>
          </p:cNvSpPr>
          <p:nvPr>
            <p:ph type="title"/>
          </p:nvPr>
        </p:nvSpPr>
        <p:spPr/>
        <p:txBody>
          <a:bodyPr/>
          <a:lstStyle/>
          <a:p>
            <a:r>
              <a:rPr lang="en-US" dirty="0"/>
              <a:t>The Program </a:t>
            </a:r>
          </a:p>
        </p:txBody>
      </p:sp>
      <p:pic>
        <p:nvPicPr>
          <p:cNvPr id="6" name="Picture 5">
            <a:extLst>
              <a:ext uri="{FF2B5EF4-FFF2-40B4-BE49-F238E27FC236}">
                <a16:creationId xmlns:a16="http://schemas.microsoft.com/office/drawing/2014/main" id="{61D9A04D-4CC3-443E-B334-E532118C8013}"/>
              </a:ext>
            </a:extLst>
          </p:cNvPr>
          <p:cNvPicPr>
            <a:picLocks noChangeAspect="1"/>
          </p:cNvPicPr>
          <p:nvPr/>
        </p:nvPicPr>
        <p:blipFill>
          <a:blip r:embed="rId2"/>
          <a:stretch>
            <a:fillRect/>
          </a:stretch>
        </p:blipFill>
        <p:spPr>
          <a:xfrm>
            <a:off x="0" y="1352421"/>
            <a:ext cx="12192000" cy="5429379"/>
          </a:xfrm>
          <a:prstGeom prst="rect">
            <a:avLst/>
          </a:prstGeom>
        </p:spPr>
      </p:pic>
    </p:spTree>
    <p:extLst>
      <p:ext uri="{BB962C8B-B14F-4D97-AF65-F5344CB8AC3E}">
        <p14:creationId xmlns:p14="http://schemas.microsoft.com/office/powerpoint/2010/main" val="328095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FBB3-1125-455B-AE42-A27215F113A0}"/>
              </a:ext>
            </a:extLst>
          </p:cNvPr>
          <p:cNvSpPr>
            <a:spLocks noGrp="1"/>
          </p:cNvSpPr>
          <p:nvPr>
            <p:ph type="title"/>
          </p:nvPr>
        </p:nvSpPr>
        <p:spPr/>
        <p:txBody>
          <a:bodyPr/>
          <a:lstStyle/>
          <a:p>
            <a:r>
              <a:rPr lang="en-US" dirty="0"/>
              <a:t>The Program </a:t>
            </a:r>
          </a:p>
        </p:txBody>
      </p:sp>
      <p:pic>
        <p:nvPicPr>
          <p:cNvPr id="4" name="Picture 3">
            <a:extLst>
              <a:ext uri="{FF2B5EF4-FFF2-40B4-BE49-F238E27FC236}">
                <a16:creationId xmlns:a16="http://schemas.microsoft.com/office/drawing/2014/main" id="{BEEF0AB2-6AA3-4377-89F6-13892082A872}"/>
              </a:ext>
            </a:extLst>
          </p:cNvPr>
          <p:cNvPicPr/>
          <p:nvPr/>
        </p:nvPicPr>
        <p:blipFill>
          <a:blip r:embed="rId2"/>
          <a:stretch>
            <a:fillRect/>
          </a:stretch>
        </p:blipFill>
        <p:spPr>
          <a:xfrm>
            <a:off x="0" y="1817211"/>
            <a:ext cx="12070080" cy="529590"/>
          </a:xfrm>
          <a:prstGeom prst="rect">
            <a:avLst/>
          </a:prstGeom>
        </p:spPr>
      </p:pic>
      <p:pic>
        <p:nvPicPr>
          <p:cNvPr id="5" name="Picture 4">
            <a:extLst>
              <a:ext uri="{FF2B5EF4-FFF2-40B4-BE49-F238E27FC236}">
                <a16:creationId xmlns:a16="http://schemas.microsoft.com/office/drawing/2014/main" id="{5D9B0724-D8BA-40B4-9868-7D39ACDE62E4}"/>
              </a:ext>
            </a:extLst>
          </p:cNvPr>
          <p:cNvPicPr/>
          <p:nvPr/>
        </p:nvPicPr>
        <p:blipFill>
          <a:blip r:embed="rId3"/>
          <a:stretch>
            <a:fillRect/>
          </a:stretch>
        </p:blipFill>
        <p:spPr>
          <a:xfrm>
            <a:off x="0" y="2346801"/>
            <a:ext cx="12070080" cy="1047750"/>
          </a:xfrm>
          <a:prstGeom prst="rect">
            <a:avLst/>
          </a:prstGeom>
        </p:spPr>
      </p:pic>
      <p:pic>
        <p:nvPicPr>
          <p:cNvPr id="7" name="Picture 6">
            <a:extLst>
              <a:ext uri="{FF2B5EF4-FFF2-40B4-BE49-F238E27FC236}">
                <a16:creationId xmlns:a16="http://schemas.microsoft.com/office/drawing/2014/main" id="{5F14EB6B-2861-4DC9-B44D-924112B43235}"/>
              </a:ext>
            </a:extLst>
          </p:cNvPr>
          <p:cNvPicPr/>
          <p:nvPr/>
        </p:nvPicPr>
        <p:blipFill>
          <a:blip r:embed="rId4"/>
          <a:stretch>
            <a:fillRect/>
          </a:stretch>
        </p:blipFill>
        <p:spPr>
          <a:xfrm>
            <a:off x="0" y="3442057"/>
            <a:ext cx="12070080" cy="3429000"/>
          </a:xfrm>
          <a:prstGeom prst="rect">
            <a:avLst/>
          </a:prstGeom>
        </p:spPr>
      </p:pic>
      <p:sp>
        <p:nvSpPr>
          <p:cNvPr id="3" name="Rectangle 2">
            <a:extLst>
              <a:ext uri="{FF2B5EF4-FFF2-40B4-BE49-F238E27FC236}">
                <a16:creationId xmlns:a16="http://schemas.microsoft.com/office/drawing/2014/main" id="{70FFF63E-9F3C-4FD8-89E3-3EDA31F68F15}"/>
              </a:ext>
            </a:extLst>
          </p:cNvPr>
          <p:cNvSpPr/>
          <p:nvPr/>
        </p:nvSpPr>
        <p:spPr>
          <a:xfrm>
            <a:off x="0" y="1310520"/>
            <a:ext cx="12070080" cy="369332"/>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                   The geojson file having been converted into the MongoDB “Wals” MongoDB Compass demonstrated below:  </a:t>
            </a:r>
            <a:endParaRPr lang="en-US" dirty="0"/>
          </a:p>
        </p:txBody>
      </p:sp>
    </p:spTree>
    <p:extLst>
      <p:ext uri="{BB962C8B-B14F-4D97-AF65-F5344CB8AC3E}">
        <p14:creationId xmlns:p14="http://schemas.microsoft.com/office/powerpoint/2010/main" val="239193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3F22-E6B3-4FCA-9DF0-FF2145825E6B}"/>
              </a:ext>
            </a:extLst>
          </p:cNvPr>
          <p:cNvSpPr>
            <a:spLocks noGrp="1"/>
          </p:cNvSpPr>
          <p:nvPr>
            <p:ph type="title"/>
          </p:nvPr>
        </p:nvSpPr>
        <p:spPr/>
        <p:txBody>
          <a:bodyPr/>
          <a:lstStyle/>
          <a:p>
            <a:r>
              <a:rPr lang="en-US" dirty="0"/>
              <a:t>Thank you! </a:t>
            </a:r>
            <a:br>
              <a:rPr lang="en-US" dirty="0"/>
            </a:br>
            <a:r>
              <a:rPr lang="en-US" dirty="0"/>
              <a:t>Randall Scott Taylor                                     Winter 2020 </a:t>
            </a:r>
          </a:p>
        </p:txBody>
      </p:sp>
      <p:sp>
        <p:nvSpPr>
          <p:cNvPr id="3" name="Text Placeholder 2">
            <a:extLst>
              <a:ext uri="{FF2B5EF4-FFF2-40B4-BE49-F238E27FC236}">
                <a16:creationId xmlns:a16="http://schemas.microsoft.com/office/drawing/2014/main" id="{C93FEF86-3119-4EE3-997C-773AA6ABF602}"/>
              </a:ext>
            </a:extLst>
          </p:cNvPr>
          <p:cNvSpPr>
            <a:spLocks noGrp="1"/>
          </p:cNvSpPr>
          <p:nvPr>
            <p:ph type="body" sz="half" idx="2"/>
          </p:nvPr>
        </p:nvSpPr>
        <p:spPr/>
        <p:txBody>
          <a:bodyPr/>
          <a:lstStyle/>
          <a:p>
            <a:endParaRPr lang="en-US" dirty="0"/>
          </a:p>
        </p:txBody>
      </p:sp>
      <p:pic>
        <p:nvPicPr>
          <p:cNvPr id="6" name="Content Placeholder 5" descr="A close up of a logo&#10;&#10;Description automatically generated">
            <a:extLst>
              <a:ext uri="{FF2B5EF4-FFF2-40B4-BE49-F238E27FC236}">
                <a16:creationId xmlns:a16="http://schemas.microsoft.com/office/drawing/2014/main" id="{73C0923B-2E71-4F7D-AF65-306FE45D4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4786" y="1600200"/>
            <a:ext cx="4692333" cy="4572000"/>
          </a:xfrm>
        </p:spPr>
      </p:pic>
      <p:pic>
        <p:nvPicPr>
          <p:cNvPr id="8" name="Picture 7" descr="A picture containing drawing&#10;&#10;Description automatically generated">
            <a:extLst>
              <a:ext uri="{FF2B5EF4-FFF2-40B4-BE49-F238E27FC236}">
                <a16:creationId xmlns:a16="http://schemas.microsoft.com/office/drawing/2014/main" id="{064CE7C1-A7A3-4F61-BCDB-4DF5289C2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600200"/>
            <a:ext cx="4692332" cy="4572000"/>
          </a:xfrm>
          <a:prstGeom prst="rect">
            <a:avLst/>
          </a:prstGeom>
        </p:spPr>
      </p:pic>
    </p:spTree>
    <p:extLst>
      <p:ext uri="{BB962C8B-B14F-4D97-AF65-F5344CB8AC3E}">
        <p14:creationId xmlns:p14="http://schemas.microsoft.com/office/powerpoint/2010/main" val="429112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a:prstGeom prst="rect">
            <a:avLst/>
          </a:prstGeom>
        </p:spPr>
        <p:txBody>
          <a:bodyPr anchor="b">
            <a:normAutofit/>
          </a:bodyPr>
          <a:lstStyle/>
          <a:p>
            <a:r>
              <a:rPr lang="en-US" dirty="0"/>
              <a:t>The data source, and “why” the study</a:t>
            </a:r>
            <a:endParaRPr lang="en-US"/>
          </a:p>
        </p:txBody>
      </p:sp>
      <p:sp>
        <p:nvSpPr>
          <p:cNvPr id="3" name="Content Placeholder 2">
            <a:extLst>
              <a:ext uri="{FF2B5EF4-FFF2-40B4-BE49-F238E27FC236}">
                <a16:creationId xmlns:a16="http://schemas.microsoft.com/office/drawing/2014/main" id="{19698FDB-548C-4FDB-85F7-A84C9751B90A}"/>
              </a:ext>
            </a:extLst>
          </p:cNvPr>
          <p:cNvSpPr>
            <a:spLocks noGrp="1"/>
          </p:cNvSpPr>
          <p:nvPr>
            <p:ph type="body" sz="half" idx="2"/>
          </p:nvPr>
        </p:nvSpPr>
        <p:spPr>
          <a:xfrm>
            <a:off x="1104900" y="1600200"/>
            <a:ext cx="3396996" cy="4572000"/>
          </a:xfrm>
          <a:prstGeom prst="rect">
            <a:avLst/>
          </a:prstGeom>
        </p:spPr>
        <p:txBody>
          <a:bodyPr>
            <a:normAutofit/>
          </a:bodyPr>
          <a:lstStyle/>
          <a:p>
            <a:r>
              <a:rPr lang="en-US" sz="1300" b="1"/>
              <a:t>WALS-Dataset </a:t>
            </a:r>
          </a:p>
          <a:p>
            <a:r>
              <a:rPr lang="en-US" sz="1300"/>
              <a:t>The World Atlas of Language Structures dataset, herein after referred to as “WALS,” can be accessed via the world wide web at the following address: https://wals.info/. The Dataset can be obtained from the website in the form of a comma separated value file and geojson. The researcher brought in the .csv and geojson into the local environment of Jupyter notebooks for further data exploratory analysis utilizing the Python 3 programming language. </a:t>
            </a:r>
          </a:p>
          <a:p>
            <a:r>
              <a:rPr lang="en-US" sz="1300"/>
              <a:t>WALS Online, is a database of structural (phonological, grammatical, lexical) properties of languages gather from descriptive materials, from around the world. First release by Oxford University Press as a book with CD-ROM in 2005, it was released in a second addition on the internet in April 2008. The database is maintained by the Max Planck Institute for Evolutionary Anthropology. </a:t>
            </a:r>
          </a:p>
        </p:txBody>
      </p:sp>
      <p:pic>
        <p:nvPicPr>
          <p:cNvPr id="4" name="Picture 3">
            <a:extLst>
              <a:ext uri="{FF2B5EF4-FFF2-40B4-BE49-F238E27FC236}">
                <a16:creationId xmlns:a16="http://schemas.microsoft.com/office/drawing/2014/main" id="{755B0A39-91BA-46D4-AF17-6A3C20129E05}"/>
              </a:ext>
            </a:extLst>
          </p:cNvPr>
          <p:cNvPicPr>
            <a:picLocks noChangeAspect="1"/>
          </p:cNvPicPr>
          <p:nvPr/>
        </p:nvPicPr>
        <p:blipFill>
          <a:blip r:embed="rId2"/>
          <a:stretch>
            <a:fillRect/>
          </a:stretch>
        </p:blipFill>
        <p:spPr>
          <a:xfrm>
            <a:off x="4878191" y="1600200"/>
            <a:ext cx="6430912" cy="449580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352425"/>
            <a:ext cx="9980682" cy="487361"/>
          </a:xfrm>
        </p:spPr>
        <p:txBody>
          <a:bodyPr/>
          <a:lstStyle/>
          <a:p>
            <a:pPr algn="ctr"/>
            <a:r>
              <a:rPr lang="en-US" dirty="0"/>
              <a:t>The “why”</a:t>
            </a:r>
          </a:p>
        </p:txBody>
      </p:sp>
      <p:sp>
        <p:nvSpPr>
          <p:cNvPr id="3" name="Content Placeholder 2"/>
          <p:cNvSpPr>
            <a:spLocks noGrp="1"/>
          </p:cNvSpPr>
          <p:nvPr>
            <p:ph sz="half" idx="1"/>
          </p:nvPr>
        </p:nvSpPr>
        <p:spPr>
          <a:xfrm>
            <a:off x="1009650" y="1438276"/>
            <a:ext cx="10267950" cy="4733924"/>
          </a:xfrm>
        </p:spPr>
        <p:txBody>
          <a:bodyPr>
            <a:normAutofit/>
          </a:bodyPr>
          <a:lstStyle/>
          <a:p>
            <a:r>
              <a:rPr lang="en-US" i="1" dirty="0">
                <a:solidFill>
                  <a:srgbClr val="7030A0"/>
                </a:solidFill>
                <a:latin typeface="+mj-lt"/>
              </a:rPr>
              <a:t>Personal interest in the anthropological study of the Indo-European language and invasion history. (colonization of the new world was just one of the many Indo-European invasions)</a:t>
            </a:r>
          </a:p>
          <a:p>
            <a:r>
              <a:rPr lang="en-US" i="1" dirty="0">
                <a:solidFill>
                  <a:srgbClr val="7030A0"/>
                </a:solidFill>
                <a:latin typeface="+mj-lt"/>
              </a:rPr>
              <a:t>In my formidable years, I was a Latin scholar; with a fascination of/for India</a:t>
            </a:r>
            <a:r>
              <a:rPr lang="en-US" i="1" dirty="0">
                <a:latin typeface="+mj-lt"/>
              </a:rPr>
              <a:t>.</a:t>
            </a:r>
          </a:p>
          <a:p>
            <a:r>
              <a:rPr lang="en-US" dirty="0">
                <a:latin typeface="+mj-lt"/>
              </a:rPr>
              <a:t>Pater / </a:t>
            </a:r>
            <a:r>
              <a:rPr lang="en-US" dirty="0" err="1">
                <a:latin typeface="+mj-lt"/>
              </a:rPr>
              <a:t>Pitar</a:t>
            </a:r>
            <a:r>
              <a:rPr lang="en-US" dirty="0">
                <a:latin typeface="+mj-lt"/>
              </a:rPr>
              <a:t> connection</a:t>
            </a:r>
          </a:p>
          <a:p>
            <a:r>
              <a:rPr lang="en-US" dirty="0">
                <a:latin typeface="+mj-lt"/>
              </a:rPr>
              <a:t>The connection was noted by early European visitors to India in 17</a:t>
            </a:r>
            <a:r>
              <a:rPr lang="en-US" baseline="30000" dirty="0">
                <a:latin typeface="+mj-lt"/>
              </a:rPr>
              <a:t>th</a:t>
            </a:r>
            <a:r>
              <a:rPr lang="en-US" dirty="0">
                <a:latin typeface="+mj-lt"/>
              </a:rPr>
              <a:t> century</a:t>
            </a:r>
          </a:p>
          <a:p>
            <a:r>
              <a:rPr lang="en-US" dirty="0">
                <a:latin typeface="+mj-lt"/>
              </a:rPr>
              <a:t>Sir William Jones the philologist known today for making and propagating the observation about relationships between the Indo-European languages. In his “Third Anniversary Discourse”, to the Asiatic Society (1786), he suggested that Sanskrit, Greek, and Latin languages had a common root, and that indeed they may all be further related, in turn, to Gothic and the Celtic languages, as well as to Persian</a:t>
            </a:r>
          </a:p>
          <a:p>
            <a:r>
              <a:rPr lang="en-US" dirty="0">
                <a:latin typeface="+mj-lt"/>
              </a:rPr>
              <a:t>Quote -&gt; </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a:prstGeom prst="rect">
            <a:avLst/>
          </a:prstGeom>
        </p:spPr>
        <p:txBody>
          <a:bodyPr anchor="b">
            <a:normAutofit/>
          </a:bodyPr>
          <a:lstStyle/>
          <a:p>
            <a:r>
              <a:rPr lang="en-US" dirty="0"/>
              <a:t>The “why”</a:t>
            </a:r>
            <a:endParaRPr lang="en-US"/>
          </a:p>
        </p:txBody>
      </p:sp>
      <p:sp>
        <p:nvSpPr>
          <p:cNvPr id="3" name="Content Placeholder 2"/>
          <p:cNvSpPr>
            <a:spLocks noGrp="1"/>
          </p:cNvSpPr>
          <p:nvPr>
            <p:ph sz="half" idx="1"/>
          </p:nvPr>
        </p:nvSpPr>
        <p:spPr>
          <a:xfrm>
            <a:off x="1104900" y="1600200"/>
            <a:ext cx="4914900" cy="4571999"/>
          </a:xfrm>
          <a:prstGeom prst="rect">
            <a:avLst/>
          </a:prstGeom>
        </p:spPr>
        <p:txBody>
          <a:bodyPr>
            <a:normAutofit/>
          </a:bodyPr>
          <a:lstStyle/>
          <a:p>
            <a:r>
              <a:rPr lang="en-US" sz="1700"/>
              <a:t> “The </a:t>
            </a:r>
            <a:r>
              <a:rPr lang="en-US" sz="1700" i="1" err="1"/>
              <a:t>Sanscrit</a:t>
            </a:r>
            <a:r>
              <a:rPr lang="en-US" sz="1700"/>
              <a:t> language, whatever be its antiquity, is of a wonderful structure; more perfect than the </a:t>
            </a:r>
            <a:r>
              <a:rPr lang="en-US" sz="1700" i="1"/>
              <a:t>Greek</a:t>
            </a:r>
            <a:r>
              <a:rPr lang="en-US" sz="1700"/>
              <a:t>, more copious than the </a:t>
            </a:r>
            <a:r>
              <a:rPr lang="en-US" sz="1700" i="1"/>
              <a:t>Latin</a:t>
            </a:r>
            <a:r>
              <a:rPr lang="en-US" sz="1700"/>
              <a:t>, and more exquisitely refined than either, yet bearing to both of them a stronger affinity, both in the roots of verbs and the forms of grammar, than could possibly have been produced by accident; so strong indeed, that no philologer could examine them all three, without believing them to have sprung from some common source, which, perhaps, no longer exists; there is a similar reason, though not quite so forcible, for supposing that both the </a:t>
            </a:r>
            <a:r>
              <a:rPr lang="en-US" sz="1700" i="1"/>
              <a:t>Gothic</a:t>
            </a:r>
            <a:r>
              <a:rPr lang="en-US" sz="1700"/>
              <a:t> and the </a:t>
            </a:r>
            <a:r>
              <a:rPr lang="en-US" sz="1700" i="1"/>
              <a:t>Celtic</a:t>
            </a:r>
            <a:r>
              <a:rPr lang="en-US" sz="1700"/>
              <a:t>, though blended with a very different idiom, had the same origin with the </a:t>
            </a:r>
            <a:r>
              <a:rPr lang="en-US" sz="1700" i="1" err="1"/>
              <a:t>Sanscrit</a:t>
            </a:r>
            <a:r>
              <a:rPr lang="en-US" sz="1700"/>
              <a:t>; and the old </a:t>
            </a:r>
            <a:r>
              <a:rPr lang="en-US" sz="1700" i="1"/>
              <a:t>Persian</a:t>
            </a:r>
            <a:r>
              <a:rPr lang="en-US" sz="1700"/>
              <a:t> might be added to the same family.”</a:t>
            </a:r>
          </a:p>
          <a:p>
            <a:endParaRPr lang="en-US" sz="1700"/>
          </a:p>
        </p:txBody>
      </p:sp>
      <p:pic>
        <p:nvPicPr>
          <p:cNvPr id="5" name="Picture 4" descr="A person looking at the camera&#10;&#10;Description automatically generated">
            <a:extLst>
              <a:ext uri="{FF2B5EF4-FFF2-40B4-BE49-F238E27FC236}">
                <a16:creationId xmlns:a16="http://schemas.microsoft.com/office/drawing/2014/main" id="{C7D2A4D9-4BC4-4A26-90E8-D89F185ADE83}"/>
              </a:ext>
            </a:extLst>
          </p:cNvPr>
          <p:cNvPicPr>
            <a:picLocks noChangeAspect="1"/>
          </p:cNvPicPr>
          <p:nvPr/>
        </p:nvPicPr>
        <p:blipFill rotWithShape="1">
          <a:blip r:embed="rId2">
            <a:extLst>
              <a:ext uri="{28A0092B-C50C-407E-A947-70E740481C1C}">
                <a14:useLocalDpi xmlns:a14="http://schemas.microsoft.com/office/drawing/2010/main" val="0"/>
              </a:ext>
            </a:extLst>
          </a:blip>
          <a:srcRect r="1" b="22334"/>
          <a:stretch/>
        </p:blipFill>
        <p:spPr>
          <a:xfrm>
            <a:off x="6172200" y="1600200"/>
            <a:ext cx="4914900" cy="4571999"/>
          </a:xfrm>
          <a:prstGeom prst="rect">
            <a:avLst/>
          </a:prstGeom>
        </p:spPr>
      </p:pic>
      <p:sp>
        <p:nvSpPr>
          <p:cNvPr id="6" name="Rectangle 5">
            <a:extLst>
              <a:ext uri="{FF2B5EF4-FFF2-40B4-BE49-F238E27FC236}">
                <a16:creationId xmlns:a16="http://schemas.microsoft.com/office/drawing/2014/main" id="{722A5C4D-5FBF-4A33-9252-11574049C2FE}"/>
              </a:ext>
            </a:extLst>
          </p:cNvPr>
          <p:cNvSpPr/>
          <p:nvPr/>
        </p:nvSpPr>
        <p:spPr>
          <a:xfrm>
            <a:off x="5781040" y="6172199"/>
            <a:ext cx="6096000" cy="338554"/>
          </a:xfrm>
          <a:prstGeom prst="rect">
            <a:avLst/>
          </a:prstGeom>
        </p:spPr>
        <p:txBody>
          <a:bodyPr>
            <a:spAutoFit/>
          </a:bodyPr>
          <a:lstStyle/>
          <a:p>
            <a:r>
              <a:rPr lang="en-US" sz="1600" b="1" dirty="0">
                <a:latin typeface="+mj-lt"/>
              </a:rPr>
              <a:t>Sir William Jones</a:t>
            </a:r>
            <a:r>
              <a:rPr lang="en-US" sz="1600" dirty="0">
                <a:latin typeface="+mj-lt"/>
              </a:rPr>
              <a:t> </a:t>
            </a:r>
            <a:r>
              <a:rPr lang="en-US" sz="1600" dirty="0">
                <a:latin typeface="+mj-lt"/>
                <a:hlinkClick r:id="rId3" tooltip="Royal Society of London"/>
              </a:rPr>
              <a:t>FRS</a:t>
            </a:r>
            <a:r>
              <a:rPr lang="en-US" sz="1600" dirty="0">
                <a:latin typeface="+mj-lt"/>
              </a:rPr>
              <a:t> </a:t>
            </a:r>
            <a:r>
              <a:rPr lang="en-US" sz="1600" dirty="0">
                <a:latin typeface="+mj-lt"/>
                <a:hlinkClick r:id="rId4" tooltip="FRSE"/>
              </a:rPr>
              <a:t>FRSE</a:t>
            </a:r>
            <a:r>
              <a:rPr lang="en-US" sz="1600" dirty="0">
                <a:latin typeface="+mj-lt"/>
              </a:rPr>
              <a:t> (28 September 1746 – 27 April 1794)</a:t>
            </a:r>
          </a:p>
        </p:txBody>
      </p:sp>
    </p:spTree>
    <p:extLst>
      <p:ext uri="{BB962C8B-B14F-4D97-AF65-F5344CB8AC3E}">
        <p14:creationId xmlns:p14="http://schemas.microsoft.com/office/powerpoint/2010/main" val="235956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82" y="295274"/>
            <a:ext cx="9980682" cy="554037"/>
          </a:xfrm>
        </p:spPr>
        <p:txBody>
          <a:bodyPr/>
          <a:lstStyle/>
          <a:p>
            <a:pPr algn="ctr"/>
            <a:r>
              <a:rPr lang="en-US" dirty="0"/>
              <a:t>Consider the following: </a:t>
            </a:r>
          </a:p>
        </p:txBody>
      </p:sp>
      <p:sp>
        <p:nvSpPr>
          <p:cNvPr id="6" name="Content Placeholder 5">
            <a:extLst>
              <a:ext uri="{FF2B5EF4-FFF2-40B4-BE49-F238E27FC236}">
                <a16:creationId xmlns:a16="http://schemas.microsoft.com/office/drawing/2014/main" id="{F4F474D2-66B0-45EB-B426-DCCC52CC0C89}"/>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26E1D4C-E7AD-4090-BF5A-6A654B01B220}"/>
              </a:ext>
            </a:extLst>
          </p:cNvPr>
          <p:cNvPicPr/>
          <p:nvPr/>
        </p:nvPicPr>
        <p:blipFill>
          <a:blip r:embed="rId2">
            <a:extLst>
              <a:ext uri="{28A0092B-C50C-407E-A947-70E740481C1C}">
                <a14:useLocalDpi xmlns:a14="http://schemas.microsoft.com/office/drawing/2010/main" val="0"/>
              </a:ext>
            </a:extLst>
          </a:blip>
          <a:stretch>
            <a:fillRect/>
          </a:stretch>
        </p:blipFill>
        <p:spPr>
          <a:xfrm>
            <a:off x="1104900" y="1600200"/>
            <a:ext cx="9980681" cy="4572000"/>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96779"/>
            <a:ext cx="9980682" cy="592137"/>
          </a:xfrm>
          <a:prstGeom prst="rect">
            <a:avLst/>
          </a:prstGeom>
        </p:spPr>
        <p:txBody>
          <a:bodyPr anchor="b">
            <a:normAutofit/>
          </a:bodyPr>
          <a:lstStyle/>
          <a:p>
            <a:pPr algn="ctr"/>
            <a:r>
              <a:rPr lang="en-US" dirty="0"/>
              <a:t>Consider the following:</a:t>
            </a:r>
          </a:p>
        </p:txBody>
      </p:sp>
      <p:sp>
        <p:nvSpPr>
          <p:cNvPr id="4" name="Text Placeholder 3"/>
          <p:cNvSpPr>
            <a:spLocks noGrp="1"/>
          </p:cNvSpPr>
          <p:nvPr>
            <p:ph type="body" sz="half" idx="2"/>
          </p:nvPr>
        </p:nvSpPr>
        <p:spPr>
          <a:xfrm>
            <a:off x="1104900" y="1326280"/>
            <a:ext cx="3396996" cy="5531719"/>
          </a:xfrm>
          <a:prstGeom prst="rect">
            <a:avLst/>
          </a:prstGeom>
        </p:spPr>
        <p:txBody>
          <a:bodyPr>
            <a:normAutofit lnSpcReduction="10000"/>
          </a:bodyPr>
          <a:lstStyle/>
          <a:p>
            <a:r>
              <a:rPr lang="en-US" dirty="0"/>
              <a:t>Sanskrit</a:t>
            </a:r>
          </a:p>
          <a:p>
            <a:r>
              <a:rPr lang="en-US" dirty="0"/>
              <a:t>Latin </a:t>
            </a:r>
          </a:p>
          <a:p>
            <a:r>
              <a:rPr lang="en-US" dirty="0"/>
              <a:t>Greek</a:t>
            </a:r>
          </a:p>
          <a:p>
            <a:r>
              <a:rPr lang="en-US" dirty="0"/>
              <a:t>Spanish</a:t>
            </a:r>
          </a:p>
          <a:p>
            <a:r>
              <a:rPr lang="en-US" dirty="0"/>
              <a:t>French </a:t>
            </a:r>
          </a:p>
          <a:p>
            <a:r>
              <a:rPr lang="en-US" dirty="0"/>
              <a:t>English </a:t>
            </a:r>
          </a:p>
          <a:p>
            <a:r>
              <a:rPr lang="en-US" dirty="0"/>
              <a:t>Gothic (proto-Slavic Germanic)</a:t>
            </a:r>
          </a:p>
          <a:p>
            <a:r>
              <a:rPr lang="en-US" dirty="0"/>
              <a:t>Old Norse</a:t>
            </a:r>
          </a:p>
          <a:p>
            <a:r>
              <a:rPr lang="en-US" dirty="0"/>
              <a:t>German(s)</a:t>
            </a:r>
          </a:p>
          <a:p>
            <a:r>
              <a:rPr lang="en-US" dirty="0"/>
              <a:t>Gaelic </a:t>
            </a:r>
          </a:p>
          <a:p>
            <a:r>
              <a:rPr lang="en-US" dirty="0"/>
              <a:t>Examples of change: </a:t>
            </a:r>
          </a:p>
          <a:p>
            <a:r>
              <a:rPr lang="en-US" dirty="0"/>
              <a:t>Latin – dentist</a:t>
            </a:r>
          </a:p>
          <a:p>
            <a:r>
              <a:rPr lang="en-US" dirty="0"/>
              <a:t>German – tooth</a:t>
            </a:r>
          </a:p>
          <a:p>
            <a:r>
              <a:rPr lang="en-US" dirty="0"/>
              <a:t>German dialects change d for t in pronunciation (a major split)</a:t>
            </a:r>
          </a:p>
          <a:p>
            <a:endParaRPr lang="en-US" dirty="0"/>
          </a:p>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AC334E12-8DBB-4BC7-BC30-D598DFD36B4F}"/>
              </a:ext>
            </a:extLst>
          </p:cNvPr>
          <p:cNvPicPr/>
          <p:nvPr/>
        </p:nvPicPr>
        <p:blipFill>
          <a:blip r:embed="rId2">
            <a:extLst>
              <a:ext uri="{28A0092B-C50C-407E-A947-70E740481C1C}">
                <a14:useLocalDpi xmlns:a14="http://schemas.microsoft.com/office/drawing/2010/main" val="0"/>
              </a:ext>
            </a:extLst>
          </a:blip>
          <a:stretch>
            <a:fillRect/>
          </a:stretch>
        </p:blipFill>
        <p:spPr>
          <a:xfrm>
            <a:off x="4654671" y="1600200"/>
            <a:ext cx="6430912" cy="4961021"/>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8445" y="1040130"/>
            <a:ext cx="9237345" cy="4126230"/>
          </a:xfrm>
        </p:spPr>
        <p:txBody>
          <a:bodyPr>
            <a:normAutofit/>
          </a:bodyPr>
          <a:lstStyle/>
          <a:p>
            <a:r>
              <a:rPr lang="en-US" dirty="0"/>
              <a:t>English is a HYBRID of the: </a:t>
            </a:r>
            <a:br>
              <a:rPr lang="en-US" dirty="0"/>
            </a:br>
            <a:r>
              <a:rPr lang="en-US" dirty="0"/>
              <a:t>Latin: t usage “</a:t>
            </a:r>
            <a:r>
              <a:rPr lang="en-US" dirty="0" err="1"/>
              <a:t>tres</a:t>
            </a:r>
            <a:r>
              <a:rPr lang="en-US" dirty="0"/>
              <a:t>”</a:t>
            </a:r>
            <a:br>
              <a:rPr lang="en-US" dirty="0"/>
            </a:br>
            <a:r>
              <a:rPr lang="en-US" dirty="0"/>
              <a:t>German: d usage “</a:t>
            </a:r>
            <a:r>
              <a:rPr lang="en-US" dirty="0" err="1"/>
              <a:t>drei</a:t>
            </a:r>
            <a:r>
              <a:rPr lang="en-US" dirty="0"/>
              <a:t>”</a:t>
            </a:r>
            <a:br>
              <a:rPr lang="en-US" dirty="0"/>
            </a:br>
            <a:r>
              <a:rPr lang="en-US" dirty="0"/>
              <a:t>English Hybrid: “Three”</a:t>
            </a:r>
            <a:br>
              <a:rPr lang="en-US" dirty="0"/>
            </a:br>
            <a:endParaRPr lang="en-US" dirty="0"/>
          </a:p>
        </p:txBody>
      </p:sp>
      <p:sp>
        <p:nvSpPr>
          <p:cNvPr id="4" name="Subtitle 3">
            <a:extLst>
              <a:ext uri="{FF2B5EF4-FFF2-40B4-BE49-F238E27FC236}">
                <a16:creationId xmlns:a16="http://schemas.microsoft.com/office/drawing/2014/main" id="{DD2D54F1-8C14-47BC-B285-E3FA91E62D9A}"/>
              </a:ext>
            </a:extLst>
          </p:cNvPr>
          <p:cNvSpPr>
            <a:spLocks noGrp="1"/>
          </p:cNvSpPr>
          <p:nvPr>
            <p:ph type="subTitle" idx="1"/>
          </p:nvPr>
        </p:nvSpPr>
        <p:spPr>
          <a:xfrm>
            <a:off x="156210" y="4823460"/>
            <a:ext cx="11045189" cy="800100"/>
          </a:xfrm>
        </p:spPr>
        <p:txBody>
          <a:bodyPr>
            <a:normAutofit/>
          </a:bodyPr>
          <a:lstStyle/>
          <a:p>
            <a:r>
              <a:rPr lang="en-US" dirty="0"/>
              <a:t>Get to the programming … </a:t>
            </a:r>
          </a:p>
        </p:txBody>
      </p:sp>
      <p:sp>
        <p:nvSpPr>
          <p:cNvPr id="5" name="Rectangle 1">
            <a:extLst>
              <a:ext uri="{FF2B5EF4-FFF2-40B4-BE49-F238E27FC236}">
                <a16:creationId xmlns:a16="http://schemas.microsoft.com/office/drawing/2014/main" id="{CCE69FD7-48BD-4F68-A874-3549738B062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tres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JUPITER ---- IS EVEN INDO EUROPEAN</a:t>
            </a:r>
          </a:p>
        </p:txBody>
      </p:sp>
      <p:sp>
        <p:nvSpPr>
          <p:cNvPr id="3" name="Subtitle 2"/>
          <p:cNvSpPr>
            <a:spLocks noGrp="1"/>
          </p:cNvSpPr>
          <p:nvPr>
            <p:ph type="subTitle" idx="1"/>
          </p:nvPr>
        </p:nvSpPr>
        <p:spPr/>
        <p:txBody>
          <a:bodyPr/>
          <a:lstStyle/>
          <a:p>
            <a:r>
              <a:rPr lang="en-US" dirty="0"/>
              <a:t>JU – SKY </a:t>
            </a:r>
          </a:p>
          <a:p>
            <a:r>
              <a:rPr lang="en-US" dirty="0"/>
              <a:t>                     PITER – FATHER </a:t>
            </a:r>
          </a:p>
          <a:p>
            <a:r>
              <a:rPr lang="en-US" dirty="0"/>
              <a:t>                                                                 </a:t>
            </a:r>
          </a:p>
        </p:txBody>
      </p:sp>
    </p:spTree>
    <p:extLst>
      <p:ext uri="{BB962C8B-B14F-4D97-AF65-F5344CB8AC3E}">
        <p14:creationId xmlns:p14="http://schemas.microsoft.com/office/powerpoint/2010/main" val="242319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otalTime>79</TotalTime>
  <Words>1527</Words>
  <Application>Microsoft Office PowerPoint</Application>
  <PresentationFormat>Widescreen</PresentationFormat>
  <Paragraphs>84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Euphemia</vt:lpstr>
      <vt:lpstr>Plantagenet Cherokee</vt:lpstr>
      <vt:lpstr>Times New Roman</vt:lpstr>
      <vt:lpstr>Wingdings</vt:lpstr>
      <vt:lpstr>Academic Literature 16x9</vt:lpstr>
      <vt:lpstr>World Atlas of Language Structures </vt:lpstr>
      <vt:lpstr>Presentation Topics to be discussed</vt:lpstr>
      <vt:lpstr>The data source, and “why” the study</vt:lpstr>
      <vt:lpstr>The “why”</vt:lpstr>
      <vt:lpstr>The “why”</vt:lpstr>
      <vt:lpstr>Consider the following: </vt:lpstr>
      <vt:lpstr>Consider the following:</vt:lpstr>
      <vt:lpstr>English is a HYBRID of the:  Latin: t usage “tres” German: d usage “drei” English Hybrid: “Three” </vt:lpstr>
      <vt:lpstr>JUPITER ---- IS EVEN INDO EUROPEAN</vt:lpstr>
      <vt:lpstr>JUPYTER</vt:lpstr>
      <vt:lpstr>Analysis Questions</vt:lpstr>
      <vt:lpstr>Analysis Question I:  What is the frequency distribution of the languages; determinate upon their macroarea?</vt:lpstr>
      <vt:lpstr>Analysis Question I:  What is the frequency distribution of the languages; determinate upon their macroarea (cont.)?</vt:lpstr>
      <vt:lpstr>Analysis Question II:  What are the major language families counts of each respective individual languages' family? </vt:lpstr>
      <vt:lpstr>Analysis Question III:  Can a geographic spatial analysis of the top three language families be identified from the data?</vt:lpstr>
      <vt:lpstr>Analysis Question III:  Can a geographic spatial analysis of the top three language families be identified from the data?</vt:lpstr>
      <vt:lpstr>Analysis Question III:  Can a geographic spatial analysis of the top three language families be identified from the data?   </vt:lpstr>
      <vt:lpstr>Analysis Question III:  Can a geographic spatial analysis of the top three language families be identified from the data? </vt:lpstr>
      <vt:lpstr>Analysis Question III:  Can a geographic spatial analysis of the top three language families be identified from the data?</vt:lpstr>
      <vt:lpstr>PowerPoint Presentation</vt:lpstr>
      <vt:lpstr>Conclusions that have been drawn from the dataset</vt:lpstr>
      <vt:lpstr>The Program </vt:lpstr>
      <vt:lpstr>The Program </vt:lpstr>
      <vt:lpstr>The Program </vt:lpstr>
      <vt:lpstr>The Program </vt:lpstr>
      <vt:lpstr>Thank you!  Randall Scott Taylor                                     Winter 2020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Atlas of Language Structures </dc:title>
  <dc:creator>Randall Taylor</dc:creator>
  <cp:lastModifiedBy>Randall Taylor</cp:lastModifiedBy>
  <cp:revision>1</cp:revision>
  <dcterms:created xsi:type="dcterms:W3CDTF">2020-03-12T03:27:17Z</dcterms:created>
  <dcterms:modified xsi:type="dcterms:W3CDTF">2020-03-12T05:17:32Z</dcterms:modified>
</cp:coreProperties>
</file>