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3" r:id="rId7"/>
    <p:sldId id="260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-70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6C97-51D1-4C46-A462-47E7CAC852FA}" type="datetimeFigureOut">
              <a:rPr lang="en-US" smtClean="0"/>
              <a:pPr/>
              <a:t>10/24/14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7C36-2DE7-4285-B1CB-47062442F9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6C97-51D1-4C46-A462-47E7CAC852FA}" type="datetimeFigureOut">
              <a:rPr lang="en-US" smtClean="0"/>
              <a:pPr/>
              <a:t>10/24/14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7C36-2DE7-4285-B1CB-47062442F9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6C97-51D1-4C46-A462-47E7CAC852FA}" type="datetimeFigureOut">
              <a:rPr lang="en-US" smtClean="0"/>
              <a:pPr/>
              <a:t>10/24/14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7C36-2DE7-4285-B1CB-47062442F9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6C97-51D1-4C46-A462-47E7CAC852FA}" type="datetimeFigureOut">
              <a:rPr lang="en-US" smtClean="0"/>
              <a:pPr/>
              <a:t>10/24/14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7C36-2DE7-4285-B1CB-47062442F9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6C97-51D1-4C46-A462-47E7CAC852FA}" type="datetimeFigureOut">
              <a:rPr lang="en-US" smtClean="0"/>
              <a:pPr/>
              <a:t>10/24/14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7C36-2DE7-4285-B1CB-47062442F9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6C97-51D1-4C46-A462-47E7CAC852FA}" type="datetimeFigureOut">
              <a:rPr lang="en-US" smtClean="0"/>
              <a:pPr/>
              <a:t>10/24/14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7C36-2DE7-4285-B1CB-47062442F9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6C97-51D1-4C46-A462-47E7CAC852FA}" type="datetimeFigureOut">
              <a:rPr lang="en-US" smtClean="0"/>
              <a:pPr/>
              <a:t>10/24/14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7C36-2DE7-4285-B1CB-47062442F9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6C97-51D1-4C46-A462-47E7CAC852FA}" type="datetimeFigureOut">
              <a:rPr lang="en-US" smtClean="0"/>
              <a:pPr/>
              <a:t>10/24/14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7C36-2DE7-4285-B1CB-47062442F9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6C97-51D1-4C46-A462-47E7CAC852FA}" type="datetimeFigureOut">
              <a:rPr lang="en-US" smtClean="0"/>
              <a:pPr/>
              <a:t>10/24/14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7C36-2DE7-4285-B1CB-47062442F9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6C97-51D1-4C46-A462-47E7CAC852FA}" type="datetimeFigureOut">
              <a:rPr lang="en-US" smtClean="0"/>
              <a:pPr/>
              <a:t>10/24/14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7C36-2DE7-4285-B1CB-47062442F9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6C97-51D1-4C46-A462-47E7CAC852FA}" type="datetimeFigureOut">
              <a:rPr lang="en-US" smtClean="0"/>
              <a:pPr/>
              <a:t>10/24/14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7C36-2DE7-4285-B1CB-47062442F9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66C97-51D1-4C46-A462-47E7CAC852FA}" type="datetimeFigureOut">
              <a:rPr lang="en-US" smtClean="0"/>
              <a:pPr/>
              <a:t>10/24/14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27C36-2DE7-4285-B1CB-47062442F9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NcML</a:t>
            </a:r>
            <a:r>
              <a:rPr lang="en-US" dirty="0" smtClean="0"/>
              <a:t> Aggregation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Feature Collections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NcML</a:t>
            </a:r>
            <a:r>
              <a:rPr lang="en-US" dirty="0" smtClean="0"/>
              <a:t>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Modify the objects found in CDM files</a:t>
            </a:r>
          </a:p>
          <a:p>
            <a:pPr lvl="1"/>
            <a:r>
              <a:rPr lang="en-US" dirty="0" smtClean="0"/>
              <a:t>Especially Attributes</a:t>
            </a:r>
          </a:p>
          <a:p>
            <a:pPr lvl="1"/>
            <a:r>
              <a:rPr lang="en-US" dirty="0" smtClean="0"/>
              <a:t>Don’t have to rewrite the files, </a:t>
            </a:r>
            <a:r>
              <a:rPr lang="en-US" dirty="0" err="1" smtClean="0"/>
              <a:t>esp</a:t>
            </a:r>
            <a:r>
              <a:rPr lang="en-US" dirty="0" smtClean="0"/>
              <a:t> on the server</a:t>
            </a:r>
          </a:p>
          <a:p>
            <a:pPr lvl="1"/>
            <a:r>
              <a:rPr lang="en-US" dirty="0" smtClean="0"/>
              <a:t>Make modest changes “by hand”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Alternative to </a:t>
            </a:r>
            <a:r>
              <a:rPr lang="en-US" b="1" dirty="0" err="1" smtClean="0"/>
              <a:t>ncgen</a:t>
            </a:r>
            <a:r>
              <a:rPr lang="en-US" b="1" dirty="0" smtClean="0"/>
              <a:t>, </a:t>
            </a:r>
            <a:r>
              <a:rPr lang="en-US" b="1" dirty="0" err="1" smtClean="0"/>
              <a:t>ncdump</a:t>
            </a:r>
            <a:endParaRPr lang="en-US" dirty="0" smtClean="0"/>
          </a:p>
          <a:p>
            <a:pPr marL="914400" lvl="1" indent="-514350"/>
            <a:r>
              <a:rPr lang="en-US" dirty="0" smtClean="0"/>
              <a:t>CDL in XML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Aggregations</a:t>
            </a:r>
          </a:p>
          <a:p>
            <a:pPr lvl="1"/>
            <a:r>
              <a:rPr lang="en-US" dirty="0" smtClean="0"/>
              <a:t>Creating logical datasets out of file collections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NcML</a:t>
            </a:r>
            <a:r>
              <a:rPr lang="en-US" dirty="0" smtClean="0"/>
              <a:t> Aggregations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u</a:t>
            </a:r>
            <a:r>
              <a:rPr lang="en-US" b="1" dirty="0" smtClean="0"/>
              <a:t>nion</a:t>
            </a:r>
          </a:p>
          <a:p>
            <a:pPr lvl="1"/>
            <a:r>
              <a:rPr lang="en-US" dirty="0" smtClean="0"/>
              <a:t>Logical union of objects inside multiple files</a:t>
            </a:r>
          </a:p>
          <a:p>
            <a:r>
              <a:rPr lang="en-US" b="1" dirty="0" err="1" smtClean="0"/>
              <a:t>joinNew</a:t>
            </a:r>
            <a:endParaRPr lang="en-US" b="1" dirty="0" smtClean="0"/>
          </a:p>
          <a:p>
            <a:pPr lvl="1"/>
            <a:r>
              <a:rPr lang="en-US" dirty="0" smtClean="0"/>
              <a:t>Each file contains one slice – add new dimension</a:t>
            </a:r>
          </a:p>
          <a:p>
            <a:r>
              <a:rPr lang="en-US" b="1" dirty="0" err="1" smtClean="0"/>
              <a:t>joinExisting</a:t>
            </a:r>
            <a:endParaRPr lang="en-US" b="1" dirty="0" smtClean="0"/>
          </a:p>
          <a:p>
            <a:pPr lvl="1"/>
            <a:r>
              <a:rPr lang="en-US" dirty="0" err="1" smtClean="0"/>
              <a:t>Concat</a:t>
            </a:r>
            <a:r>
              <a:rPr lang="en-US" dirty="0" smtClean="0"/>
              <a:t> existing </a:t>
            </a:r>
            <a:r>
              <a:rPr lang="en-US" dirty="0" err="1" smtClean="0"/>
              <a:t>multidim</a:t>
            </a:r>
            <a:r>
              <a:rPr lang="en-US" dirty="0" smtClean="0"/>
              <a:t> arrays together</a:t>
            </a:r>
          </a:p>
          <a:p>
            <a:r>
              <a:rPr lang="en-US" b="1" dirty="0"/>
              <a:t>t</a:t>
            </a:r>
            <a:r>
              <a:rPr lang="en-US" b="1" dirty="0" smtClean="0"/>
              <a:t>iled</a:t>
            </a:r>
            <a:r>
              <a:rPr lang="en-US" dirty="0" smtClean="0"/>
              <a:t> (never released)</a:t>
            </a:r>
          </a:p>
          <a:p>
            <a:pPr lvl="1"/>
            <a:r>
              <a:rPr lang="en-US" dirty="0" smtClean="0"/>
              <a:t>Stitch horizontal tiles together</a:t>
            </a:r>
          </a:p>
          <a:p>
            <a:r>
              <a:rPr lang="en-US" b="1" dirty="0" smtClean="0"/>
              <a:t>FMRC</a:t>
            </a:r>
            <a:r>
              <a:rPr lang="en-US" dirty="0" smtClean="0"/>
              <a:t> (deprecated as of 4.2)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NcML</a:t>
            </a:r>
            <a:r>
              <a:rPr lang="en-US" dirty="0" smtClean="0"/>
              <a:t> Aggregations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/>
              <a:t>Syntactic</a:t>
            </a:r>
            <a:r>
              <a:rPr lang="en-US" dirty="0" smtClean="0"/>
              <a:t> aggregation</a:t>
            </a:r>
          </a:p>
          <a:p>
            <a:pPr lvl="1"/>
            <a:r>
              <a:rPr lang="en-US" dirty="0" smtClean="0"/>
              <a:t>Manipulating multidimensional arrays</a:t>
            </a:r>
          </a:p>
          <a:p>
            <a:pPr lvl="1"/>
            <a:r>
              <a:rPr lang="en-US" dirty="0" smtClean="0"/>
              <a:t>Doesn’t know what the data means</a:t>
            </a:r>
          </a:p>
          <a:p>
            <a:r>
              <a:rPr lang="en-US" dirty="0" smtClean="0"/>
              <a:t>High </a:t>
            </a:r>
            <a:r>
              <a:rPr lang="en-US" i="1" dirty="0" smtClean="0"/>
              <a:t>homogeneity</a:t>
            </a:r>
            <a:r>
              <a:rPr lang="en-US" dirty="0" smtClean="0"/>
              <a:t> requirements</a:t>
            </a:r>
          </a:p>
          <a:p>
            <a:pPr lvl="1"/>
            <a:r>
              <a:rPr lang="en-US" dirty="0" smtClean="0"/>
              <a:t>Files must be identical, except for certain things</a:t>
            </a:r>
          </a:p>
          <a:p>
            <a:pPr lvl="1"/>
            <a:r>
              <a:rPr lang="en-US" dirty="0" smtClean="0"/>
              <a:t>Difficult for Users to understand or to track</a:t>
            </a:r>
          </a:p>
          <a:p>
            <a:r>
              <a:rPr lang="en-US" dirty="0" smtClean="0"/>
              <a:t>Assemble at runtime</a:t>
            </a:r>
          </a:p>
          <a:p>
            <a:pPr lvl="1"/>
            <a:r>
              <a:rPr lang="en-US" dirty="0" smtClean="0"/>
              <a:t>Inefficient for large collections</a:t>
            </a:r>
          </a:p>
          <a:p>
            <a:pPr lvl="1"/>
            <a:r>
              <a:rPr lang="en-US" dirty="0" smtClean="0"/>
              <a:t>Caching strategies cause trouble for dynamic datasets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1148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Feature Types</a:t>
            </a:r>
          </a:p>
          <a:p>
            <a:pPr lvl="1"/>
            <a:r>
              <a:rPr lang="en-US" dirty="0" smtClean="0"/>
              <a:t>Coverage: grid, swath, FMRC, </a:t>
            </a:r>
            <a:r>
              <a:rPr lang="en-US" i="1" dirty="0" err="1" smtClean="0"/>
              <a:t>ugrid</a:t>
            </a:r>
            <a:r>
              <a:rPr lang="en-US" i="1" dirty="0" smtClean="0"/>
              <a:t>*, image*</a:t>
            </a:r>
          </a:p>
          <a:p>
            <a:pPr lvl="1"/>
            <a:r>
              <a:rPr lang="en-US" dirty="0" smtClean="0"/>
              <a:t>Discrete: point, station, profile, etc</a:t>
            </a:r>
          </a:p>
          <a:p>
            <a:pPr lvl="1"/>
            <a:r>
              <a:rPr lang="en-US" dirty="0" smtClean="0"/>
              <a:t>Radial</a:t>
            </a:r>
          </a:p>
          <a:p>
            <a:r>
              <a:rPr lang="en-US" dirty="0" smtClean="0"/>
              <a:t>Understands more of the dataset semantics</a:t>
            </a:r>
          </a:p>
          <a:p>
            <a:pPr lvl="1"/>
            <a:r>
              <a:rPr lang="en-US" dirty="0" smtClean="0"/>
              <a:t>Mostly about the coordinate systems</a:t>
            </a:r>
          </a:p>
          <a:p>
            <a:r>
              <a:rPr lang="en-US" dirty="0" smtClean="0"/>
              <a:t>Can “do the right thing” without user </a:t>
            </a:r>
          </a:p>
          <a:p>
            <a:pPr lvl="1"/>
            <a:r>
              <a:rPr lang="en-US" dirty="0" smtClean="0"/>
              <a:t>Handle more </a:t>
            </a:r>
            <a:r>
              <a:rPr lang="en-US" dirty="0" err="1" smtClean="0"/>
              <a:t>inhomogeneity</a:t>
            </a:r>
            <a:r>
              <a:rPr lang="en-US" dirty="0" smtClean="0"/>
              <a:t> in the files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57912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Coming soon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AutoShape 33"/>
          <p:cNvCxnSpPr>
            <a:cxnSpLocks noChangeShapeType="1"/>
          </p:cNvCxnSpPr>
          <p:nvPr/>
        </p:nvCxnSpPr>
        <p:spPr bwMode="auto">
          <a:xfrm rot="5400000">
            <a:off x="7181056" y="6619082"/>
            <a:ext cx="338137" cy="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Text Box 2"/>
          <p:cNvSpPr txBox="1">
            <a:spLocks noChangeArrowheads="1"/>
          </p:cNvSpPr>
          <p:nvPr/>
        </p:nvSpPr>
        <p:spPr bwMode="auto">
          <a:xfrm>
            <a:off x="1371600" y="2238375"/>
            <a:ext cx="4572000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mtClean="0">
                <a:latin typeface="Calibri" charset="0"/>
              </a:rPr>
              <a:t>NetcdfDataset</a:t>
            </a:r>
          </a:p>
        </p:txBody>
      </p:sp>
      <p:sp>
        <p:nvSpPr>
          <p:cNvPr id="48" name="Oval 3"/>
          <p:cNvSpPr>
            <a:spLocks noChangeArrowheads="1"/>
          </p:cNvSpPr>
          <p:nvPr/>
        </p:nvSpPr>
        <p:spPr bwMode="auto">
          <a:xfrm>
            <a:off x="5334000" y="409575"/>
            <a:ext cx="2667000" cy="990600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alibri" charset="0"/>
                <a:cs typeface="Arial" charset="0"/>
              </a:rPr>
              <a:t>Application</a:t>
            </a:r>
          </a:p>
        </p:txBody>
      </p:sp>
      <p:cxnSp>
        <p:nvCxnSpPr>
          <p:cNvPr id="49" name="AutoShape 4"/>
          <p:cNvCxnSpPr>
            <a:cxnSpLocks noChangeShapeType="1"/>
          </p:cNvCxnSpPr>
          <p:nvPr/>
        </p:nvCxnSpPr>
        <p:spPr bwMode="auto">
          <a:xfrm rot="10800000" flipV="1">
            <a:off x="3733800" y="904875"/>
            <a:ext cx="1600200" cy="225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AutoShape 5"/>
          <p:cNvCxnSpPr>
            <a:cxnSpLocks noChangeShapeType="1"/>
          </p:cNvCxnSpPr>
          <p:nvPr/>
        </p:nvCxnSpPr>
        <p:spPr bwMode="auto">
          <a:xfrm flipH="1">
            <a:off x="3657600" y="1255713"/>
            <a:ext cx="2066925" cy="982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AutoShape 6"/>
          <p:cNvCxnSpPr>
            <a:cxnSpLocks noChangeShapeType="1"/>
          </p:cNvCxnSpPr>
          <p:nvPr/>
        </p:nvCxnSpPr>
        <p:spPr bwMode="auto">
          <a:xfrm flipH="1">
            <a:off x="5981700" y="1400175"/>
            <a:ext cx="685800" cy="2057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Text Box 7"/>
          <p:cNvSpPr txBox="1">
            <a:spLocks noChangeArrowheads="1"/>
          </p:cNvSpPr>
          <p:nvPr/>
        </p:nvSpPr>
        <p:spPr bwMode="auto">
          <a:xfrm>
            <a:off x="228600" y="942975"/>
            <a:ext cx="3505200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dirty="0" smtClean="0">
                <a:latin typeface="Calibri" charset="0"/>
              </a:rPr>
              <a:t>Scientific Feature Types</a:t>
            </a:r>
          </a:p>
        </p:txBody>
      </p:sp>
      <p:sp>
        <p:nvSpPr>
          <p:cNvPr id="53" name="Line 8"/>
          <p:cNvSpPr>
            <a:spLocks noChangeShapeType="1"/>
          </p:cNvSpPr>
          <p:nvPr/>
        </p:nvSpPr>
        <p:spPr bwMode="auto">
          <a:xfrm flipH="1">
            <a:off x="1600200" y="261937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9"/>
          <p:cNvSpPr>
            <a:spLocks noChangeShapeType="1"/>
          </p:cNvSpPr>
          <p:nvPr/>
        </p:nvSpPr>
        <p:spPr bwMode="auto">
          <a:xfrm>
            <a:off x="3886200" y="26193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10"/>
          <p:cNvSpPr>
            <a:spLocks noChangeShapeType="1"/>
          </p:cNvSpPr>
          <p:nvPr/>
        </p:nvSpPr>
        <p:spPr bwMode="auto">
          <a:xfrm>
            <a:off x="3886200" y="32289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11"/>
          <p:cNvSpPr>
            <a:spLocks noChangeShapeType="1"/>
          </p:cNvSpPr>
          <p:nvPr/>
        </p:nvSpPr>
        <p:spPr bwMode="auto">
          <a:xfrm flipH="1">
            <a:off x="4724400" y="3762375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Text Box 12"/>
          <p:cNvSpPr txBox="1">
            <a:spLocks noChangeArrowheads="1"/>
          </p:cNvSpPr>
          <p:nvPr/>
        </p:nvSpPr>
        <p:spPr bwMode="auto">
          <a:xfrm>
            <a:off x="6553200" y="1752600"/>
            <a:ext cx="2438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Calibri" charset="0"/>
              </a:rPr>
              <a:t>NetCDF-Java/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alibri" charset="0"/>
              </a:rPr>
              <a:t>CDM architecture</a:t>
            </a:r>
          </a:p>
        </p:txBody>
      </p:sp>
      <p:sp>
        <p:nvSpPr>
          <p:cNvPr id="58" name="Text Box 13"/>
          <p:cNvSpPr txBox="1">
            <a:spLocks noChangeArrowheads="1"/>
          </p:cNvSpPr>
          <p:nvPr/>
        </p:nvSpPr>
        <p:spPr bwMode="auto">
          <a:xfrm>
            <a:off x="3733800" y="4676775"/>
            <a:ext cx="1295400" cy="3762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dirty="0" err="1" smtClean="0">
                <a:latin typeface="Calibri" charset="0"/>
              </a:rPr>
              <a:t>OPeNDAP</a:t>
            </a:r>
            <a:endParaRPr lang="en-US" dirty="0" smtClean="0">
              <a:latin typeface="Calibri" charset="0"/>
            </a:endParaRPr>
          </a:p>
        </p:txBody>
      </p:sp>
      <p:sp>
        <p:nvSpPr>
          <p:cNvPr id="59" name="Text Box 15"/>
          <p:cNvSpPr txBox="1">
            <a:spLocks noChangeArrowheads="1"/>
          </p:cNvSpPr>
          <p:nvPr/>
        </p:nvSpPr>
        <p:spPr bwMode="auto">
          <a:xfrm>
            <a:off x="533400" y="3762375"/>
            <a:ext cx="1447800" cy="3762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mtClean="0">
                <a:latin typeface="Calibri" charset="0"/>
              </a:rPr>
              <a:t>THREDDS</a:t>
            </a:r>
          </a:p>
        </p:txBody>
      </p:sp>
      <p:sp>
        <p:nvSpPr>
          <p:cNvPr id="60" name="AutoShape 16"/>
          <p:cNvSpPr>
            <a:spLocks noChangeArrowheads="1"/>
          </p:cNvSpPr>
          <p:nvPr/>
        </p:nvSpPr>
        <p:spPr bwMode="auto">
          <a:xfrm>
            <a:off x="533400" y="4600575"/>
            <a:ext cx="1447800" cy="838200"/>
          </a:xfrm>
          <a:prstGeom prst="foldedCorner">
            <a:avLst>
              <a:gd name="adj" fmla="val 1250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104000" sy="104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txBody>
          <a:bodyPr wrap="none" anchor="ctr"/>
          <a:lstStyle/>
          <a:p>
            <a:pPr algn="ctr">
              <a:defRPr/>
            </a:pPr>
            <a:r>
              <a:rPr lang="en-US" dirty="0" err="1">
                <a:latin typeface="Calibri" charset="0"/>
                <a:cs typeface="Arial" charset="0"/>
              </a:rPr>
              <a:t>Catalog.xml</a:t>
            </a:r>
            <a:endParaRPr lang="en-US" dirty="0">
              <a:latin typeface="Calibri" charset="0"/>
              <a:cs typeface="Arial" charset="0"/>
            </a:endParaRPr>
          </a:p>
        </p:txBody>
      </p:sp>
      <p:cxnSp>
        <p:nvCxnSpPr>
          <p:cNvPr id="61" name="AutoShape 17"/>
          <p:cNvCxnSpPr>
            <a:cxnSpLocks noChangeShapeType="1"/>
          </p:cNvCxnSpPr>
          <p:nvPr/>
        </p:nvCxnSpPr>
        <p:spPr bwMode="auto">
          <a:xfrm>
            <a:off x="1257300" y="4138613"/>
            <a:ext cx="0" cy="461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Text Box 18"/>
          <p:cNvSpPr txBox="1">
            <a:spLocks noChangeArrowheads="1"/>
          </p:cNvSpPr>
          <p:nvPr/>
        </p:nvSpPr>
        <p:spPr bwMode="auto">
          <a:xfrm>
            <a:off x="5410200" y="4729162"/>
            <a:ext cx="1447800" cy="37623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dirty="0" smtClean="0">
                <a:latin typeface="Calibri" charset="0"/>
              </a:rPr>
              <a:t>NetCDF-3</a:t>
            </a:r>
          </a:p>
        </p:txBody>
      </p:sp>
      <p:sp>
        <p:nvSpPr>
          <p:cNvPr id="63" name="Text Box 19"/>
          <p:cNvSpPr txBox="1">
            <a:spLocks noChangeArrowheads="1"/>
          </p:cNvSpPr>
          <p:nvPr/>
        </p:nvSpPr>
        <p:spPr bwMode="auto">
          <a:xfrm>
            <a:off x="8153400" y="4295775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1800">
              <a:latin typeface="Calibri" charset="0"/>
            </a:endParaRPr>
          </a:p>
        </p:txBody>
      </p:sp>
      <p:sp>
        <p:nvSpPr>
          <p:cNvPr id="64" name="Text Box 20"/>
          <p:cNvSpPr txBox="1">
            <a:spLocks noChangeArrowheads="1"/>
          </p:cNvSpPr>
          <p:nvPr/>
        </p:nvSpPr>
        <p:spPr bwMode="auto">
          <a:xfrm>
            <a:off x="6019800" y="5743575"/>
            <a:ext cx="838200" cy="37623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mtClean="0">
                <a:latin typeface="Calibri" charset="0"/>
              </a:rPr>
              <a:t>HDF5</a:t>
            </a:r>
          </a:p>
        </p:txBody>
      </p:sp>
      <p:sp>
        <p:nvSpPr>
          <p:cNvPr id="65" name="Text Box 21"/>
          <p:cNvSpPr txBox="1">
            <a:spLocks noChangeArrowheads="1"/>
          </p:cNvSpPr>
          <p:nvPr/>
        </p:nvSpPr>
        <p:spPr bwMode="auto">
          <a:xfrm>
            <a:off x="5943600" y="4143375"/>
            <a:ext cx="2819400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dirty="0" smtClean="0">
                <a:latin typeface="Calibri" charset="0"/>
              </a:rPr>
              <a:t>I/O service provider</a:t>
            </a:r>
          </a:p>
        </p:txBody>
      </p:sp>
      <p:sp>
        <p:nvSpPr>
          <p:cNvPr id="66" name="Text Box 22"/>
          <p:cNvSpPr txBox="1">
            <a:spLocks noChangeArrowheads="1"/>
          </p:cNvSpPr>
          <p:nvPr/>
        </p:nvSpPr>
        <p:spPr bwMode="auto">
          <a:xfrm>
            <a:off x="7924800" y="5257800"/>
            <a:ext cx="838200" cy="37623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dirty="0" smtClean="0">
                <a:latin typeface="Calibri" charset="0"/>
              </a:rPr>
              <a:t>GRIB</a:t>
            </a:r>
          </a:p>
        </p:txBody>
      </p:sp>
      <p:sp>
        <p:nvSpPr>
          <p:cNvPr id="67" name="Text Box 23"/>
          <p:cNvSpPr txBox="1">
            <a:spLocks noChangeArrowheads="1"/>
          </p:cNvSpPr>
          <p:nvPr/>
        </p:nvSpPr>
        <p:spPr bwMode="auto">
          <a:xfrm>
            <a:off x="7924800" y="5743575"/>
            <a:ext cx="838200" cy="37623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mtClean="0">
                <a:latin typeface="Calibri" charset="0"/>
              </a:rPr>
              <a:t>GINI</a:t>
            </a:r>
          </a:p>
        </p:txBody>
      </p:sp>
      <p:sp>
        <p:nvSpPr>
          <p:cNvPr id="68" name="Text Box 24"/>
          <p:cNvSpPr txBox="1">
            <a:spLocks noChangeArrowheads="1"/>
          </p:cNvSpPr>
          <p:nvPr/>
        </p:nvSpPr>
        <p:spPr bwMode="auto">
          <a:xfrm>
            <a:off x="7924800" y="4729162"/>
            <a:ext cx="838200" cy="37623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dirty="0" smtClean="0">
                <a:latin typeface="Calibri" charset="0"/>
              </a:rPr>
              <a:t>NIDS</a:t>
            </a:r>
          </a:p>
        </p:txBody>
      </p:sp>
      <p:cxnSp>
        <p:nvCxnSpPr>
          <p:cNvPr id="69" name="AutoShape 25"/>
          <p:cNvCxnSpPr>
            <a:cxnSpLocks noChangeShapeType="1"/>
          </p:cNvCxnSpPr>
          <p:nvPr/>
        </p:nvCxnSpPr>
        <p:spPr bwMode="auto">
          <a:xfrm rot="16200000" flipH="1">
            <a:off x="7175500" y="4697413"/>
            <a:ext cx="927100" cy="5715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AutoShape 26"/>
          <p:cNvCxnSpPr>
            <a:cxnSpLocks noChangeShapeType="1"/>
          </p:cNvCxnSpPr>
          <p:nvPr/>
        </p:nvCxnSpPr>
        <p:spPr bwMode="auto">
          <a:xfrm rot="16200000" flipH="1">
            <a:off x="6932612" y="4940301"/>
            <a:ext cx="1412875" cy="5715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AutoShape 27"/>
          <p:cNvCxnSpPr>
            <a:cxnSpLocks noChangeShapeType="1"/>
          </p:cNvCxnSpPr>
          <p:nvPr/>
        </p:nvCxnSpPr>
        <p:spPr bwMode="auto">
          <a:xfrm rot="16200000" flipH="1">
            <a:off x="7440612" y="4432301"/>
            <a:ext cx="396875" cy="5715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Text Box 28"/>
          <p:cNvSpPr txBox="1">
            <a:spLocks noChangeArrowheads="1"/>
          </p:cNvSpPr>
          <p:nvPr/>
        </p:nvSpPr>
        <p:spPr bwMode="auto">
          <a:xfrm>
            <a:off x="3124200" y="3457575"/>
            <a:ext cx="5715000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mtClean="0">
                <a:latin typeface="Calibri" charset="0"/>
              </a:rPr>
              <a:t>NetcdfFile</a:t>
            </a:r>
          </a:p>
        </p:txBody>
      </p:sp>
      <p:sp>
        <p:nvSpPr>
          <p:cNvPr id="73" name="Line 29"/>
          <p:cNvSpPr>
            <a:spLocks noChangeShapeType="1"/>
          </p:cNvSpPr>
          <p:nvPr/>
        </p:nvSpPr>
        <p:spPr bwMode="auto">
          <a:xfrm>
            <a:off x="7467600" y="38385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Text Box 30"/>
          <p:cNvSpPr txBox="1">
            <a:spLocks noChangeArrowheads="1"/>
          </p:cNvSpPr>
          <p:nvPr/>
        </p:nvSpPr>
        <p:spPr bwMode="auto">
          <a:xfrm>
            <a:off x="5562600" y="5253037"/>
            <a:ext cx="1295400" cy="385763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dirty="0" smtClean="0">
                <a:latin typeface="Calibri" charset="0"/>
              </a:rPr>
              <a:t>NetCDF-4</a:t>
            </a:r>
          </a:p>
        </p:txBody>
      </p:sp>
      <p:cxnSp>
        <p:nvCxnSpPr>
          <p:cNvPr id="75" name="AutoShape 33"/>
          <p:cNvCxnSpPr>
            <a:cxnSpLocks noChangeShapeType="1"/>
          </p:cNvCxnSpPr>
          <p:nvPr/>
        </p:nvCxnSpPr>
        <p:spPr bwMode="auto">
          <a:xfrm rot="16200000" flipH="1">
            <a:off x="6678612" y="5194301"/>
            <a:ext cx="1920875" cy="5715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Text Box 36"/>
          <p:cNvSpPr txBox="1">
            <a:spLocks noChangeArrowheads="1"/>
          </p:cNvSpPr>
          <p:nvPr/>
        </p:nvSpPr>
        <p:spPr bwMode="auto">
          <a:xfrm>
            <a:off x="5715000" y="6253162"/>
            <a:ext cx="1143000" cy="37623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mtClean="0">
                <a:latin typeface="Calibri" charset="0"/>
              </a:rPr>
              <a:t>Nexrad</a:t>
            </a:r>
          </a:p>
        </p:txBody>
      </p:sp>
      <p:sp>
        <p:nvSpPr>
          <p:cNvPr id="77" name="Text Box 37"/>
          <p:cNvSpPr txBox="1">
            <a:spLocks noChangeArrowheads="1"/>
          </p:cNvSpPr>
          <p:nvPr/>
        </p:nvSpPr>
        <p:spPr bwMode="auto">
          <a:xfrm>
            <a:off x="7924800" y="6253162"/>
            <a:ext cx="914400" cy="37623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dirty="0" smtClean="0">
                <a:latin typeface="Calibri" charset="0"/>
              </a:rPr>
              <a:t>DMSP</a:t>
            </a:r>
          </a:p>
        </p:txBody>
      </p:sp>
      <p:sp>
        <p:nvSpPr>
          <p:cNvPr id="78" name="Text Box 39"/>
          <p:cNvSpPr txBox="1">
            <a:spLocks noChangeArrowheads="1"/>
          </p:cNvSpPr>
          <p:nvPr/>
        </p:nvSpPr>
        <p:spPr bwMode="auto">
          <a:xfrm>
            <a:off x="2819400" y="2847975"/>
            <a:ext cx="2362200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mtClean="0">
                <a:latin typeface="Calibri" charset="0"/>
              </a:rPr>
              <a:t>CoordSystem Builder</a:t>
            </a:r>
          </a:p>
        </p:txBody>
      </p:sp>
      <p:sp>
        <p:nvSpPr>
          <p:cNvPr id="79" name="Text Box 40"/>
          <p:cNvSpPr txBox="1">
            <a:spLocks noChangeArrowheads="1"/>
          </p:cNvSpPr>
          <p:nvPr/>
        </p:nvSpPr>
        <p:spPr bwMode="auto">
          <a:xfrm>
            <a:off x="533400" y="1552575"/>
            <a:ext cx="3200400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mtClean="0">
                <a:latin typeface="Calibri" charset="0"/>
              </a:rPr>
              <a:t>Datatype Adapter</a:t>
            </a:r>
          </a:p>
        </p:txBody>
      </p:sp>
      <p:sp>
        <p:nvSpPr>
          <p:cNvPr id="80" name="Line 41"/>
          <p:cNvSpPr>
            <a:spLocks noChangeShapeType="1"/>
          </p:cNvSpPr>
          <p:nvPr/>
        </p:nvSpPr>
        <p:spPr bwMode="auto">
          <a:xfrm flipH="1">
            <a:off x="5562600" y="261937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Line 42"/>
          <p:cNvSpPr>
            <a:spLocks noChangeShapeType="1"/>
          </p:cNvSpPr>
          <p:nvPr/>
        </p:nvSpPr>
        <p:spPr bwMode="auto">
          <a:xfrm>
            <a:off x="1981200" y="13239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Line 43"/>
          <p:cNvSpPr>
            <a:spLocks noChangeShapeType="1"/>
          </p:cNvSpPr>
          <p:nvPr/>
        </p:nvSpPr>
        <p:spPr bwMode="auto">
          <a:xfrm>
            <a:off x="1981200" y="19335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Document"/>
          <p:cNvSpPr>
            <a:spLocks noEditPoints="1" noChangeArrowheads="1"/>
          </p:cNvSpPr>
          <p:nvPr/>
        </p:nvSpPr>
        <p:spPr bwMode="auto">
          <a:xfrm>
            <a:off x="1828800" y="5715000"/>
            <a:ext cx="981075" cy="90487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sx="104000" sy="104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+mn-lt"/>
                <a:ea typeface="+mn-ea"/>
                <a:cs typeface="+mn-cs"/>
              </a:rPr>
              <a:t>NcML</a:t>
            </a:r>
          </a:p>
        </p:txBody>
      </p:sp>
      <p:sp>
        <p:nvSpPr>
          <p:cNvPr id="84" name="Line 45"/>
          <p:cNvSpPr>
            <a:spLocks noChangeShapeType="1"/>
          </p:cNvSpPr>
          <p:nvPr/>
        </p:nvSpPr>
        <p:spPr bwMode="auto">
          <a:xfrm flipH="1">
            <a:off x="2438400" y="2619375"/>
            <a:ext cx="0" cy="309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85" name="AutoShape 27"/>
          <p:cNvCxnSpPr>
            <a:cxnSpLocks noChangeShapeType="1"/>
          </p:cNvCxnSpPr>
          <p:nvPr/>
        </p:nvCxnSpPr>
        <p:spPr bwMode="auto">
          <a:xfrm rot="5400000">
            <a:off x="6907212" y="4470401"/>
            <a:ext cx="396875" cy="4953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AutoShape 27"/>
          <p:cNvCxnSpPr>
            <a:cxnSpLocks noChangeShapeType="1"/>
          </p:cNvCxnSpPr>
          <p:nvPr/>
        </p:nvCxnSpPr>
        <p:spPr bwMode="auto">
          <a:xfrm rot="5400000">
            <a:off x="6642100" y="4735513"/>
            <a:ext cx="927100" cy="4953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" name="AutoShape 27"/>
          <p:cNvCxnSpPr>
            <a:cxnSpLocks noChangeShapeType="1"/>
          </p:cNvCxnSpPr>
          <p:nvPr/>
        </p:nvCxnSpPr>
        <p:spPr bwMode="auto">
          <a:xfrm rot="5400000">
            <a:off x="6145212" y="5232401"/>
            <a:ext cx="1920875" cy="4953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" name="AutoShape 27"/>
          <p:cNvCxnSpPr>
            <a:cxnSpLocks noChangeShapeType="1"/>
          </p:cNvCxnSpPr>
          <p:nvPr/>
        </p:nvCxnSpPr>
        <p:spPr bwMode="auto">
          <a:xfrm rot="5400000">
            <a:off x="6400006" y="4977607"/>
            <a:ext cx="1411287" cy="4953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need to know?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NcML</a:t>
            </a:r>
            <a:r>
              <a:rPr lang="en-US" dirty="0" smtClean="0"/>
              <a:t> aggregation works and is stable code</a:t>
            </a:r>
          </a:p>
          <a:p>
            <a:pPr lvl="1"/>
            <a:r>
              <a:rPr lang="en-US" dirty="0" smtClean="0"/>
              <a:t>Must know how your collection of files varies</a:t>
            </a:r>
          </a:p>
          <a:p>
            <a:pPr lvl="1"/>
            <a:r>
              <a:rPr lang="en-US" dirty="0" smtClean="0"/>
              <a:t>Use it for simple cases</a:t>
            </a:r>
          </a:p>
          <a:p>
            <a:r>
              <a:rPr lang="en-US" dirty="0" smtClean="0"/>
              <a:t>Feature Collections are still work in progress</a:t>
            </a:r>
          </a:p>
          <a:p>
            <a:pPr lvl="1"/>
            <a:r>
              <a:rPr lang="en-US" dirty="0" smtClean="0"/>
              <a:t>Much easier to work with</a:t>
            </a:r>
          </a:p>
          <a:p>
            <a:pPr lvl="1"/>
            <a:r>
              <a:rPr lang="en-US" dirty="0" smtClean="0"/>
              <a:t>All future development is here</a:t>
            </a:r>
          </a:p>
          <a:p>
            <a:pPr lvl="1"/>
            <a:r>
              <a:rPr lang="en-US" dirty="0" smtClean="0"/>
              <a:t>You have our attention</a:t>
            </a:r>
          </a:p>
          <a:p>
            <a:r>
              <a:rPr lang="en-US" dirty="0" smtClean="0"/>
              <a:t>If </a:t>
            </a:r>
            <a:r>
              <a:rPr lang="en-US" dirty="0" smtClean="0"/>
              <a:t>you have GRIB files</a:t>
            </a:r>
          </a:p>
          <a:p>
            <a:pPr lvl="1"/>
            <a:r>
              <a:rPr lang="en-US" dirty="0" smtClean="0"/>
              <a:t>You want to use GRIB feature collections (4.3)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he-monday-dar-1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33600" y="205583"/>
            <a:ext cx="4419599" cy="662939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4267200" cy="1143000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</p:spPr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Good Luck!</a:t>
            </a:r>
            <a:endParaRPr lang="en-US" b="1" i="1" dirty="0">
              <a:solidFill>
                <a:srgbClr val="FF0000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296</Words>
  <Application>Microsoft Macintosh PowerPoint</Application>
  <PresentationFormat>On-screen Show (4:3)</PresentationFormat>
  <Paragraphs>74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NcML Aggregation vs  Feature Collections</vt:lpstr>
      <vt:lpstr>NcML functionality</vt:lpstr>
      <vt:lpstr>NcML Aggregations</vt:lpstr>
      <vt:lpstr>NcML Aggregations</vt:lpstr>
      <vt:lpstr>Feature Collections</vt:lpstr>
      <vt:lpstr>PowerPoint Presentation</vt:lpstr>
      <vt:lpstr>What do you need to know?</vt:lpstr>
      <vt:lpstr>Good Luck!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NcML Aggregation vs  Feature Collections</dc:title>
  <dc:creator>caron</dc:creator>
  <cp:lastModifiedBy>Sean Arms</cp:lastModifiedBy>
  <cp:revision>13</cp:revision>
  <dcterms:created xsi:type="dcterms:W3CDTF">2012-10-17T16:57:55Z</dcterms:created>
  <dcterms:modified xsi:type="dcterms:W3CDTF">2014-10-24T12:51:03Z</dcterms:modified>
</cp:coreProperties>
</file>