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vjJkRmz/bigK8rfaOhcAWgBt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1"/>
    <p:restoredTop sz="94719"/>
  </p:normalViewPr>
  <p:slideViewPr>
    <p:cSldViewPr snapToGrid="0">
      <p:cViewPr varScale="1">
        <p:scale>
          <a:sx n="152" d="100"/>
          <a:sy n="152" d="100"/>
        </p:scale>
        <p:origin x="1160" y="168"/>
      </p:cViewPr>
      <p:guideLst>
        <p:guide orient="horz" pos="3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413f75f_2_28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fb9413f75f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b9413f75f_2_5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fb9413f75f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b9413f75f_2_69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fb9413f75f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b9413f75f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b9413f75f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b9413f75f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b9413f75f_2_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fb9413f75f_2_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gfb9413f75f_2_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fb9413f75f_2_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fb9413f75f_2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b9413f75f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fb9413f75f_2_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fb9413f75f_2_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fb9413f75f_2_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b9413f75f_2_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fb9413f75f_2_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gfb9413f75f_2_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gfb9413f75f_2_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fb9413f75f_2_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fb9413f75f_2_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b9413f75f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gfb9413f75f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gfb9413f75f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gfb9413f75f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gfb9413f75f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ata.cdc.gov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hyperlink" Target="http://developers.google.com/" TargetMode="External"/><Relationship Id="rId4" Type="http://schemas.openxmlformats.org/officeDocument/2006/relationships/hyperlink" Target="https://www.census.gov/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1039970" y="2036336"/>
            <a:ext cx="7972707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#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COVID-19 Death Analysis 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October, 2021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cxnSp>
        <p:nvCxnSpPr>
          <p:cNvPr id="76" name="Google Shape;76;p2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559832" y="1240724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559832" y="1955681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559833" y="2670638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559834" y="3385595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559835" y="4100552"/>
            <a:ext cx="539500" cy="5088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1205099" y="1164828"/>
            <a:ext cx="3200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  <a:endParaRPr/>
          </a:p>
        </p:txBody>
      </p:sp>
      <p:sp>
        <p:nvSpPr>
          <p:cNvPr id="84" name="Google Shape;84;p2"/>
          <p:cNvSpPr txBox="1"/>
          <p:nvPr/>
        </p:nvSpPr>
        <p:spPr>
          <a:xfrm>
            <a:off x="1205099" y="1879785"/>
            <a:ext cx="338971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Age Group Analysis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1205098" y="2594742"/>
            <a:ext cx="477625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Geographical Analysis</a:t>
            </a:r>
            <a:endParaRPr dirty="0"/>
          </a:p>
        </p:txBody>
      </p:sp>
      <p:sp>
        <p:nvSpPr>
          <p:cNvPr id="86" name="Google Shape;86;p2"/>
          <p:cNvSpPr txBox="1"/>
          <p:nvPr/>
        </p:nvSpPr>
        <p:spPr>
          <a:xfrm>
            <a:off x="1205099" y="3309699"/>
            <a:ext cx="28627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Gender Analysis</a:t>
            </a:r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1205098" y="4024656"/>
            <a:ext cx="567387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Monthly Covid Death Analysis</a:t>
            </a:r>
            <a:endParaRPr dirty="0"/>
          </a:p>
        </p:txBody>
      </p:sp>
      <p:sp>
        <p:nvSpPr>
          <p:cNvPr id="88" name="Google Shape;88;p2"/>
          <p:cNvSpPr txBox="1"/>
          <p:nvPr/>
        </p:nvSpPr>
        <p:spPr>
          <a:xfrm>
            <a:off x="8576434" y="4970251"/>
            <a:ext cx="2280945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Hannah Harrison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Randall Weaver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Yang Yu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Abishua Prashanth</a:t>
            </a:r>
            <a:endParaRPr dirty="0"/>
          </a:p>
        </p:txBody>
      </p:sp>
      <p:sp>
        <p:nvSpPr>
          <p:cNvPr id="89" name="Google Shape;89;p2"/>
          <p:cNvSpPr txBox="1"/>
          <p:nvPr/>
        </p:nvSpPr>
        <p:spPr>
          <a:xfrm>
            <a:off x="8576435" y="4600919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413f75f_2_28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  <a:endParaRPr/>
          </a:p>
        </p:txBody>
      </p:sp>
      <p:cxnSp>
        <p:nvCxnSpPr>
          <p:cNvPr id="95" name="Google Shape;95;gfb9413f75f_2_28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gfb9413f75f_2_28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97" name="Google Shape;97;gfb9413f75f_2_28"/>
          <p:cNvGrpSpPr/>
          <p:nvPr/>
        </p:nvGrpSpPr>
        <p:grpSpPr>
          <a:xfrm>
            <a:off x="526447" y="1110529"/>
            <a:ext cx="11139106" cy="4893383"/>
            <a:chOff x="330441" y="1031402"/>
            <a:chExt cx="11139106" cy="4893383"/>
          </a:xfrm>
        </p:grpSpPr>
        <p:sp>
          <p:nvSpPr>
            <p:cNvPr id="98" name="Google Shape;98;gfb9413f75f_2_28"/>
            <p:cNvSpPr/>
            <p:nvPr/>
          </p:nvSpPr>
          <p:spPr>
            <a:xfrm>
              <a:off x="8909227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fb9413f75f_2_28"/>
            <p:cNvSpPr/>
            <p:nvPr/>
          </p:nvSpPr>
          <p:spPr>
            <a:xfrm>
              <a:off x="6049631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gfb9413f75f_2_28"/>
            <p:cNvSpPr/>
            <p:nvPr/>
          </p:nvSpPr>
          <p:spPr>
            <a:xfrm>
              <a:off x="3190036" y="1045248"/>
              <a:ext cx="2560320" cy="487953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gfb9413f75f_2_28"/>
            <p:cNvSpPr/>
            <p:nvPr/>
          </p:nvSpPr>
          <p:spPr>
            <a:xfrm>
              <a:off x="330441" y="1031402"/>
              <a:ext cx="2560320" cy="4893383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gfb9413f75f_2_28"/>
          <p:cNvSpPr txBox="1"/>
          <p:nvPr/>
        </p:nvSpPr>
        <p:spPr>
          <a:xfrm>
            <a:off x="814455" y="2415504"/>
            <a:ext cx="20481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Analyze what?</a:t>
            </a:r>
            <a:endParaRPr/>
          </a:p>
        </p:txBody>
      </p:sp>
      <p:sp>
        <p:nvSpPr>
          <p:cNvPr id="103" name="Google Shape;103;gfb9413f75f_2_28"/>
          <p:cNvSpPr txBox="1"/>
          <p:nvPr/>
        </p:nvSpPr>
        <p:spPr>
          <a:xfrm>
            <a:off x="3505873" y="2410332"/>
            <a:ext cx="23206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Questions to Answer</a:t>
            </a:r>
            <a:endParaRPr/>
          </a:p>
        </p:txBody>
      </p:sp>
      <p:sp>
        <p:nvSpPr>
          <p:cNvPr id="104" name="Google Shape;104;gfb9413f75f_2_28"/>
          <p:cNvSpPr txBox="1"/>
          <p:nvPr/>
        </p:nvSpPr>
        <p:spPr>
          <a:xfrm>
            <a:off x="6540155" y="2410332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</p:txBody>
      </p:sp>
      <p:sp>
        <p:nvSpPr>
          <p:cNvPr id="105" name="Google Shape;105;gfb9413f75f_2_28"/>
          <p:cNvSpPr txBox="1"/>
          <p:nvPr/>
        </p:nvSpPr>
        <p:spPr>
          <a:xfrm>
            <a:off x="9424851" y="2417126"/>
            <a:ext cx="192107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</p:txBody>
      </p:sp>
      <p:cxnSp>
        <p:nvCxnSpPr>
          <p:cNvPr id="106" name="Google Shape;106;gfb9413f75f_2_28"/>
          <p:cNvCxnSpPr/>
          <p:nvPr/>
        </p:nvCxnSpPr>
        <p:spPr>
          <a:xfrm>
            <a:off x="878429" y="2965751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gfb9413f75f_2_28"/>
          <p:cNvCxnSpPr/>
          <p:nvPr/>
        </p:nvCxnSpPr>
        <p:spPr>
          <a:xfrm>
            <a:off x="3694517" y="2994284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gfb9413f75f_2_28"/>
          <p:cNvCxnSpPr/>
          <p:nvPr/>
        </p:nvCxnSpPr>
        <p:spPr>
          <a:xfrm>
            <a:off x="6555732" y="2965750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gfb9413f75f_2_28"/>
          <p:cNvCxnSpPr/>
          <p:nvPr/>
        </p:nvCxnSpPr>
        <p:spPr>
          <a:xfrm>
            <a:off x="9413671" y="2994284"/>
            <a:ext cx="1920240" cy="0"/>
          </a:xfrm>
          <a:prstGeom prst="straightConnector1">
            <a:avLst/>
          </a:prstGeom>
          <a:noFill/>
          <a:ln w="9525" cap="flat" cmpd="sng">
            <a:solidFill>
              <a:srgbClr val="1E4E79"/>
            </a:solidFill>
            <a:prstDash val="dashDot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gfb9413f75f_2_28"/>
          <p:cNvSpPr txBox="1"/>
          <p:nvPr/>
        </p:nvSpPr>
        <p:spPr>
          <a:xfrm>
            <a:off x="674455" y="3117398"/>
            <a:ext cx="2350008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COVID-19 Deaths in the United States from the beginning of the pandemic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fb9413f75f_2_28"/>
          <p:cNvSpPr txBox="1"/>
          <p:nvPr/>
        </p:nvSpPr>
        <p:spPr>
          <a:xfrm>
            <a:off x="3489748" y="3117398"/>
            <a:ext cx="235290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age group is most susceptible?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Is geographic location a factor in the number of deaths?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What effect does gender have on covid mortality?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Was there a peak and how many?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fb9413f75f_2_28"/>
          <p:cNvSpPr txBox="1"/>
          <p:nvPr/>
        </p:nvSpPr>
        <p:spPr>
          <a:xfrm>
            <a:off x="6346778" y="3117398"/>
            <a:ext cx="2352907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Covid-19 Death Report: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https://data.cdc.gov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 Population by state: 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https://www.census.gov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Latitude and Longitude for the states: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http://developers.google.com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fb9413f75f_2_28"/>
          <p:cNvSpPr txBox="1"/>
          <p:nvPr/>
        </p:nvSpPr>
        <p:spPr>
          <a:xfrm>
            <a:off x="9208938" y="3117398"/>
            <a:ext cx="2352900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Duplicates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CDC data for COVID-19 deaths needed to be filtered for duplicates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After the filtering, the value counts by State were all the same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alibri"/>
              <a:buAutoNum type="arabicPeriod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Census data had the genders represented as integers and had to be converted to String values (Male/Female)</a:t>
            </a:r>
            <a:endParaRPr dirty="0"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fb9413f75f_2_28" descr="analyzing Icon 6720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96572" y="1265857"/>
            <a:ext cx="1033272" cy="103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b9413f75f_2_28" descr="analysis Icon 42882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38001" y="1303021"/>
            <a:ext cx="1033272" cy="103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fb9413f75f_2_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985754" y="1295636"/>
            <a:ext cx="1029882" cy="1029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fb9413f75f_2_28" descr="experiment Icon 231539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858849" y="1380519"/>
            <a:ext cx="1029883" cy="1029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b9413f75f_2_56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Group Analysis</a:t>
            </a:r>
            <a:endParaRPr/>
          </a:p>
        </p:txBody>
      </p:sp>
      <p:cxnSp>
        <p:nvCxnSpPr>
          <p:cNvPr id="123" name="Google Shape;123;gfb9413f75f_2_56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gfb9413f75f_2_56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5" name="Google Shape;125;gfb9413f75f_2_56"/>
          <p:cNvSpPr txBox="1"/>
          <p:nvPr/>
        </p:nvSpPr>
        <p:spPr>
          <a:xfrm>
            <a:off x="525534" y="848082"/>
            <a:ext cx="111409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more deaths in a certain age group</a:t>
            </a:r>
            <a:endParaRPr/>
          </a:p>
        </p:txBody>
      </p:sp>
      <p:pic>
        <p:nvPicPr>
          <p:cNvPr id="126" name="Google Shape;126;gfb9413f75f_2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59" y="1382751"/>
            <a:ext cx="3972378" cy="325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fb9413f75f_2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586" y="1418789"/>
            <a:ext cx="3663042" cy="32231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fb9413f75f_2_56"/>
          <p:cNvSpPr txBox="1"/>
          <p:nvPr/>
        </p:nvSpPr>
        <p:spPr>
          <a:xfrm>
            <a:off x="8539844" y="1714322"/>
            <a:ext cx="2789212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It is evident from the charts that the people over 85 years old had the highest number of deaths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were close to </a:t>
            </a: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196,633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deaths in this age group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are a total of </a:t>
            </a:r>
            <a:r>
              <a:rPr lang="en-US" sz="14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~700,000 </a:t>
            </a: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 the entire US until now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fb9413f75f_2_56"/>
          <p:cNvSpPr txBox="1"/>
          <p:nvPr/>
        </p:nvSpPr>
        <p:spPr>
          <a:xfrm>
            <a:off x="8658078" y="1266959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sp>
        <p:nvSpPr>
          <p:cNvPr id="130" name="Google Shape;130;gfb9413f75f_2_56"/>
          <p:cNvSpPr/>
          <p:nvPr/>
        </p:nvSpPr>
        <p:spPr>
          <a:xfrm>
            <a:off x="3580128" y="1372914"/>
            <a:ext cx="454140" cy="326899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fb9413f75f_2_56"/>
          <p:cNvSpPr/>
          <p:nvPr/>
        </p:nvSpPr>
        <p:spPr>
          <a:xfrm>
            <a:off x="7552506" y="1372913"/>
            <a:ext cx="454140" cy="3268993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b9413f75f_2_69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Geographical Analysis</a:t>
            </a:r>
            <a:endParaRPr dirty="0"/>
          </a:p>
        </p:txBody>
      </p:sp>
      <p:cxnSp>
        <p:nvCxnSpPr>
          <p:cNvPr id="137" name="Google Shape;137;gfb9413f75f_2_69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gfb9413f75f_2_69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9" name="Google Shape;139;gfb9413f75f_2_69"/>
          <p:cNvSpPr txBox="1"/>
          <p:nvPr/>
        </p:nvSpPr>
        <p:spPr>
          <a:xfrm>
            <a:off x="559837" y="843202"/>
            <a:ext cx="1114093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more COVID-19 deaths in the certain part of the country compared to other parts</a:t>
            </a:r>
            <a:endParaRPr dirty="0"/>
          </a:p>
        </p:txBody>
      </p:sp>
      <p:pic>
        <p:nvPicPr>
          <p:cNvPr id="140" name="Google Shape;140;gfb9413f75f_2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58358"/>
            <a:ext cx="4725980" cy="276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fb9413f75f_2_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3907" y="1604168"/>
            <a:ext cx="4725980" cy="2768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fb9413f75f_2_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51693" y="1724601"/>
            <a:ext cx="2594251" cy="326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fb9413f75f_2_69"/>
          <p:cNvSpPr/>
          <p:nvPr/>
        </p:nvSpPr>
        <p:spPr>
          <a:xfrm>
            <a:off x="10346077" y="2691828"/>
            <a:ext cx="636998" cy="737172"/>
          </a:xfrm>
          <a:prstGeom prst="ellipse">
            <a:avLst/>
          </a:prstGeom>
          <a:noFill/>
          <a:ln w="5397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fb9413f75f_2_69"/>
          <p:cNvSpPr txBox="1"/>
          <p:nvPr/>
        </p:nvSpPr>
        <p:spPr>
          <a:xfrm>
            <a:off x="731483" y="4927455"/>
            <a:ext cx="842021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line of regression displays a negative relationship between Latitude and  COVID-19 deaths in the United States, the Southern states seems to have more deaths than the northern states 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line of regression displays a positive relationship between Longitude COVID-19 deaths in the United States, the East of the United States seems to have more deaths than the West 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Finally, it is evident from the heat map that the COVID-19 deaths were more prominent in the South East</a:t>
            </a:r>
            <a:endParaRPr dirty="0"/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fb9413f75f_2_69"/>
          <p:cNvSpPr txBox="1"/>
          <p:nvPr/>
        </p:nvSpPr>
        <p:spPr>
          <a:xfrm>
            <a:off x="849718" y="4480092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Analysis</a:t>
            </a:r>
            <a:endParaRPr/>
          </a:p>
        </p:txBody>
      </p:sp>
      <p:cxnSp>
        <p:nvCxnSpPr>
          <p:cNvPr id="151" name="Google Shape;151;p6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559837" y="950473"/>
            <a:ext cx="1114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000" i="1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/>
              <a:t>Analysis to determine if there is a correlation between Covid-19 deaths and gender.</a:t>
            </a:r>
            <a:endParaRPr dirty="0"/>
          </a:p>
        </p:txBody>
      </p:sp>
      <p:sp>
        <p:nvSpPr>
          <p:cNvPr id="156" name="Google Shape;156;p6"/>
          <p:cNvSpPr txBox="1"/>
          <p:nvPr/>
        </p:nvSpPr>
        <p:spPr>
          <a:xfrm>
            <a:off x="3997149" y="2144433"/>
            <a:ext cx="38178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indent="-171450"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en-US" dirty="0">
                <a:sym typeface="Calibri"/>
              </a:rPr>
              <a:t>The chart shows 55.2% of deaths were male, a 10% increase compared to 44.8% of females. </a:t>
            </a:r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The data displayed in the chart spans across all age groups but does not account for underlying health conditions. </a:t>
            </a:r>
            <a:endParaRPr dirty="0">
              <a:sym typeface="Calibri"/>
            </a:endParaRPr>
          </a:p>
          <a:p>
            <a:endParaRPr dirty="0">
              <a:sym typeface="Calibri"/>
            </a:endParaRPr>
          </a:p>
          <a:p>
            <a:r>
              <a:rPr lang="en-US" dirty="0">
                <a:sym typeface="Calibri"/>
              </a:rPr>
              <a:t>We can infer men have a higher likelihood of dying from Covid-19</a:t>
            </a:r>
            <a:endParaRPr dirty="0">
              <a:sym typeface="Calibri"/>
            </a:endParaRPr>
          </a:p>
        </p:txBody>
      </p:sp>
      <p:sp>
        <p:nvSpPr>
          <p:cNvPr id="9" name="Google Shape;145;gfb9413f75f_2_69">
            <a:extLst>
              <a:ext uri="{FF2B5EF4-FFF2-40B4-BE49-F238E27FC236}">
                <a16:creationId xmlns:a16="http://schemas.microsoft.com/office/drawing/2014/main" id="{CC4008D6-1E3A-D840-8198-BC8F7664A964}"/>
              </a:ext>
            </a:extLst>
          </p:cNvPr>
          <p:cNvSpPr txBox="1"/>
          <p:nvPr/>
        </p:nvSpPr>
        <p:spPr>
          <a:xfrm>
            <a:off x="4118436" y="1602732"/>
            <a:ext cx="2280945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BBC96B-1F75-5A43-93EC-088D0B378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9" y="1457486"/>
            <a:ext cx="32893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559837" y="72737"/>
            <a:ext cx="11140931" cy="7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Covid Death Analysis</a:t>
            </a:r>
            <a:endParaRPr dirty="0"/>
          </a:p>
        </p:txBody>
      </p:sp>
      <p:cxnSp>
        <p:nvCxnSpPr>
          <p:cNvPr id="162" name="Google Shape;162;p7"/>
          <p:cNvCxnSpPr/>
          <p:nvPr/>
        </p:nvCxnSpPr>
        <p:spPr>
          <a:xfrm>
            <a:off x="559837" y="765111"/>
            <a:ext cx="11140931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660067" y="6355914"/>
            <a:ext cx="40045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" name="Google Shape;139;gfb9413f75f_2_69">
            <a:extLst>
              <a:ext uri="{FF2B5EF4-FFF2-40B4-BE49-F238E27FC236}">
                <a16:creationId xmlns:a16="http://schemas.microsoft.com/office/drawing/2014/main" id="{67868E42-19C9-B14A-98B9-82D8C96CC872}"/>
              </a:ext>
            </a:extLst>
          </p:cNvPr>
          <p:cNvSpPr txBox="1"/>
          <p:nvPr/>
        </p:nvSpPr>
        <p:spPr>
          <a:xfrm>
            <a:off x="519136" y="931841"/>
            <a:ext cx="1114093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Analysis to determine if there were peak months during the COVID-19 pandemic in the United States and the number of peaks</a:t>
            </a:r>
            <a:endParaRPr dirty="0"/>
          </a:p>
        </p:txBody>
      </p:sp>
      <p:sp>
        <p:nvSpPr>
          <p:cNvPr id="8" name="Google Shape;128;gfb9413f75f_2_56">
            <a:extLst>
              <a:ext uri="{FF2B5EF4-FFF2-40B4-BE49-F238E27FC236}">
                <a16:creationId xmlns:a16="http://schemas.microsoft.com/office/drawing/2014/main" id="{610EED91-B040-D64A-AF98-1B4482B05E64}"/>
              </a:ext>
            </a:extLst>
          </p:cNvPr>
          <p:cNvSpPr txBox="1"/>
          <p:nvPr/>
        </p:nvSpPr>
        <p:spPr>
          <a:xfrm>
            <a:off x="6708456" y="1949181"/>
            <a:ext cx="3307999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There were 3 peaks in COVID-19 deaths in the United States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endParaRPr lang="en-US" dirty="0">
              <a:solidFill>
                <a:srgbClr val="7F7F7F"/>
              </a:solidFill>
              <a:latin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Following are the peak months and the number of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April 2020 – 130,144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Jan 2021 – 209,928 deaths</a:t>
            </a:r>
          </a:p>
          <a:p>
            <a:pPr lvl="8">
              <a:buClr>
                <a:srgbClr val="7F7F7F"/>
              </a:buClr>
              <a:buSzPts val="1400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Sep 2021 – 109,295 deaths</a:t>
            </a:r>
            <a:endParaRPr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marR="0" lvl="0" indent="-82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 we don’t have the data for all of October 2021, it is possible that the number of deaths may be higher than in September 2021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•"/>
            </a:pPr>
            <a:endParaRPr lang="en-US" dirty="0">
              <a:solidFill>
                <a:srgbClr val="7F7F7F"/>
              </a:solidFill>
              <a:latin typeface="Calibri"/>
              <a:cs typeface="Calibri"/>
              <a:sym typeface="Calibri"/>
            </a:endParaRPr>
          </a:p>
          <a:p>
            <a:pPr marL="171450" lvl="0" indent="-171450">
              <a:buClr>
                <a:srgbClr val="7F7F7F"/>
              </a:buClr>
              <a:buSzPts val="1400"/>
              <a:buFont typeface="Arial"/>
              <a:buChar char="•"/>
            </a:pPr>
            <a:r>
              <a:rPr lang="en-US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The peak in January 2021 which spans 2 months (Dec-Jan)  account for 28% of the deaths</a:t>
            </a:r>
            <a:endParaRPr dirty="0"/>
          </a:p>
        </p:txBody>
      </p:sp>
      <p:sp>
        <p:nvSpPr>
          <p:cNvPr id="9" name="Google Shape;129;gfb9413f75f_2_56">
            <a:extLst>
              <a:ext uri="{FF2B5EF4-FFF2-40B4-BE49-F238E27FC236}">
                <a16:creationId xmlns:a16="http://schemas.microsoft.com/office/drawing/2014/main" id="{7BA14C6C-4C86-0A43-9B7C-AADDC877E5B5}"/>
              </a:ext>
            </a:extLst>
          </p:cNvPr>
          <p:cNvSpPr txBox="1"/>
          <p:nvPr/>
        </p:nvSpPr>
        <p:spPr>
          <a:xfrm>
            <a:off x="6826690" y="1501818"/>
            <a:ext cx="3055886" cy="36933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Summary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6C92E9-B415-9A4E-BE4A-0758B686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1" y="1823029"/>
            <a:ext cx="5816600" cy="3949700"/>
          </a:xfrm>
          <a:prstGeom prst="rect">
            <a:avLst/>
          </a:prstGeom>
        </p:spPr>
      </p:pic>
      <p:sp>
        <p:nvSpPr>
          <p:cNvPr id="11" name="Google Shape;130;gfb9413f75f_2_56">
            <a:extLst>
              <a:ext uri="{FF2B5EF4-FFF2-40B4-BE49-F238E27FC236}">
                <a16:creationId xmlns:a16="http://schemas.microsoft.com/office/drawing/2014/main" id="{7576CCE0-9845-314F-A015-C76B0A381A44}"/>
              </a:ext>
            </a:extLst>
          </p:cNvPr>
          <p:cNvSpPr/>
          <p:nvPr/>
        </p:nvSpPr>
        <p:spPr>
          <a:xfrm>
            <a:off x="3344855" y="2064250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30;gfb9413f75f_2_56">
            <a:extLst>
              <a:ext uri="{FF2B5EF4-FFF2-40B4-BE49-F238E27FC236}">
                <a16:creationId xmlns:a16="http://schemas.microsoft.com/office/drawing/2014/main" id="{6D90EBE2-B8BC-284C-B311-CC6F66682D40}"/>
              </a:ext>
            </a:extLst>
          </p:cNvPr>
          <p:cNvSpPr/>
          <p:nvPr/>
        </p:nvSpPr>
        <p:spPr>
          <a:xfrm>
            <a:off x="1746710" y="2750695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0;gfb9413f75f_2_56">
            <a:extLst>
              <a:ext uri="{FF2B5EF4-FFF2-40B4-BE49-F238E27FC236}">
                <a16:creationId xmlns:a16="http://schemas.microsoft.com/office/drawing/2014/main" id="{27098957-3382-3D4C-93CE-6ECFFE02F2AD}"/>
              </a:ext>
            </a:extLst>
          </p:cNvPr>
          <p:cNvSpPr/>
          <p:nvPr/>
        </p:nvSpPr>
        <p:spPr>
          <a:xfrm>
            <a:off x="4832164" y="3099635"/>
            <a:ext cx="409981" cy="898165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C8013-4FB8-104D-A99A-7491C7B2F098}"/>
              </a:ext>
            </a:extLst>
          </p:cNvPr>
          <p:cNvSpPr txBox="1"/>
          <p:nvPr/>
        </p:nvSpPr>
        <p:spPr>
          <a:xfrm>
            <a:off x="1461822" y="2519863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65,474 deaths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53F20-0181-634F-BCC0-E2483C0D4E13}"/>
              </a:ext>
            </a:extLst>
          </p:cNvPr>
          <p:cNvSpPr txBox="1"/>
          <p:nvPr/>
        </p:nvSpPr>
        <p:spPr>
          <a:xfrm>
            <a:off x="3689702" y="2123751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105,229 deaths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6DACC-43D1-9945-B40A-70665E3AF600}"/>
              </a:ext>
            </a:extLst>
          </p:cNvPr>
          <p:cNvSpPr txBox="1"/>
          <p:nvPr/>
        </p:nvSpPr>
        <p:spPr>
          <a:xfrm>
            <a:off x="4453122" y="2738301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54,961 deaths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543</Words>
  <Application>Microsoft Macintosh PowerPoint</Application>
  <PresentationFormat>Widescreen</PresentationFormat>
  <Paragraphs>91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Prashanth, Abishua</dc:creator>
  <cp:lastModifiedBy>Prashanth, Abishua (CCI-Atlanta)</cp:lastModifiedBy>
  <cp:revision>20</cp:revision>
  <dcterms:created xsi:type="dcterms:W3CDTF">2017-02-24T19:43:51Z</dcterms:created>
  <dcterms:modified xsi:type="dcterms:W3CDTF">2021-10-30T16:41:59Z</dcterms:modified>
</cp:coreProperties>
</file>