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trictFirstAndLastChars="0" saveSubsetFonts="1" autoCompressPictures="0">
  <p:sldMasterIdLst>
    <p:sldMasterId id="2147483648" r:id="rId1"/>
    <p:sldMasterId id="2147483653" r:id="rId2"/>
  </p:sldMasterIdLst>
  <p:notesMasterIdLst>
    <p:notesMasterId r:id="rId7"/>
  </p:notesMasterIdLst>
  <p:sldIdLst>
    <p:sldId id="256" r:id="rId3"/>
    <p:sldId id="257" r:id="rId4"/>
    <p:sldId id="258" r:id="rId5"/>
    <p:sldId id="259" r:id="rId6"/>
  </p:sldIdLst>
  <p:sldSz cx="12192000" cy="6858000"/>
  <p:notesSz cx="7010400" cy="92964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624">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4" roundtripDataSignature="AMtx7mjvjJkRmz/bigK8rfaOhcAWgBtoA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430"/>
    <p:restoredTop sz="94694"/>
  </p:normalViewPr>
  <p:slideViewPr>
    <p:cSldViewPr snapToGrid="0">
      <p:cViewPr varScale="1">
        <p:scale>
          <a:sx n="119" d="100"/>
          <a:sy n="119" d="100"/>
        </p:scale>
        <p:origin x="232" y="232"/>
      </p:cViewPr>
      <p:guideLst>
        <p:guide orient="horz" pos="3624"/>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5" Type="http://schemas.openxmlformats.org/officeDocument/2006/relationships/slide" Target="slides/slide3.xml"/><Relationship Id="rId15" Type="http://schemas.openxmlformats.org/officeDocument/2006/relationships/presProps" Target="presProps.xml"/><Relationship Id="rId4" Type="http://schemas.openxmlformats.org/officeDocument/2006/relationships/slide" Target="slides/slide2.xml"/><Relationship Id="rId14"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038475" cy="4667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970338" y="0"/>
            <a:ext cx="3038475" cy="466725"/>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01675" y="4473575"/>
            <a:ext cx="5607050" cy="3660775"/>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829675"/>
            <a:ext cx="3038475" cy="466725"/>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970338" y="8829675"/>
            <a:ext cx="3038475" cy="466725"/>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1: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7" name="Google Shape;67;p1:notes"/>
          <p:cNvSpPr txBox="1">
            <a:spLocks noGrp="1"/>
          </p:cNvSpPr>
          <p:nvPr>
            <p:ph type="body" idx="1"/>
          </p:nvPr>
        </p:nvSpPr>
        <p:spPr>
          <a:xfrm>
            <a:off x="701675" y="4473575"/>
            <a:ext cx="5607050" cy="366077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8" name="Google Shape;68;p1:notes"/>
          <p:cNvSpPr txBox="1">
            <a:spLocks noGrp="1"/>
          </p:cNvSpPr>
          <p:nvPr>
            <p:ph type="sldNum" idx="12"/>
          </p:nvPr>
        </p:nvSpPr>
        <p:spPr>
          <a:xfrm>
            <a:off x="3970338" y="8829675"/>
            <a:ext cx="3038475" cy="466725"/>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0</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2:notes"/>
          <p:cNvSpPr txBox="1">
            <a:spLocks noGrp="1"/>
          </p:cNvSpPr>
          <p:nvPr>
            <p:ph type="body" idx="1"/>
          </p:nvPr>
        </p:nvSpPr>
        <p:spPr>
          <a:xfrm>
            <a:off x="701675" y="4473575"/>
            <a:ext cx="5607050" cy="36607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3" name="Google Shape;73;p2: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fb9413f75f_2_28:notes"/>
          <p:cNvSpPr txBox="1">
            <a:spLocks noGrp="1"/>
          </p:cNvSpPr>
          <p:nvPr>
            <p:ph type="body" idx="1"/>
          </p:nvPr>
        </p:nvSpPr>
        <p:spPr>
          <a:xfrm>
            <a:off x="701675" y="4473575"/>
            <a:ext cx="5607050" cy="36607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2" name="Google Shape;92;gfb9413f75f_2_28: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fb9413f75f_2_28:notes"/>
          <p:cNvSpPr txBox="1">
            <a:spLocks noGrp="1"/>
          </p:cNvSpPr>
          <p:nvPr>
            <p:ph type="body" idx="1"/>
          </p:nvPr>
        </p:nvSpPr>
        <p:spPr>
          <a:xfrm>
            <a:off x="701675" y="4473575"/>
            <a:ext cx="5607050" cy="36607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2" name="Google Shape;92;gfb9413f75f_2_28: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008350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Google Shape;16;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9"/>
        <p:cNvGrpSpPr/>
        <p:nvPr/>
      </p:nvGrpSpPr>
      <p:grpSpPr>
        <a:xfrm>
          <a:off x="0" y="0"/>
          <a:ext cx="0" cy="0"/>
          <a:chOff x="0" y="0"/>
          <a:chExt cx="0" cy="0"/>
        </a:xfrm>
      </p:grpSpPr>
      <p:sp>
        <p:nvSpPr>
          <p:cNvPr id="20" name="Google Shape;20;p10"/>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10"/>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2" name="Google Shape;22;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0"/>
        <p:cNvGrpSpPr/>
        <p:nvPr/>
      </p:nvGrpSpPr>
      <p:grpSpPr>
        <a:xfrm>
          <a:off x="0" y="0"/>
          <a:ext cx="0" cy="0"/>
          <a:chOff x="0" y="0"/>
          <a:chExt cx="0" cy="0"/>
        </a:xfrm>
      </p:grpSpPr>
      <p:sp>
        <p:nvSpPr>
          <p:cNvPr id="31" name="Google Shape;31;p1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12"/>
          <p:cNvSpPr>
            <a:spLocks noGrp="1"/>
          </p:cNvSpPr>
          <p:nvPr>
            <p:ph type="pic" idx="2"/>
          </p:nvPr>
        </p:nvSpPr>
        <p:spPr>
          <a:xfrm>
            <a:off x="5183188" y="987425"/>
            <a:ext cx="6172200" cy="4873625"/>
          </a:xfrm>
          <a:prstGeom prst="rect">
            <a:avLst/>
          </a:prstGeom>
          <a:noFill/>
          <a:ln>
            <a:noFill/>
          </a:ln>
        </p:spPr>
      </p:sp>
      <p:sp>
        <p:nvSpPr>
          <p:cNvPr id="33" name="Google Shape;33;p12"/>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34" name="Google Shape;34;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3"/>
        <p:cNvGrpSpPr/>
        <p:nvPr/>
      </p:nvGrpSpPr>
      <p:grpSpPr>
        <a:xfrm>
          <a:off x="0" y="0"/>
          <a:ext cx="0" cy="0"/>
          <a:chOff x="0" y="0"/>
          <a:chExt cx="0" cy="0"/>
        </a:xfrm>
      </p:grpSpPr>
      <p:sp>
        <p:nvSpPr>
          <p:cNvPr id="44" name="Google Shape;44;gfb9413f75f_2_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gfb9413f75f_2_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gfb9413f75f_2_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47"/>
        <p:cNvGrpSpPr/>
        <p:nvPr/>
      </p:nvGrpSpPr>
      <p:grpSpPr>
        <a:xfrm>
          <a:off x="0" y="0"/>
          <a:ext cx="0" cy="0"/>
          <a:chOff x="0" y="0"/>
          <a:chExt cx="0" cy="0"/>
        </a:xfrm>
      </p:grpSpPr>
      <p:sp>
        <p:nvSpPr>
          <p:cNvPr id="48" name="Google Shape;48;gfb9413f75f_2_10"/>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gfb9413f75f_2_10"/>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50" name="Google Shape;50;gfb9413f75f_2_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gfb9413f75f_2_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gfb9413f75f_2_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gfb9413f75f_2_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gfb9413f75f_2_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gfb9413f75f_2_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gfb9413f75f_2_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58"/>
        <p:cNvGrpSpPr/>
        <p:nvPr/>
      </p:nvGrpSpPr>
      <p:grpSpPr>
        <a:xfrm>
          <a:off x="0" y="0"/>
          <a:ext cx="0" cy="0"/>
          <a:chOff x="0" y="0"/>
          <a:chExt cx="0" cy="0"/>
        </a:xfrm>
      </p:grpSpPr>
      <p:sp>
        <p:nvSpPr>
          <p:cNvPr id="59" name="Google Shape;59;gfb9413f75f_2_2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gfb9413f75f_2_21"/>
          <p:cNvSpPr>
            <a:spLocks noGrp="1"/>
          </p:cNvSpPr>
          <p:nvPr>
            <p:ph type="pic" idx="2"/>
          </p:nvPr>
        </p:nvSpPr>
        <p:spPr>
          <a:xfrm>
            <a:off x="5183188" y="987425"/>
            <a:ext cx="6172200" cy="4873625"/>
          </a:xfrm>
          <a:prstGeom prst="rect">
            <a:avLst/>
          </a:prstGeom>
          <a:noFill/>
          <a:ln>
            <a:noFill/>
          </a:ln>
        </p:spPr>
      </p:sp>
      <p:sp>
        <p:nvSpPr>
          <p:cNvPr id="61" name="Google Shape;61;gfb9413f75f_2_21"/>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gfb9413f75f_2_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gfb9413f75f_2_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gfb9413f75f_2_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5" Type="http://schemas.openxmlformats.org/officeDocument/2006/relationships/theme" Target="../theme/theme2.xml"/><Relationship Id="rId4"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7"/>
        <p:cNvGrpSpPr/>
        <p:nvPr/>
      </p:nvGrpSpPr>
      <p:grpSpPr>
        <a:xfrm>
          <a:off x="0" y="0"/>
          <a:ext cx="0" cy="0"/>
          <a:chOff x="0" y="0"/>
          <a:chExt cx="0" cy="0"/>
        </a:xfrm>
      </p:grpSpPr>
      <p:sp>
        <p:nvSpPr>
          <p:cNvPr id="38" name="Google Shape;38;gfb9413f75f_2_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9" name="Google Shape;39;gfb9413f75f_2_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0" name="Google Shape;40;gfb9413f75f_2_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1" name="Google Shape;41;gfb9413f75f_2_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2" name="Google Shape;42;gfb9413f75f_2_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bp.com/en/global/corporate/energy-economics/statistical-review-of-world-energy.html" TargetMode="External"/><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hyperlink" Target="https://github.com/owid/co2-data"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
          <p:cNvSpPr/>
          <p:nvPr/>
        </p:nvSpPr>
        <p:spPr>
          <a:xfrm>
            <a:off x="1268570" y="1566972"/>
            <a:ext cx="10123330" cy="289305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b="0" i="0" u="none" strike="noStrike" cap="none" dirty="0">
                <a:solidFill>
                  <a:srgbClr val="0070C0"/>
                </a:solidFill>
                <a:latin typeface="Calibri"/>
                <a:ea typeface="Calibri"/>
                <a:cs typeface="Calibri"/>
                <a:sym typeface="Calibri"/>
              </a:rPr>
              <a:t>Project # 3</a:t>
            </a:r>
            <a:endParaRPr dirty="0">
              <a:solidFill>
                <a:srgbClr val="0070C0"/>
              </a:solidFill>
            </a:endParaRPr>
          </a:p>
          <a:p>
            <a:pPr marL="0" marR="0" lvl="0" indent="0" algn="ctr" rtl="0">
              <a:spcBef>
                <a:spcPts val="0"/>
              </a:spcBef>
              <a:spcAft>
                <a:spcPts val="0"/>
              </a:spcAft>
              <a:buNone/>
            </a:pPr>
            <a:r>
              <a:rPr lang="en-US" sz="5400" dirty="0">
                <a:solidFill>
                  <a:srgbClr val="0070C0"/>
                </a:solidFill>
                <a:latin typeface="Calibri"/>
                <a:ea typeface="Calibri"/>
                <a:cs typeface="Calibri"/>
                <a:sym typeface="Calibri"/>
              </a:rPr>
              <a:t>Group-2 </a:t>
            </a:r>
            <a:r>
              <a:rPr lang="en-US" sz="5400" b="0" i="0" u="none" strike="noStrike" cap="none" dirty="0">
                <a:solidFill>
                  <a:srgbClr val="0070C0"/>
                </a:solidFill>
                <a:latin typeface="Calibri"/>
                <a:ea typeface="Calibri"/>
                <a:cs typeface="Calibri"/>
                <a:sym typeface="Calibri"/>
              </a:rPr>
              <a:t>Proposal</a:t>
            </a:r>
            <a:endParaRPr sz="1800" dirty="0">
              <a:solidFill>
                <a:srgbClr val="0070C0"/>
              </a:solidFill>
              <a:latin typeface="Calibri"/>
              <a:ea typeface="Calibri"/>
              <a:cs typeface="Calibri"/>
              <a:sym typeface="Calibri"/>
            </a:endParaRPr>
          </a:p>
          <a:p>
            <a:pPr marL="0" marR="0" lvl="0" indent="0" algn="l" rtl="0">
              <a:spcBef>
                <a:spcPts val="0"/>
              </a:spcBef>
              <a:spcAft>
                <a:spcPts val="0"/>
              </a:spcAft>
              <a:buNone/>
            </a:pPr>
            <a:endParaRPr sz="1800" dirty="0">
              <a:solidFill>
                <a:srgbClr val="0070C0"/>
              </a:solidFill>
              <a:latin typeface="Calibri"/>
              <a:ea typeface="Calibri"/>
              <a:cs typeface="Calibri"/>
              <a:sym typeface="Calibri"/>
            </a:endParaRPr>
          </a:p>
          <a:p>
            <a:pPr marL="0" marR="0" lvl="0" indent="0" algn="l" rtl="0">
              <a:spcBef>
                <a:spcPts val="0"/>
              </a:spcBef>
              <a:spcAft>
                <a:spcPts val="0"/>
              </a:spcAft>
              <a:buNone/>
            </a:pPr>
            <a:endParaRPr sz="1800" dirty="0">
              <a:solidFill>
                <a:srgbClr val="0070C0"/>
              </a:solidFill>
              <a:latin typeface="Calibri"/>
              <a:ea typeface="Calibri"/>
              <a:cs typeface="Calibri"/>
              <a:sym typeface="Calibri"/>
            </a:endParaRPr>
          </a:p>
          <a:p>
            <a:pPr marL="0" marR="0" lvl="0" indent="0" algn="l" rtl="0">
              <a:spcBef>
                <a:spcPts val="0"/>
              </a:spcBef>
              <a:spcAft>
                <a:spcPts val="0"/>
              </a:spcAft>
              <a:buNone/>
            </a:pPr>
            <a:r>
              <a:rPr lang="en-US" sz="2000" dirty="0">
                <a:solidFill>
                  <a:srgbClr val="0070C0"/>
                </a:solidFill>
                <a:latin typeface="Calibri"/>
                <a:ea typeface="Calibri"/>
                <a:cs typeface="Calibri"/>
                <a:sym typeface="Calibri"/>
              </a:rPr>
              <a:t>04 January, 2022</a:t>
            </a:r>
            <a:endParaRPr dirty="0">
              <a:solidFill>
                <a:srgbClr val="0070C0"/>
              </a:solidFill>
            </a:endParaRPr>
          </a:p>
          <a:p>
            <a:pPr marL="0" marR="0" lvl="0" indent="0" algn="l" rtl="0">
              <a:spcBef>
                <a:spcPts val="0"/>
              </a:spcBef>
              <a:spcAft>
                <a:spcPts val="0"/>
              </a:spcAft>
              <a:buNone/>
            </a:pPr>
            <a:endParaRPr sz="1800" dirty="0">
              <a:solidFill>
                <a:srgbClr val="0070C0"/>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2"/>
          <p:cNvSpPr txBox="1"/>
          <p:nvPr/>
        </p:nvSpPr>
        <p:spPr>
          <a:xfrm>
            <a:off x="559837" y="72737"/>
            <a:ext cx="11140931" cy="768927"/>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1"/>
              </a:buClr>
              <a:buSzPts val="4000"/>
              <a:buFont typeface="Calibri"/>
              <a:buNone/>
            </a:pPr>
            <a:r>
              <a:rPr lang="en-US" sz="4000" b="1" dirty="0">
                <a:solidFill>
                  <a:srgbClr val="0070C0"/>
                </a:solidFill>
                <a:latin typeface="Calibri"/>
                <a:ea typeface="Calibri"/>
                <a:cs typeface="Calibri"/>
                <a:sym typeface="Calibri"/>
              </a:rPr>
              <a:t>Agenda</a:t>
            </a:r>
            <a:endParaRPr dirty="0">
              <a:solidFill>
                <a:srgbClr val="0070C0"/>
              </a:solidFill>
            </a:endParaRPr>
          </a:p>
        </p:txBody>
      </p:sp>
      <p:cxnSp>
        <p:nvCxnSpPr>
          <p:cNvPr id="76" name="Google Shape;76;p2"/>
          <p:cNvCxnSpPr/>
          <p:nvPr/>
        </p:nvCxnSpPr>
        <p:spPr>
          <a:xfrm>
            <a:off x="559837" y="765111"/>
            <a:ext cx="11140931" cy="0"/>
          </a:xfrm>
          <a:prstGeom prst="straightConnector1">
            <a:avLst/>
          </a:prstGeom>
          <a:noFill/>
          <a:ln w="28575" cap="flat" cmpd="sng">
            <a:solidFill>
              <a:srgbClr val="0070C0"/>
            </a:solidFill>
            <a:prstDash val="solid"/>
            <a:miter lim="800000"/>
            <a:headEnd type="none" w="sm" len="sm"/>
            <a:tailEnd type="none" w="sm" len="sm"/>
          </a:ln>
        </p:spPr>
      </p:cxnSp>
      <p:sp>
        <p:nvSpPr>
          <p:cNvPr id="77" name="Google Shape;77;p2"/>
          <p:cNvSpPr txBox="1">
            <a:spLocks noGrp="1"/>
          </p:cNvSpPr>
          <p:nvPr>
            <p:ph type="sldNum" idx="12"/>
          </p:nvPr>
        </p:nvSpPr>
        <p:spPr>
          <a:xfrm>
            <a:off x="11660067" y="6355914"/>
            <a:ext cx="400455"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a:t>
            </a:fld>
            <a:endParaRPr/>
          </a:p>
        </p:txBody>
      </p:sp>
      <p:sp>
        <p:nvSpPr>
          <p:cNvPr id="78" name="Google Shape;78;p2"/>
          <p:cNvSpPr/>
          <p:nvPr/>
        </p:nvSpPr>
        <p:spPr>
          <a:xfrm>
            <a:off x="559832" y="1240724"/>
            <a:ext cx="539500" cy="508868"/>
          </a:xfrm>
          <a:prstGeom prst="ellipse">
            <a:avLst/>
          </a:prstGeom>
          <a:solidFill>
            <a:srgbClr val="0070C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b="1">
                <a:solidFill>
                  <a:schemeClr val="lt1"/>
                </a:solidFill>
                <a:latin typeface="Calibri"/>
                <a:ea typeface="Calibri"/>
                <a:cs typeface="Calibri"/>
                <a:sym typeface="Calibri"/>
              </a:rPr>
              <a:t>1</a:t>
            </a:r>
            <a:endParaRPr/>
          </a:p>
        </p:txBody>
      </p:sp>
      <p:sp>
        <p:nvSpPr>
          <p:cNvPr id="83" name="Google Shape;83;p2"/>
          <p:cNvSpPr txBox="1"/>
          <p:nvPr/>
        </p:nvSpPr>
        <p:spPr>
          <a:xfrm>
            <a:off x="1205099" y="1164828"/>
            <a:ext cx="3200300"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dirty="0">
                <a:solidFill>
                  <a:srgbClr val="0070C0"/>
                </a:solidFill>
                <a:latin typeface="Calibri"/>
                <a:ea typeface="Calibri"/>
                <a:cs typeface="Calibri"/>
                <a:sym typeface="Calibri"/>
              </a:rPr>
              <a:t>Proposal</a:t>
            </a:r>
            <a:endParaRPr dirty="0">
              <a:solidFill>
                <a:srgbClr val="0070C0"/>
              </a:solidFill>
            </a:endParaRPr>
          </a:p>
        </p:txBody>
      </p:sp>
      <p:sp>
        <p:nvSpPr>
          <p:cNvPr id="88" name="Google Shape;88;p2"/>
          <p:cNvSpPr txBox="1"/>
          <p:nvPr/>
        </p:nvSpPr>
        <p:spPr>
          <a:xfrm>
            <a:off x="7338184" y="1432121"/>
            <a:ext cx="3491734" cy="2031285"/>
          </a:xfrm>
          <a:prstGeom prst="rect">
            <a:avLst/>
          </a:prstGeom>
          <a:solidFill>
            <a:schemeClr val="accent1">
              <a:lumMod val="20000"/>
              <a:lumOff val="80000"/>
            </a:schemeClr>
          </a:solidFill>
          <a:ln>
            <a:noFill/>
          </a:ln>
        </p:spPr>
        <p:txBody>
          <a:bodyPr spcFirstLastPara="1" wrap="square" lIns="91425" tIns="45700" rIns="91425" bIns="45700" anchor="t" anchorCtr="0">
            <a:spAutoFit/>
          </a:bodyPr>
          <a:lstStyle/>
          <a:p>
            <a:pPr marL="342900" indent="-342900">
              <a:lnSpc>
                <a:spcPct val="150000"/>
              </a:lnSpc>
              <a:buFont typeface="+mj-lt"/>
              <a:buAutoNum type="arabicPeriod"/>
            </a:pPr>
            <a:r>
              <a:rPr lang="en-US" dirty="0"/>
              <a:t>Jennifer Long</a:t>
            </a:r>
          </a:p>
          <a:p>
            <a:pPr marL="342900" indent="-342900">
              <a:lnSpc>
                <a:spcPct val="150000"/>
              </a:lnSpc>
              <a:buFont typeface="+mj-lt"/>
              <a:buAutoNum type="arabicPeriod"/>
            </a:pPr>
            <a:r>
              <a:rPr lang="en-US" dirty="0"/>
              <a:t>Danelle Cook</a:t>
            </a:r>
          </a:p>
          <a:p>
            <a:pPr marL="342900" indent="-342900">
              <a:lnSpc>
                <a:spcPct val="150000"/>
              </a:lnSpc>
              <a:buFont typeface="+mj-lt"/>
              <a:buAutoNum type="arabicPeriod"/>
            </a:pPr>
            <a:r>
              <a:rPr lang="en-US" dirty="0" err="1"/>
              <a:t>Chineze</a:t>
            </a:r>
            <a:r>
              <a:rPr lang="en-US" dirty="0"/>
              <a:t> Okpala</a:t>
            </a:r>
          </a:p>
          <a:p>
            <a:pPr marL="342900" indent="-342900">
              <a:lnSpc>
                <a:spcPct val="150000"/>
              </a:lnSpc>
              <a:buFont typeface="+mj-lt"/>
              <a:buAutoNum type="arabicPeriod"/>
            </a:pPr>
            <a:r>
              <a:rPr lang="en-US" dirty="0"/>
              <a:t>Hari </a:t>
            </a:r>
            <a:r>
              <a:rPr lang="en-US" dirty="0" err="1"/>
              <a:t>Somayajula</a:t>
            </a:r>
            <a:endParaRPr lang="en-US" dirty="0"/>
          </a:p>
          <a:p>
            <a:pPr marL="342900" indent="-342900">
              <a:lnSpc>
                <a:spcPct val="150000"/>
              </a:lnSpc>
              <a:buFont typeface="+mj-lt"/>
              <a:buAutoNum type="arabicPeriod"/>
            </a:pPr>
            <a:r>
              <a:rPr lang="en-US" dirty="0"/>
              <a:t>Abishua Prashanth</a:t>
            </a:r>
          </a:p>
          <a:p>
            <a:pPr marL="342900" indent="-342900">
              <a:lnSpc>
                <a:spcPct val="150000"/>
              </a:lnSpc>
              <a:buFont typeface="+mj-lt"/>
              <a:buAutoNum type="arabicPeriod"/>
            </a:pPr>
            <a:r>
              <a:rPr lang="en-US" dirty="0"/>
              <a:t>Randy Weaver</a:t>
            </a:r>
          </a:p>
        </p:txBody>
      </p:sp>
      <p:sp>
        <p:nvSpPr>
          <p:cNvPr id="89" name="Google Shape;89;p2"/>
          <p:cNvSpPr txBox="1"/>
          <p:nvPr/>
        </p:nvSpPr>
        <p:spPr>
          <a:xfrm>
            <a:off x="7338185" y="1062790"/>
            <a:ext cx="3491734" cy="369291"/>
          </a:xfrm>
          <a:prstGeom prst="rect">
            <a:avLst/>
          </a:prstGeom>
          <a:solidFill>
            <a:srgbClr val="0070C0"/>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a:solidFill>
                  <a:schemeClr val="lt1"/>
                </a:solidFill>
                <a:latin typeface="Calibri"/>
                <a:ea typeface="Calibri"/>
                <a:cs typeface="Calibri"/>
                <a:sym typeface="Calibri"/>
              </a:rPr>
              <a:t>TEAM</a:t>
            </a:r>
            <a:endParaRPr dirty="0"/>
          </a:p>
        </p:txBody>
      </p:sp>
      <p:cxnSp>
        <p:nvCxnSpPr>
          <p:cNvPr id="3" name="Straight Connector 2">
            <a:extLst>
              <a:ext uri="{FF2B5EF4-FFF2-40B4-BE49-F238E27FC236}">
                <a16:creationId xmlns:a16="http://schemas.microsoft.com/office/drawing/2014/main" id="{5C6D70A6-6E14-E743-95C7-E59DDB782C75}"/>
              </a:ext>
            </a:extLst>
          </p:cNvPr>
          <p:cNvCxnSpPr/>
          <p:nvPr/>
        </p:nvCxnSpPr>
        <p:spPr>
          <a:xfrm>
            <a:off x="6096000" y="1022190"/>
            <a:ext cx="0" cy="5483385"/>
          </a:xfrm>
          <a:prstGeom prst="line">
            <a:avLst/>
          </a:prstGeom>
          <a:ln>
            <a:solidFill>
              <a:srgbClr val="0070C0">
                <a:alpha val="20000"/>
              </a:srgbClr>
            </a:solidFill>
          </a:ln>
        </p:spPr>
        <p:style>
          <a:lnRef idx="2">
            <a:schemeClr val="accent3"/>
          </a:lnRef>
          <a:fillRef idx="0">
            <a:schemeClr val="accent3"/>
          </a:fillRef>
          <a:effectRef idx="1">
            <a:schemeClr val="accent3"/>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gfb9413f75f_2_28"/>
          <p:cNvSpPr txBox="1"/>
          <p:nvPr/>
        </p:nvSpPr>
        <p:spPr>
          <a:xfrm>
            <a:off x="559837" y="72737"/>
            <a:ext cx="11140931" cy="768927"/>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1"/>
              </a:buClr>
              <a:buSzPts val="4000"/>
              <a:buFont typeface="Calibri"/>
              <a:buNone/>
            </a:pPr>
            <a:r>
              <a:rPr lang="en-US" sz="4000" b="1" dirty="0">
                <a:solidFill>
                  <a:srgbClr val="0070C0"/>
                </a:solidFill>
                <a:latin typeface="Calibri"/>
                <a:ea typeface="Calibri"/>
                <a:cs typeface="Calibri"/>
                <a:sym typeface="Calibri"/>
              </a:rPr>
              <a:t>Project Proposal</a:t>
            </a:r>
            <a:endParaRPr dirty="0">
              <a:solidFill>
                <a:srgbClr val="0070C0"/>
              </a:solidFill>
            </a:endParaRPr>
          </a:p>
        </p:txBody>
      </p:sp>
      <p:sp>
        <p:nvSpPr>
          <p:cNvPr id="3" name="TextBox 2">
            <a:extLst>
              <a:ext uri="{FF2B5EF4-FFF2-40B4-BE49-F238E27FC236}">
                <a16:creationId xmlns:a16="http://schemas.microsoft.com/office/drawing/2014/main" id="{2C942214-1994-D74D-9894-21479B7C8DF5}"/>
              </a:ext>
            </a:extLst>
          </p:cNvPr>
          <p:cNvSpPr txBox="1"/>
          <p:nvPr/>
        </p:nvSpPr>
        <p:spPr>
          <a:xfrm>
            <a:off x="494124" y="876588"/>
            <a:ext cx="9783789" cy="461665"/>
          </a:xfrm>
          <a:prstGeom prst="rect">
            <a:avLst/>
          </a:prstGeom>
          <a:noFill/>
        </p:spPr>
        <p:txBody>
          <a:bodyPr wrap="square" rtlCol="0">
            <a:spAutoFit/>
          </a:bodyPr>
          <a:lstStyle/>
          <a:p>
            <a:r>
              <a:rPr lang="en-US" sz="2400" dirty="0">
                <a:latin typeface="+mn-lt"/>
              </a:rPr>
              <a:t>Summary</a:t>
            </a:r>
          </a:p>
        </p:txBody>
      </p:sp>
      <p:sp>
        <p:nvSpPr>
          <p:cNvPr id="31" name="TextBox 30">
            <a:extLst>
              <a:ext uri="{FF2B5EF4-FFF2-40B4-BE49-F238E27FC236}">
                <a16:creationId xmlns:a16="http://schemas.microsoft.com/office/drawing/2014/main" id="{DDB1A49D-A596-D743-B08C-714CE47405A8}"/>
              </a:ext>
            </a:extLst>
          </p:cNvPr>
          <p:cNvSpPr txBox="1"/>
          <p:nvPr/>
        </p:nvSpPr>
        <p:spPr>
          <a:xfrm>
            <a:off x="494124" y="1373177"/>
            <a:ext cx="10622688" cy="738664"/>
          </a:xfrm>
          <a:prstGeom prst="rect">
            <a:avLst/>
          </a:prstGeom>
          <a:noFill/>
        </p:spPr>
        <p:txBody>
          <a:bodyPr wrap="square">
            <a:spAutoFit/>
          </a:bodyPr>
          <a:lstStyle/>
          <a:p>
            <a:r>
              <a:rPr lang="en-US" dirty="0">
                <a:latin typeface="+mn-lt"/>
              </a:rPr>
              <a:t>Study of interaction between consumption of fuel across the world and its relation to carbon emission. The analysis will also compare the GDP for each country to the amount of carbon emitted by that country. The analysis may include the atmospheric temperature in relation to carbon emissions.</a:t>
            </a:r>
          </a:p>
        </p:txBody>
      </p:sp>
      <p:sp>
        <p:nvSpPr>
          <p:cNvPr id="33" name="TextBox 32">
            <a:extLst>
              <a:ext uri="{FF2B5EF4-FFF2-40B4-BE49-F238E27FC236}">
                <a16:creationId xmlns:a16="http://schemas.microsoft.com/office/drawing/2014/main" id="{1250AD22-E22A-6D4A-9A36-7FA09BC27800}"/>
              </a:ext>
            </a:extLst>
          </p:cNvPr>
          <p:cNvSpPr txBox="1"/>
          <p:nvPr/>
        </p:nvSpPr>
        <p:spPr>
          <a:xfrm>
            <a:off x="494124" y="2181689"/>
            <a:ext cx="9783789" cy="461665"/>
          </a:xfrm>
          <a:prstGeom prst="rect">
            <a:avLst/>
          </a:prstGeom>
          <a:noFill/>
        </p:spPr>
        <p:txBody>
          <a:bodyPr wrap="square" rtlCol="0">
            <a:spAutoFit/>
          </a:bodyPr>
          <a:lstStyle/>
          <a:p>
            <a:r>
              <a:rPr lang="en-US" sz="2400" dirty="0">
                <a:latin typeface="+mn-lt"/>
              </a:rPr>
              <a:t>Data Sources</a:t>
            </a:r>
          </a:p>
        </p:txBody>
      </p:sp>
      <p:sp>
        <p:nvSpPr>
          <p:cNvPr id="40" name="TextBox 39">
            <a:extLst>
              <a:ext uri="{FF2B5EF4-FFF2-40B4-BE49-F238E27FC236}">
                <a16:creationId xmlns:a16="http://schemas.microsoft.com/office/drawing/2014/main" id="{F9D34D49-5A58-3A43-B716-4B896C7EF1D6}"/>
              </a:ext>
            </a:extLst>
          </p:cNvPr>
          <p:cNvSpPr txBox="1"/>
          <p:nvPr/>
        </p:nvSpPr>
        <p:spPr>
          <a:xfrm>
            <a:off x="494124" y="2678278"/>
            <a:ext cx="10622688" cy="1384995"/>
          </a:xfrm>
          <a:prstGeom prst="rect">
            <a:avLst/>
          </a:prstGeom>
          <a:noFill/>
        </p:spPr>
        <p:txBody>
          <a:bodyPr wrap="square">
            <a:spAutoFit/>
          </a:bodyPr>
          <a:lstStyle/>
          <a:p>
            <a:pPr marL="342900" indent="-342900">
              <a:buFont typeface="+mj-lt"/>
              <a:buAutoNum type="arabicPeriod"/>
            </a:pPr>
            <a:r>
              <a:rPr lang="en-US" dirty="0">
                <a:latin typeface="+mn-lt"/>
                <a:hlinkClick r:id="rId3"/>
              </a:rPr>
              <a:t>https://www.bp.com/en/global/corporate/energy-economics/statistical-review-of-world-energy.html</a:t>
            </a:r>
            <a:endParaRPr lang="en-US" dirty="0">
              <a:latin typeface="+mn-lt"/>
            </a:endParaRPr>
          </a:p>
          <a:p>
            <a:r>
              <a:rPr lang="en-US" dirty="0">
                <a:latin typeface="+mn-lt"/>
              </a:rPr>
              <a:t>       Data source for the fuel production and CO2 emissions by country</a:t>
            </a:r>
          </a:p>
          <a:p>
            <a:pPr marL="342900" indent="-342900">
              <a:buFont typeface="+mj-lt"/>
              <a:buAutoNum type="arabicPeriod" startAt="2"/>
            </a:pPr>
            <a:r>
              <a:rPr lang="en-US" dirty="0">
                <a:latin typeface="+mn-lt"/>
                <a:hlinkClick r:id="rId4"/>
              </a:rPr>
              <a:t>GitHub - owid/co2-data: Data on CO2 and greenhouse gas emissions by Our World in Data</a:t>
            </a:r>
            <a:r>
              <a:rPr lang="en-US" dirty="0">
                <a:latin typeface="+mn-lt"/>
              </a:rPr>
              <a:t> </a:t>
            </a:r>
          </a:p>
          <a:p>
            <a:r>
              <a:rPr lang="en-US" dirty="0">
                <a:latin typeface="+mn-lt"/>
              </a:rPr>
              <a:t>       Data source for GDP, CO2 and greenhouse gas emissions by country</a:t>
            </a:r>
          </a:p>
          <a:p>
            <a:endParaRPr lang="en-US" dirty="0">
              <a:latin typeface="+mn-lt"/>
            </a:endParaRPr>
          </a:p>
          <a:p>
            <a:r>
              <a:rPr lang="en-US" dirty="0">
                <a:latin typeface="+mn-lt"/>
              </a:rPr>
              <a:t>Data will be parsed and persisted in the </a:t>
            </a:r>
            <a:r>
              <a:rPr lang="en-US" dirty="0" err="1">
                <a:latin typeface="+mn-lt"/>
              </a:rPr>
              <a:t>postgresql</a:t>
            </a:r>
            <a:r>
              <a:rPr lang="en-US" dirty="0">
                <a:latin typeface="+mn-lt"/>
              </a:rPr>
              <a:t> database</a:t>
            </a:r>
          </a:p>
        </p:txBody>
      </p:sp>
      <p:sp>
        <p:nvSpPr>
          <p:cNvPr id="43" name="TextBox 42">
            <a:extLst>
              <a:ext uri="{FF2B5EF4-FFF2-40B4-BE49-F238E27FC236}">
                <a16:creationId xmlns:a16="http://schemas.microsoft.com/office/drawing/2014/main" id="{706CFB50-30BC-9F49-A8C9-291EB1D9F943}"/>
              </a:ext>
            </a:extLst>
          </p:cNvPr>
          <p:cNvSpPr txBox="1"/>
          <p:nvPr/>
        </p:nvSpPr>
        <p:spPr>
          <a:xfrm>
            <a:off x="494124" y="4398877"/>
            <a:ext cx="9783789" cy="461665"/>
          </a:xfrm>
          <a:prstGeom prst="rect">
            <a:avLst/>
          </a:prstGeom>
          <a:noFill/>
        </p:spPr>
        <p:txBody>
          <a:bodyPr wrap="square" rtlCol="0">
            <a:spAutoFit/>
          </a:bodyPr>
          <a:lstStyle/>
          <a:p>
            <a:r>
              <a:rPr lang="en-US" sz="2400" dirty="0">
                <a:latin typeface="+mn-lt"/>
              </a:rPr>
              <a:t>Visualization</a:t>
            </a:r>
          </a:p>
        </p:txBody>
      </p:sp>
      <p:sp>
        <p:nvSpPr>
          <p:cNvPr id="51" name="TextBox 50">
            <a:extLst>
              <a:ext uri="{FF2B5EF4-FFF2-40B4-BE49-F238E27FC236}">
                <a16:creationId xmlns:a16="http://schemas.microsoft.com/office/drawing/2014/main" id="{FA67A2A1-700F-C946-8A66-D766B63663FC}"/>
              </a:ext>
            </a:extLst>
          </p:cNvPr>
          <p:cNvSpPr txBox="1"/>
          <p:nvPr/>
        </p:nvSpPr>
        <p:spPr>
          <a:xfrm>
            <a:off x="494124" y="4895466"/>
            <a:ext cx="10622688" cy="1169551"/>
          </a:xfrm>
          <a:prstGeom prst="rect">
            <a:avLst/>
          </a:prstGeom>
          <a:noFill/>
        </p:spPr>
        <p:txBody>
          <a:bodyPr wrap="square">
            <a:spAutoFit/>
          </a:bodyPr>
          <a:lstStyle/>
          <a:p>
            <a:pPr marL="342900" indent="-342900">
              <a:buAutoNum type="arabicPeriod"/>
            </a:pPr>
            <a:r>
              <a:rPr lang="en-US" dirty="0">
                <a:latin typeface="+mn-lt"/>
              </a:rPr>
              <a:t>Filter by country and view the information on GDP vs. Fuel Consumption vs. CO2 Emission</a:t>
            </a:r>
          </a:p>
          <a:p>
            <a:pPr marL="342900" indent="-342900">
              <a:buAutoNum type="arabicPeriod"/>
            </a:pPr>
            <a:r>
              <a:rPr lang="en-US" dirty="0">
                <a:latin typeface="+mn-lt"/>
              </a:rPr>
              <a:t>Chart displaying different types fuel produced by volume</a:t>
            </a:r>
          </a:p>
          <a:p>
            <a:pPr marL="342900" indent="-342900">
              <a:buAutoNum type="arabicPeriod"/>
            </a:pPr>
            <a:r>
              <a:rPr lang="en-US" dirty="0">
                <a:latin typeface="+mn-lt"/>
              </a:rPr>
              <a:t>Temperature heatmap across the world, ability to view the data by year and by country</a:t>
            </a:r>
          </a:p>
          <a:p>
            <a:pPr marL="342900" indent="-342900">
              <a:buFont typeface="Arial"/>
              <a:buAutoNum type="arabicPeriod"/>
            </a:pPr>
            <a:r>
              <a:rPr lang="en-US" dirty="0">
                <a:latin typeface="+mn-lt"/>
              </a:rPr>
              <a:t>Fuel consumption heatmap across the world, ability to view the data by year and by country</a:t>
            </a:r>
          </a:p>
          <a:p>
            <a:endParaRPr lang="en-US" dirty="0">
              <a:latin typeface="+mn-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gfb9413f75f_2_28"/>
          <p:cNvSpPr txBox="1"/>
          <p:nvPr/>
        </p:nvSpPr>
        <p:spPr>
          <a:xfrm>
            <a:off x="559837" y="72737"/>
            <a:ext cx="11140931" cy="768927"/>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1"/>
              </a:buClr>
              <a:buSzPts val="4000"/>
              <a:buFont typeface="Calibri"/>
              <a:buNone/>
            </a:pPr>
            <a:r>
              <a:rPr lang="en-US" sz="4000" b="1" dirty="0">
                <a:solidFill>
                  <a:srgbClr val="0070C0"/>
                </a:solidFill>
                <a:latin typeface="Calibri"/>
                <a:ea typeface="Calibri"/>
                <a:cs typeface="Calibri"/>
                <a:sym typeface="Calibri"/>
              </a:rPr>
              <a:t>High Level Architecture</a:t>
            </a:r>
            <a:endParaRPr dirty="0">
              <a:solidFill>
                <a:srgbClr val="0070C0"/>
              </a:solidFill>
            </a:endParaRPr>
          </a:p>
        </p:txBody>
      </p:sp>
      <p:pic>
        <p:nvPicPr>
          <p:cNvPr id="2" name="Picture 1">
            <a:extLst>
              <a:ext uri="{FF2B5EF4-FFF2-40B4-BE49-F238E27FC236}">
                <a16:creationId xmlns:a16="http://schemas.microsoft.com/office/drawing/2014/main" id="{8F1F4717-6D82-A94A-9237-5AF55F6ED6B9}"/>
              </a:ext>
            </a:extLst>
          </p:cNvPr>
          <p:cNvPicPr>
            <a:picLocks noChangeAspect="1"/>
          </p:cNvPicPr>
          <p:nvPr/>
        </p:nvPicPr>
        <p:blipFill>
          <a:blip r:embed="rId3"/>
          <a:stretch>
            <a:fillRect/>
          </a:stretch>
        </p:blipFill>
        <p:spPr>
          <a:xfrm>
            <a:off x="433858" y="841664"/>
            <a:ext cx="6469839" cy="5200057"/>
          </a:xfrm>
          <a:prstGeom prst="rect">
            <a:avLst/>
          </a:prstGeom>
        </p:spPr>
      </p:pic>
    </p:spTree>
    <p:extLst>
      <p:ext uri="{BB962C8B-B14F-4D97-AF65-F5344CB8AC3E}">
        <p14:creationId xmlns:p14="http://schemas.microsoft.com/office/powerpoint/2010/main" val="2276083152"/>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4955</TotalTime>
  <Words>216</Words>
  <Application>Microsoft Macintosh PowerPoint</Application>
  <PresentationFormat>Widescreen</PresentationFormat>
  <Paragraphs>33</Paragraphs>
  <Slides>4</Slides>
  <Notes>4</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4</vt:i4>
      </vt:variant>
    </vt:vector>
  </HeadingPairs>
  <TitlesOfParts>
    <vt:vector size="8" baseType="lpstr">
      <vt:lpstr>Arial</vt:lpstr>
      <vt:lpstr>Calibri</vt:lpstr>
      <vt:lpstr>Office Theme</vt:lpstr>
      <vt:lpstr>Office Theme</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Prashanth, Abishua</dc:creator>
  <cp:keywords/>
  <dc:description/>
  <cp:lastModifiedBy>Prashanth, Abishua (CCI-Atlanta)</cp:lastModifiedBy>
  <cp:revision>81</cp:revision>
  <dcterms:created xsi:type="dcterms:W3CDTF">2017-02-24T19:43:51Z</dcterms:created>
  <dcterms:modified xsi:type="dcterms:W3CDTF">2022-01-09T19:28:23Z</dcterms:modified>
  <cp:category/>
</cp:coreProperties>
</file>