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0e4fa1d3e8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0e4fa1d3e8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0e4fa1d3e8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0e4fa1d3e8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0e4fa1d3e8_1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0e4fa1d3e8_1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0e4fa1d3e8_1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0e4fa1d3e8_1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0e4fa1d3e8_1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0e4fa1d3e8_1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0e4fa1d3e8_1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0e4fa1d3e8_1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0e4fa1d3e8_13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0e4fa1d3e8_1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0e4fa1d3e8_13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0e4fa1d3e8_1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0e4fa1d3e8_13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0e4fa1d3e8_13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0e4fa1d3e8_13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0e4fa1d3e8_13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0e4fa1d3e8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0e4fa1d3e8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0e4fa1d3e8_13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0e4fa1d3e8_13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0e4fa1d3e8_13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0e4fa1d3e8_13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0e4fa1d3e8_13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0e4fa1d3e8_13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0e4fa1d3e8_13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20e4fa1d3e8_13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0e4fa1d3e8_13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0e4fa1d3e8_13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0e4fa1d3e8_13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0e4fa1d3e8_13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0e4fa1d3e8_13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0e4fa1d3e8_13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0e4fa1d3e8_13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0e4fa1d3e8_13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0e4fa1d3e8_13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0e4fa1d3e8_13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0e4fa1d3e8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0e4fa1d3e8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0e4fa1d3e8_1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0e4fa1d3e8_1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b63dc946c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1b63dc946c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0e4fa1d3e8_1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0e4fa1d3e8_1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0e4fa1d3e8_1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0e4fa1d3e8_1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0e4fa1d3e8_1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0e4fa1d3e8_1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0e4fa1d3e8_13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0e4fa1d3e8_13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0e4fa1d3e8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0e4fa1d3e8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0e4fa1d3e8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0e4fa1d3e8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whatis/definition/serve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techtarget.com/searchenterprisedesktop/definition/clien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ipxe.org/scripting"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iki.debian.org/DebianInstaller/Preseed"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en.wikipedia.org/wiki/Kickstart_(Linu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target.com/whatis/definition/BIOS-basic-input-output-syste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54950" y="584822"/>
            <a:ext cx="7797600" cy="2208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200" dirty="0"/>
              <a:t>DHCP &amp; PXE SERVERS</a:t>
            </a:r>
            <a:endParaRPr sz="4200" dirty="0"/>
          </a:p>
          <a:p>
            <a:pPr marL="0" lvl="0" indent="0" algn="l" rtl="0">
              <a:spcBef>
                <a:spcPts val="0"/>
              </a:spcBef>
              <a:spcAft>
                <a:spcPts val="0"/>
              </a:spcAft>
              <a:buNone/>
            </a:pPr>
            <a:endParaRPr sz="4200" dirty="0"/>
          </a:p>
        </p:txBody>
      </p:sp>
      <p:sp>
        <p:nvSpPr>
          <p:cNvPr id="279" name="Google Shape;279;p13"/>
          <p:cNvSpPr txBox="1">
            <a:spLocks noGrp="1"/>
          </p:cNvSpPr>
          <p:nvPr>
            <p:ph type="subTitle" idx="1"/>
          </p:nvPr>
        </p:nvSpPr>
        <p:spPr>
          <a:xfrm>
            <a:off x="1024991" y="1550566"/>
            <a:ext cx="5133600" cy="603300"/>
          </a:xfrm>
          <a:prstGeom prst="rect">
            <a:avLst/>
          </a:prstGeom>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852"/>
              <a:buNone/>
            </a:pPr>
            <a:r>
              <a:rPr lang="en" sz="1595" dirty="0">
                <a:latin typeface="Arial"/>
                <a:ea typeface="Arial"/>
                <a:cs typeface="Arial"/>
                <a:sym typeface="Arial"/>
              </a:rPr>
              <a:t>And the configuration overview</a:t>
            </a:r>
            <a:r>
              <a:rPr lang="en" sz="3455" b="1" dirty="0">
                <a:latin typeface="Maven Pro"/>
                <a:ea typeface="Maven Pro"/>
                <a:cs typeface="Maven Pro"/>
                <a:sym typeface="Maven Pro"/>
              </a:rPr>
              <a:t> </a:t>
            </a:r>
            <a:endParaRPr sz="1595" dirty="0">
              <a:latin typeface="Arial"/>
              <a:ea typeface="Arial"/>
              <a:cs typeface="Arial"/>
              <a:sym typeface="Arial"/>
            </a:endParaRPr>
          </a:p>
        </p:txBody>
      </p:sp>
      <p:sp>
        <p:nvSpPr>
          <p:cNvPr id="3" name="Rounded Rectangle 2"/>
          <p:cNvSpPr/>
          <p:nvPr/>
        </p:nvSpPr>
        <p:spPr>
          <a:xfrm>
            <a:off x="1454727" y="2337360"/>
            <a:ext cx="4274127" cy="1564500"/>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80000"/>
              </a:lnSpc>
              <a:buSzPts val="935"/>
            </a:pPr>
            <a:r>
              <a:rPr lang="en-US">
                <a:ea typeface="Arial"/>
                <a:cs typeface="Arial"/>
              </a:rPr>
              <a:t>Presented by:</a:t>
            </a:r>
          </a:p>
          <a:p>
            <a:pPr lvl="0">
              <a:lnSpc>
                <a:spcPct val="80000"/>
              </a:lnSpc>
              <a:buSzPts val="935"/>
            </a:pPr>
            <a:endParaRPr lang="en-US">
              <a:ea typeface="Arial"/>
              <a:cs typeface="Arial"/>
            </a:endParaRPr>
          </a:p>
          <a:p>
            <a:pPr marL="457200" lvl="0">
              <a:lnSpc>
                <a:spcPct val="80000"/>
              </a:lnSpc>
              <a:buSzPts val="935"/>
            </a:pPr>
            <a:r>
              <a:rPr lang="en-US">
                <a:ea typeface="Arial"/>
                <a:cs typeface="Arial"/>
              </a:rPr>
              <a:t>Salma Mohamed</a:t>
            </a:r>
          </a:p>
          <a:p>
            <a:pPr marL="457200" lvl="0">
              <a:lnSpc>
                <a:spcPct val="80000"/>
              </a:lnSpc>
              <a:buSzPts val="935"/>
            </a:pPr>
            <a:r>
              <a:rPr lang="en-US">
                <a:ea typeface="Arial"/>
                <a:cs typeface="Arial"/>
              </a:rPr>
              <a:t>Randa Shereef</a:t>
            </a:r>
          </a:p>
          <a:p>
            <a:pPr marL="457200" lvl="0">
              <a:lnSpc>
                <a:spcPct val="80000"/>
              </a:lnSpc>
              <a:buSzPts val="935"/>
            </a:pPr>
            <a:r>
              <a:rPr lang="en-US">
                <a:ea typeface="Arial"/>
                <a:cs typeface="Arial"/>
              </a:rPr>
              <a:t>Ahmad Naeem</a:t>
            </a:r>
            <a:endParaRPr lang="en-US" dirty="0">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ctrTitle"/>
          </p:nvPr>
        </p:nvSpPr>
        <p:spPr>
          <a:xfrm>
            <a:off x="760325" y="322775"/>
            <a:ext cx="4904100" cy="1180800"/>
          </a:xfrm>
          <a:prstGeom prst="rect">
            <a:avLst/>
          </a:prstGeom>
        </p:spPr>
        <p:txBody>
          <a:bodyPr spcFirstLastPara="1" wrap="square" lIns="91425" tIns="91425" rIns="91425" bIns="91425" anchor="ctr" anchorCtr="0">
            <a:noAutofit/>
          </a:bodyPr>
          <a:lstStyle/>
          <a:p>
            <a:pPr marL="0" lvl="0" indent="0" algn="l" rtl="0">
              <a:lnSpc>
                <a:spcPct val="140000"/>
              </a:lnSpc>
              <a:spcBef>
                <a:spcPts val="0"/>
              </a:spcBef>
              <a:spcAft>
                <a:spcPts val="0"/>
              </a:spcAft>
              <a:buNone/>
            </a:pPr>
            <a:r>
              <a:rPr lang="en" sz="3300">
                <a:solidFill>
                  <a:schemeClr val="lt2"/>
                </a:solidFill>
                <a:latin typeface="Arial"/>
                <a:ea typeface="Arial"/>
                <a:cs typeface="Arial"/>
                <a:sym typeface="Arial"/>
              </a:rPr>
              <a:t>TFTP Server</a:t>
            </a:r>
            <a:endParaRPr sz="3300">
              <a:solidFill>
                <a:schemeClr val="lt2"/>
              </a:solidFill>
              <a:latin typeface="Arial"/>
              <a:ea typeface="Arial"/>
              <a:cs typeface="Arial"/>
              <a:sym typeface="Arial"/>
            </a:endParaRPr>
          </a:p>
          <a:p>
            <a:pPr marL="0" lvl="0" indent="0" algn="l" rtl="0">
              <a:spcBef>
                <a:spcPts val="0"/>
              </a:spcBef>
              <a:spcAft>
                <a:spcPts val="0"/>
              </a:spcAft>
              <a:buNone/>
            </a:pPr>
            <a:endParaRPr/>
          </a:p>
        </p:txBody>
      </p:sp>
      <p:sp>
        <p:nvSpPr>
          <p:cNvPr id="335" name="Google Shape;335;p22"/>
          <p:cNvSpPr txBox="1">
            <a:spLocks noGrp="1"/>
          </p:cNvSpPr>
          <p:nvPr>
            <p:ph type="subTitle" idx="1"/>
          </p:nvPr>
        </p:nvSpPr>
        <p:spPr>
          <a:xfrm>
            <a:off x="460725" y="1503575"/>
            <a:ext cx="7411200" cy="3319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961">
                <a:latin typeface="Arial"/>
                <a:ea typeface="Arial"/>
                <a:cs typeface="Arial"/>
                <a:sym typeface="Arial"/>
              </a:rPr>
              <a:t>TFTP stands for trivial file transfer protocol. It is a simple UDP based protocol for getting or sending a file. It’s simplicity lends well to being implemented in firmware environments where resources are limited. Getting and putting files are supported, that’s it. There is no directory listing, you must know the exact path of the file you want to download. Additionally there is no authentication or authorization.</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ctrTitle"/>
          </p:nvPr>
        </p:nvSpPr>
        <p:spPr>
          <a:xfrm>
            <a:off x="760325" y="32277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TFTP Steps</a:t>
            </a:r>
            <a:endParaRPr/>
          </a:p>
        </p:txBody>
      </p:sp>
      <p:sp>
        <p:nvSpPr>
          <p:cNvPr id="341" name="Google Shape;341;p23"/>
          <p:cNvSpPr txBox="1">
            <a:spLocks noGrp="1"/>
          </p:cNvSpPr>
          <p:nvPr>
            <p:ph type="subTitle" idx="1"/>
          </p:nvPr>
        </p:nvSpPr>
        <p:spPr>
          <a:xfrm>
            <a:off x="460725" y="1503575"/>
            <a:ext cx="4434900" cy="3319200"/>
          </a:xfrm>
          <a:prstGeom prst="rect">
            <a:avLst/>
          </a:prstGeom>
          <a:noFill/>
          <a:ln>
            <a:noFill/>
          </a:ln>
        </p:spPr>
        <p:txBody>
          <a:bodyPr spcFirstLastPara="1" wrap="square" lIns="91425" tIns="91425" rIns="91425" bIns="91425" anchor="t" anchorCtr="0">
            <a:normAutofit/>
          </a:bodyPr>
          <a:lstStyle/>
          <a:p>
            <a:pPr marL="457200" lvl="0" indent="-349250" algn="l" rtl="0">
              <a:lnSpc>
                <a:spcPct val="80000"/>
              </a:lnSpc>
              <a:spcBef>
                <a:spcPts val="0"/>
              </a:spcBef>
              <a:spcAft>
                <a:spcPts val="0"/>
              </a:spcAft>
              <a:buSzPts val="1900"/>
              <a:buChar char="●"/>
            </a:pPr>
            <a:r>
              <a:rPr lang="en" sz="1900"/>
              <a:t>NIC firmware makes a TFTP request to the server using the IP or name specified in the next-server option of the DHCP lease.</a:t>
            </a:r>
            <a:endParaRPr sz="1900"/>
          </a:p>
          <a:p>
            <a:pPr marL="457200" lvl="0" indent="-349250" algn="l" rtl="0">
              <a:lnSpc>
                <a:spcPct val="80000"/>
              </a:lnSpc>
              <a:spcBef>
                <a:spcPts val="0"/>
              </a:spcBef>
              <a:spcAft>
                <a:spcPts val="0"/>
              </a:spcAft>
              <a:buSzPts val="1900"/>
              <a:buChar char="●"/>
            </a:pPr>
            <a:r>
              <a:rPr lang="en" sz="1900"/>
              <a:t>TFTP server sends the requested file in a udp data stream.</a:t>
            </a:r>
            <a:endParaRPr sz="1900"/>
          </a:p>
          <a:p>
            <a:pPr marL="457200" lvl="0" indent="-349250" algn="l" rtl="0">
              <a:lnSpc>
                <a:spcPct val="80000"/>
              </a:lnSpc>
              <a:spcBef>
                <a:spcPts val="0"/>
              </a:spcBef>
              <a:spcAft>
                <a:spcPts val="0"/>
              </a:spcAft>
              <a:buSzPts val="1900"/>
              <a:buChar char="●"/>
            </a:pPr>
            <a:r>
              <a:rPr lang="en" sz="1900"/>
              <a:t>NIC firmware receives the file storing it in memory.</a:t>
            </a:r>
            <a:endParaRPr sz="1900"/>
          </a:p>
          <a:p>
            <a:pPr marL="457200" lvl="0" indent="-349250" algn="l" rtl="0">
              <a:lnSpc>
                <a:spcPct val="80000"/>
              </a:lnSpc>
              <a:spcBef>
                <a:spcPts val="0"/>
              </a:spcBef>
              <a:spcAft>
                <a:spcPts val="0"/>
              </a:spcAft>
              <a:buSzPts val="1900"/>
              <a:buChar char="●"/>
            </a:pPr>
            <a:r>
              <a:rPr lang="en" sz="1900"/>
              <a:t>Server then executes the downloaded file.</a:t>
            </a:r>
            <a:endParaRPr sz="1900"/>
          </a:p>
          <a:p>
            <a:pPr marL="0" lvl="0" indent="0" algn="l" rtl="0">
              <a:lnSpc>
                <a:spcPct val="80000"/>
              </a:lnSpc>
              <a:spcBef>
                <a:spcPts val="0"/>
              </a:spcBef>
              <a:spcAft>
                <a:spcPts val="0"/>
              </a:spcAft>
              <a:buNone/>
            </a:pPr>
            <a:endParaRPr sz="1900"/>
          </a:p>
        </p:txBody>
      </p:sp>
      <p:pic>
        <p:nvPicPr>
          <p:cNvPr id="342" name="Google Shape;342;p23"/>
          <p:cNvPicPr preferRelativeResize="0"/>
          <p:nvPr/>
        </p:nvPicPr>
        <p:blipFill rotWithShape="1">
          <a:blip r:embed="rId3">
            <a:alphaModFix/>
          </a:blip>
          <a:srcRect t="58537"/>
          <a:stretch/>
        </p:blipFill>
        <p:spPr>
          <a:xfrm>
            <a:off x="5143500" y="1503575"/>
            <a:ext cx="3799500" cy="3039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txBox="1">
            <a:spLocks noGrp="1"/>
          </p:cNvSpPr>
          <p:nvPr>
            <p:ph type="ctrTitle"/>
          </p:nvPr>
        </p:nvSpPr>
        <p:spPr>
          <a:xfrm>
            <a:off x="226925" y="17975"/>
            <a:ext cx="6968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Next steps after Dhcp and TFTP</a:t>
            </a:r>
            <a:endParaRPr sz="3300">
              <a:solidFill>
                <a:schemeClr val="lt2"/>
              </a:solidFill>
              <a:latin typeface="Arial"/>
              <a:ea typeface="Arial"/>
              <a:cs typeface="Arial"/>
              <a:sym typeface="Arial"/>
            </a:endParaRPr>
          </a:p>
        </p:txBody>
      </p:sp>
      <p:sp>
        <p:nvSpPr>
          <p:cNvPr id="348" name="Google Shape;348;p24"/>
          <p:cNvSpPr txBox="1">
            <a:spLocks noGrp="1"/>
          </p:cNvSpPr>
          <p:nvPr>
            <p:ph type="subTitle" idx="1"/>
          </p:nvPr>
        </p:nvSpPr>
        <p:spPr>
          <a:xfrm>
            <a:off x="460725" y="1503575"/>
            <a:ext cx="5453100" cy="2726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100"/>
              <a:t>What happens at this point will vary depending on the environment and goal of the PXE boot configuration. </a:t>
            </a:r>
            <a:endParaRPr sz="2100"/>
          </a:p>
          <a:p>
            <a:pPr marL="0" lvl="0" indent="0" algn="l" rtl="0">
              <a:spcBef>
                <a:spcPts val="0"/>
              </a:spcBef>
              <a:spcAft>
                <a:spcPts val="0"/>
              </a:spcAft>
              <a:buNone/>
            </a:pPr>
            <a:r>
              <a:rPr lang="en" sz="2100"/>
              <a:t>And we will use pxe to install Cenots 7 on a remote host .</a:t>
            </a:r>
            <a:endParaRPr sz="2100"/>
          </a:p>
        </p:txBody>
      </p:sp>
      <p:pic>
        <p:nvPicPr>
          <p:cNvPr id="349" name="Google Shape;349;p24"/>
          <p:cNvPicPr preferRelativeResize="0"/>
          <p:nvPr/>
        </p:nvPicPr>
        <p:blipFill>
          <a:blip r:embed="rId3">
            <a:alphaModFix/>
          </a:blip>
          <a:stretch>
            <a:fillRect/>
          </a:stretch>
        </p:blipFill>
        <p:spPr>
          <a:xfrm>
            <a:off x="6562200" y="1607988"/>
            <a:ext cx="1927525" cy="192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5"/>
          <p:cNvSpPr txBox="1">
            <a:spLocks noGrp="1"/>
          </p:cNvSpPr>
          <p:nvPr>
            <p:ph type="ctrTitle"/>
          </p:nvPr>
        </p:nvSpPr>
        <p:spPr>
          <a:xfrm>
            <a:off x="402875" y="1138600"/>
            <a:ext cx="5143800" cy="818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900"/>
              <a:t>Before configuration</a:t>
            </a:r>
            <a:endParaRPr sz="2900"/>
          </a:p>
        </p:txBody>
      </p:sp>
      <p:sp>
        <p:nvSpPr>
          <p:cNvPr id="355" name="Google Shape;355;p25"/>
          <p:cNvSpPr txBox="1">
            <a:spLocks noGrp="1"/>
          </p:cNvSpPr>
          <p:nvPr>
            <p:ph type="subTitle" idx="1"/>
          </p:nvPr>
        </p:nvSpPr>
        <p:spPr>
          <a:xfrm>
            <a:off x="613600" y="1804600"/>
            <a:ext cx="5213700" cy="317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r>
              <a:rPr lang="en"/>
              <a:t>You should configure two network card in your server:</a:t>
            </a:r>
            <a:endParaRPr/>
          </a:p>
          <a:p>
            <a:pPr marL="0" lvl="0" indent="0" algn="l" rtl="0">
              <a:spcBef>
                <a:spcPts val="0"/>
              </a:spcBef>
              <a:spcAft>
                <a:spcPts val="0"/>
              </a:spcAft>
              <a:buNone/>
            </a:pPr>
            <a:endParaRPr/>
          </a:p>
          <a:p>
            <a:pPr marL="457200" lvl="0" indent="-330200" algn="l" rtl="0">
              <a:spcBef>
                <a:spcPts val="0"/>
              </a:spcBef>
              <a:spcAft>
                <a:spcPts val="0"/>
              </a:spcAft>
              <a:buSzPts val="1600"/>
              <a:buAutoNum type="arabicParenR"/>
            </a:pPr>
            <a:r>
              <a:rPr lang="en"/>
              <a:t>NAT for connecting to the internet</a:t>
            </a:r>
            <a:endParaRPr/>
          </a:p>
          <a:p>
            <a:pPr marL="457200" lvl="0" indent="-330200" algn="l" rtl="0">
              <a:spcBef>
                <a:spcPts val="0"/>
              </a:spcBef>
              <a:spcAft>
                <a:spcPts val="0"/>
              </a:spcAft>
              <a:buSzPts val="1600"/>
              <a:buAutoNum type="arabicParenR"/>
            </a:pPr>
            <a:r>
              <a:rPr lang="en"/>
              <a:t>Custom in the same virtual network </a:t>
            </a:r>
            <a:endParaRPr/>
          </a:p>
          <a:p>
            <a:pPr marL="457200" lvl="0" indent="0" algn="l" rtl="0">
              <a:spcBef>
                <a:spcPts val="0"/>
              </a:spcBef>
              <a:spcAft>
                <a:spcPts val="0"/>
              </a:spcAft>
              <a:buNone/>
            </a:pPr>
            <a:r>
              <a:rPr lang="en"/>
              <a:t>with the client and to isolate local </a:t>
            </a:r>
            <a:endParaRPr/>
          </a:p>
          <a:p>
            <a:pPr marL="457200" lvl="0" indent="0" algn="l" rtl="0">
              <a:spcBef>
                <a:spcPts val="0"/>
              </a:spcBef>
              <a:spcAft>
                <a:spcPts val="0"/>
              </a:spcAft>
              <a:buNone/>
            </a:pPr>
            <a:r>
              <a:rPr lang="en"/>
              <a:t>Network from the internet. </a:t>
            </a:r>
            <a:endParaRPr/>
          </a:p>
        </p:txBody>
      </p:sp>
      <p:pic>
        <p:nvPicPr>
          <p:cNvPr id="356" name="Google Shape;356;p25"/>
          <p:cNvPicPr preferRelativeResize="0"/>
          <p:nvPr/>
        </p:nvPicPr>
        <p:blipFill>
          <a:blip r:embed="rId3">
            <a:alphaModFix/>
          </a:blip>
          <a:stretch>
            <a:fillRect/>
          </a:stretch>
        </p:blipFill>
        <p:spPr>
          <a:xfrm>
            <a:off x="4572000" y="2529422"/>
            <a:ext cx="4292275" cy="1897400"/>
          </a:xfrm>
          <a:prstGeom prst="rect">
            <a:avLst/>
          </a:prstGeom>
          <a:noFill/>
          <a:ln>
            <a:noFill/>
          </a:ln>
        </p:spPr>
      </p:pic>
      <p:sp>
        <p:nvSpPr>
          <p:cNvPr id="357" name="Google Shape;357;p25"/>
          <p:cNvSpPr txBox="1">
            <a:spLocks noGrp="1"/>
          </p:cNvSpPr>
          <p:nvPr>
            <p:ph type="ctrTitle"/>
          </p:nvPr>
        </p:nvSpPr>
        <p:spPr>
          <a:xfrm>
            <a:off x="150725" y="9417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6"/>
          <p:cNvSpPr txBox="1">
            <a:spLocks noGrp="1"/>
          </p:cNvSpPr>
          <p:nvPr>
            <p:ph type="subTitle" idx="1"/>
          </p:nvPr>
        </p:nvSpPr>
        <p:spPr>
          <a:xfrm>
            <a:off x="915225" y="2338550"/>
            <a:ext cx="6366900" cy="1142100"/>
          </a:xfrm>
          <a:prstGeom prst="rect">
            <a:avLst/>
          </a:prstGeom>
        </p:spPr>
        <p:txBody>
          <a:bodyPr spcFirstLastPara="1" wrap="square" lIns="91425" tIns="91425" rIns="91425" bIns="91425" anchor="t" anchorCtr="0">
            <a:normAutofit fontScale="40000" lnSpcReduction="20000"/>
          </a:bodyPr>
          <a:lstStyle/>
          <a:p>
            <a:pPr marL="0" lvl="0" indent="0" algn="l" rtl="0">
              <a:lnSpc>
                <a:spcPct val="130000"/>
              </a:lnSpc>
              <a:spcBef>
                <a:spcPts val="0"/>
              </a:spcBef>
              <a:spcAft>
                <a:spcPts val="0"/>
              </a:spcAft>
              <a:buNone/>
            </a:pPr>
            <a:r>
              <a:rPr lang="en" sz="6465" b="1"/>
              <a:t>configure the network card by static ip in the same subnet with client.</a:t>
            </a:r>
            <a:endParaRPr sz="6465" b="1"/>
          </a:p>
          <a:p>
            <a:pPr marL="0" lvl="0" indent="0" algn="l" rtl="0">
              <a:lnSpc>
                <a:spcPct val="130000"/>
              </a:lnSpc>
              <a:spcBef>
                <a:spcPts val="1500"/>
              </a:spcBef>
              <a:spcAft>
                <a:spcPts val="0"/>
              </a:spcAft>
              <a:buNone/>
            </a:pPr>
            <a:endParaRPr sz="2250" b="1"/>
          </a:p>
          <a:p>
            <a:pPr marL="0" lvl="0" indent="0" algn="l" rtl="0">
              <a:lnSpc>
                <a:spcPct val="130000"/>
              </a:lnSpc>
              <a:spcBef>
                <a:spcPts val="1500"/>
              </a:spcBef>
              <a:spcAft>
                <a:spcPts val="0"/>
              </a:spcAft>
              <a:buNone/>
            </a:pPr>
            <a:endParaRPr sz="2250" b="1">
              <a:solidFill>
                <a:srgbClr val="3498DB"/>
              </a:solidFill>
              <a:highlight>
                <a:srgbClr val="FFFFFF"/>
              </a:highlight>
            </a:endParaRPr>
          </a:p>
          <a:p>
            <a:pPr marL="0" lvl="0" indent="0" algn="l" rtl="0">
              <a:lnSpc>
                <a:spcPct val="130000"/>
              </a:lnSpc>
              <a:spcBef>
                <a:spcPts val="1500"/>
              </a:spcBef>
              <a:spcAft>
                <a:spcPts val="0"/>
              </a:spcAft>
              <a:buNone/>
            </a:pPr>
            <a:endParaRPr sz="2250"/>
          </a:p>
          <a:p>
            <a:pPr marL="0" lvl="0" indent="0" algn="l" rtl="0">
              <a:spcBef>
                <a:spcPts val="1500"/>
              </a:spcBef>
              <a:spcAft>
                <a:spcPts val="0"/>
              </a:spcAft>
              <a:buNone/>
            </a:pPr>
            <a:endParaRPr/>
          </a:p>
        </p:txBody>
      </p:sp>
      <p:pic>
        <p:nvPicPr>
          <p:cNvPr id="363" name="Google Shape;363;p26"/>
          <p:cNvPicPr preferRelativeResize="0"/>
          <p:nvPr/>
        </p:nvPicPr>
        <p:blipFill>
          <a:blip r:embed="rId3">
            <a:alphaModFix/>
          </a:blip>
          <a:stretch>
            <a:fillRect/>
          </a:stretch>
        </p:blipFill>
        <p:spPr>
          <a:xfrm>
            <a:off x="601213" y="3480650"/>
            <a:ext cx="7941574" cy="383875"/>
          </a:xfrm>
          <a:prstGeom prst="rect">
            <a:avLst/>
          </a:prstGeom>
          <a:noFill/>
          <a:ln>
            <a:noFill/>
          </a:ln>
        </p:spPr>
      </p:pic>
      <p:sp>
        <p:nvSpPr>
          <p:cNvPr id="364" name="Google Shape;364;p26"/>
          <p:cNvSpPr txBox="1">
            <a:spLocks noGrp="1"/>
          </p:cNvSpPr>
          <p:nvPr>
            <p:ph type="ctrTitle"/>
          </p:nvPr>
        </p:nvSpPr>
        <p:spPr>
          <a:xfrm>
            <a:off x="707675" y="1595800"/>
            <a:ext cx="5143800" cy="818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900"/>
              <a:t>Before configuration</a:t>
            </a:r>
            <a:endParaRPr sz="2900"/>
          </a:p>
        </p:txBody>
      </p:sp>
      <p:sp>
        <p:nvSpPr>
          <p:cNvPr id="365" name="Google Shape;365;p26"/>
          <p:cNvSpPr txBox="1">
            <a:spLocks noGrp="1"/>
          </p:cNvSpPr>
          <p:nvPr>
            <p:ph type="ctrTitle"/>
          </p:nvPr>
        </p:nvSpPr>
        <p:spPr>
          <a:xfrm>
            <a:off x="455525" y="55137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7"/>
          <p:cNvSpPr txBox="1">
            <a:spLocks noGrp="1"/>
          </p:cNvSpPr>
          <p:nvPr>
            <p:ph type="title" idx="4294967295"/>
          </p:nvPr>
        </p:nvSpPr>
        <p:spPr>
          <a:xfrm>
            <a:off x="1213575" y="598575"/>
            <a:ext cx="7030500" cy="430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950">
              <a:solidFill>
                <a:srgbClr val="AA4B80"/>
              </a:solidFill>
              <a:highlight>
                <a:srgbClr val="FFFFFF"/>
              </a:highlight>
              <a:latin typeface="Nunito"/>
              <a:ea typeface="Nunito"/>
              <a:cs typeface="Nunito"/>
              <a:sym typeface="Nunito"/>
            </a:endParaRPr>
          </a:p>
          <a:p>
            <a:pPr marL="0" lvl="0" indent="0" algn="l" rtl="0">
              <a:spcBef>
                <a:spcPts val="1500"/>
              </a:spcBef>
              <a:spcAft>
                <a:spcPts val="0"/>
              </a:spcAft>
              <a:buNone/>
            </a:pPr>
            <a:endParaRPr/>
          </a:p>
        </p:txBody>
      </p:sp>
      <p:sp>
        <p:nvSpPr>
          <p:cNvPr id="371" name="Google Shape;371;p27"/>
          <p:cNvSpPr txBox="1">
            <a:spLocks noGrp="1"/>
          </p:cNvSpPr>
          <p:nvPr>
            <p:ph type="ctrTitle"/>
          </p:nvPr>
        </p:nvSpPr>
        <p:spPr>
          <a:xfrm>
            <a:off x="483100" y="99838"/>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
        <p:nvSpPr>
          <p:cNvPr id="372" name="Google Shape;372;p27"/>
          <p:cNvSpPr txBox="1">
            <a:spLocks noGrp="1"/>
          </p:cNvSpPr>
          <p:nvPr>
            <p:ph type="subTitle" idx="1"/>
          </p:nvPr>
        </p:nvSpPr>
        <p:spPr>
          <a:xfrm>
            <a:off x="834025" y="1510825"/>
            <a:ext cx="5294100" cy="6954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2391"/>
              <a:t>Step:1 Install required packages for PXE Setup:</a:t>
            </a:r>
            <a:endParaRPr sz="2391"/>
          </a:p>
          <a:p>
            <a:pPr marL="457200" lvl="0" indent="-228600" algn="l" rtl="0">
              <a:lnSpc>
                <a:spcPct val="95000"/>
              </a:lnSpc>
              <a:spcBef>
                <a:spcPts val="0"/>
              </a:spcBef>
              <a:spcAft>
                <a:spcPts val="0"/>
              </a:spcAft>
              <a:buSzPts val="1728"/>
              <a:buNone/>
            </a:pPr>
            <a:r>
              <a:rPr lang="en" sz="1727"/>
              <a:t>dhcp</a:t>
            </a:r>
            <a:endParaRPr sz="1727"/>
          </a:p>
          <a:p>
            <a:pPr marL="457200" lvl="0" indent="-228600" algn="l" rtl="0">
              <a:lnSpc>
                <a:spcPct val="95000"/>
              </a:lnSpc>
              <a:spcBef>
                <a:spcPts val="0"/>
              </a:spcBef>
              <a:spcAft>
                <a:spcPts val="0"/>
              </a:spcAft>
              <a:buSzPts val="1728"/>
              <a:buNone/>
            </a:pPr>
            <a:r>
              <a:rPr lang="en" sz="1727"/>
              <a:t>tftp-server</a:t>
            </a:r>
            <a:endParaRPr sz="1727"/>
          </a:p>
          <a:p>
            <a:pPr marL="457200" lvl="0" indent="-228600" algn="l" rtl="0">
              <a:lnSpc>
                <a:spcPct val="95000"/>
              </a:lnSpc>
              <a:spcBef>
                <a:spcPts val="0"/>
              </a:spcBef>
              <a:spcAft>
                <a:spcPts val="0"/>
              </a:spcAft>
              <a:buSzPts val="1728"/>
              <a:buNone/>
            </a:pPr>
            <a:r>
              <a:rPr lang="en" sz="1727"/>
              <a:t>tftp</a:t>
            </a:r>
            <a:endParaRPr sz="1727"/>
          </a:p>
          <a:p>
            <a:pPr marL="457200" lvl="0" indent="-228600" algn="l" rtl="0">
              <a:lnSpc>
                <a:spcPct val="95000"/>
              </a:lnSpc>
              <a:spcBef>
                <a:spcPts val="0"/>
              </a:spcBef>
              <a:spcAft>
                <a:spcPts val="0"/>
              </a:spcAft>
              <a:buSzPts val="1728"/>
              <a:buNone/>
            </a:pPr>
            <a:r>
              <a:rPr lang="en" sz="1727"/>
              <a:t>syslinux</a:t>
            </a:r>
            <a:endParaRPr sz="1727"/>
          </a:p>
          <a:p>
            <a:pPr marL="457200" lvl="0" indent="-228600" algn="l" rtl="0">
              <a:lnSpc>
                <a:spcPct val="95000"/>
              </a:lnSpc>
              <a:spcBef>
                <a:spcPts val="0"/>
              </a:spcBef>
              <a:spcAft>
                <a:spcPts val="0"/>
              </a:spcAft>
              <a:buSzPts val="1728"/>
              <a:buNone/>
            </a:pPr>
            <a:r>
              <a:rPr lang="en" sz="1727"/>
              <a:t>vsftpd</a:t>
            </a:r>
            <a:endParaRPr sz="1727"/>
          </a:p>
          <a:p>
            <a:pPr marL="457200" lvl="0" indent="-228600" algn="l" rtl="0">
              <a:lnSpc>
                <a:spcPct val="95000"/>
              </a:lnSpc>
              <a:spcBef>
                <a:spcPts val="0"/>
              </a:spcBef>
              <a:spcAft>
                <a:spcPts val="0"/>
              </a:spcAft>
              <a:buSzPts val="1728"/>
              <a:buNone/>
            </a:pPr>
            <a:r>
              <a:rPr lang="en" sz="1727"/>
              <a:t>xinetd</a:t>
            </a:r>
            <a:endParaRPr sz="1727"/>
          </a:p>
        </p:txBody>
      </p:sp>
      <p:pic>
        <p:nvPicPr>
          <p:cNvPr id="373" name="Google Shape;373;p27"/>
          <p:cNvPicPr preferRelativeResize="0"/>
          <p:nvPr/>
        </p:nvPicPr>
        <p:blipFill>
          <a:blip r:embed="rId3">
            <a:alphaModFix/>
          </a:blip>
          <a:stretch>
            <a:fillRect/>
          </a:stretch>
        </p:blipFill>
        <p:spPr>
          <a:xfrm>
            <a:off x="671525" y="4001525"/>
            <a:ext cx="7800960" cy="43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subTitle" idx="1"/>
          </p:nvPr>
        </p:nvSpPr>
        <p:spPr>
          <a:xfrm>
            <a:off x="220925" y="1022725"/>
            <a:ext cx="6798000" cy="3408900"/>
          </a:xfrm>
          <a:prstGeom prst="rect">
            <a:avLst/>
          </a:prstGeom>
        </p:spPr>
        <p:txBody>
          <a:bodyPr spcFirstLastPara="1" wrap="square" lIns="91425" tIns="91425" rIns="91425" bIns="91425" anchor="t" anchorCtr="0">
            <a:normAutofit fontScale="25000" lnSpcReduction="20000"/>
          </a:bodyPr>
          <a:lstStyle/>
          <a:p>
            <a:pPr marL="0" lvl="0" indent="0" algn="l" rtl="0">
              <a:lnSpc>
                <a:spcPct val="130000"/>
              </a:lnSpc>
              <a:spcBef>
                <a:spcPts val="0"/>
              </a:spcBef>
              <a:spcAft>
                <a:spcPts val="0"/>
              </a:spcAft>
              <a:buNone/>
            </a:pPr>
            <a:r>
              <a:rPr lang="en" sz="8650" b="1" u="sng"/>
              <a:t>Step 2:Configuring DHCP Server in CentOS</a:t>
            </a:r>
            <a:endParaRPr sz="8650" b="1" u="sng"/>
          </a:p>
          <a:p>
            <a:pPr marL="457200" lvl="0" indent="-312017" algn="l" rtl="0">
              <a:lnSpc>
                <a:spcPct val="150000"/>
              </a:lnSpc>
              <a:spcBef>
                <a:spcPts val="1500"/>
              </a:spcBef>
              <a:spcAft>
                <a:spcPts val="0"/>
              </a:spcAft>
              <a:buSzPct val="100000"/>
              <a:buAutoNum type="arabicParenR"/>
            </a:pPr>
            <a:r>
              <a:rPr lang="en" sz="5254">
                <a:latin typeface="Arial"/>
                <a:ea typeface="Arial"/>
                <a:cs typeface="Arial"/>
                <a:sym typeface="Arial"/>
              </a:rPr>
              <a:t>The first step is to create the </a:t>
            </a:r>
            <a:r>
              <a:rPr lang="en" sz="5254" b="1">
                <a:latin typeface="Courier New"/>
                <a:ea typeface="Courier New"/>
                <a:cs typeface="Courier New"/>
                <a:sym typeface="Courier New"/>
              </a:rPr>
              <a:t>dhcpd.conf</a:t>
            </a:r>
            <a:r>
              <a:rPr lang="en" sz="5254" b="1">
                <a:latin typeface="Arial"/>
                <a:ea typeface="Arial"/>
                <a:cs typeface="Arial"/>
                <a:sym typeface="Arial"/>
              </a:rPr>
              <a:t> </a:t>
            </a:r>
            <a:r>
              <a:rPr lang="en" sz="5254">
                <a:latin typeface="Arial"/>
                <a:ea typeface="Arial"/>
                <a:cs typeface="Arial"/>
                <a:sym typeface="Arial"/>
              </a:rPr>
              <a:t>configuration file, and the main DHCP configuration file is normally </a:t>
            </a:r>
            <a:r>
              <a:rPr lang="en" sz="5254" b="1" u="sng">
                <a:latin typeface="Arial"/>
                <a:ea typeface="Arial"/>
                <a:cs typeface="Arial"/>
                <a:sym typeface="Arial"/>
              </a:rPr>
              <a:t>/etc/dhcp/dhcpd.conf </a:t>
            </a:r>
            <a:r>
              <a:rPr lang="en" sz="5254">
                <a:latin typeface="Arial"/>
                <a:ea typeface="Arial"/>
                <a:cs typeface="Arial"/>
                <a:sym typeface="Arial"/>
              </a:rPr>
              <a:t>(which is empty by default), it keeps all network information sent to clients.However, there is a sample configuration file </a:t>
            </a:r>
            <a:r>
              <a:rPr lang="en" sz="5254" b="1" u="sng">
                <a:latin typeface="Arial"/>
                <a:ea typeface="Arial"/>
                <a:cs typeface="Arial"/>
                <a:sym typeface="Arial"/>
              </a:rPr>
              <a:t>/usr/share/doc/dhcp*/dhcpd.conf.example</a:t>
            </a:r>
            <a:r>
              <a:rPr lang="en" sz="5254">
                <a:latin typeface="Arial"/>
                <a:ea typeface="Arial"/>
                <a:cs typeface="Arial"/>
                <a:sym typeface="Arial"/>
              </a:rPr>
              <a:t>, which is a good starting point for configuring a DHCP server.</a:t>
            </a:r>
            <a:endParaRPr sz="4854">
              <a:latin typeface="Arial"/>
              <a:ea typeface="Arial"/>
              <a:cs typeface="Arial"/>
              <a:sym typeface="Arial"/>
            </a:endParaRPr>
          </a:p>
          <a:p>
            <a:pPr marL="0" lvl="0" indent="0" algn="l" rtl="0">
              <a:lnSpc>
                <a:spcPct val="150000"/>
              </a:lnSpc>
              <a:spcBef>
                <a:spcPts val="1900"/>
              </a:spcBef>
              <a:spcAft>
                <a:spcPts val="0"/>
              </a:spcAft>
              <a:buNone/>
            </a:pPr>
            <a:r>
              <a:rPr lang="en" sz="5254">
                <a:latin typeface="Arial"/>
                <a:ea typeface="Arial"/>
                <a:cs typeface="Arial"/>
                <a:sym typeface="Arial"/>
              </a:rPr>
              <a:t>2) open the main configuration file and define your DHCP server options.</a:t>
            </a:r>
            <a:endParaRPr sz="5254">
              <a:latin typeface="Arial"/>
              <a:ea typeface="Arial"/>
              <a:cs typeface="Arial"/>
              <a:sym typeface="Arial"/>
            </a:endParaRPr>
          </a:p>
          <a:p>
            <a:pPr marL="457200" lvl="0" indent="0" algn="l" rtl="0">
              <a:lnSpc>
                <a:spcPct val="150000"/>
              </a:lnSpc>
              <a:spcBef>
                <a:spcPts val="1900"/>
              </a:spcBef>
              <a:spcAft>
                <a:spcPts val="0"/>
              </a:spcAft>
              <a:buNone/>
            </a:pPr>
            <a:endParaRPr sz="5254">
              <a:latin typeface="Arial"/>
              <a:ea typeface="Arial"/>
              <a:cs typeface="Arial"/>
              <a:sym typeface="Arial"/>
            </a:endParaRPr>
          </a:p>
          <a:p>
            <a:pPr marL="457200" lvl="0" indent="0" algn="l" rtl="0">
              <a:lnSpc>
                <a:spcPct val="115000"/>
              </a:lnSpc>
              <a:spcBef>
                <a:spcPts val="1900"/>
              </a:spcBef>
              <a:spcAft>
                <a:spcPts val="0"/>
              </a:spcAft>
              <a:buNone/>
            </a:pPr>
            <a:endParaRPr sz="1300">
              <a:latin typeface="Arial"/>
              <a:ea typeface="Arial"/>
              <a:cs typeface="Arial"/>
              <a:sym typeface="Arial"/>
            </a:endParaRPr>
          </a:p>
          <a:p>
            <a:pPr marL="0" lvl="0" indent="0" algn="l" rtl="0">
              <a:lnSpc>
                <a:spcPct val="130000"/>
              </a:lnSpc>
              <a:spcBef>
                <a:spcPts val="1900"/>
              </a:spcBef>
              <a:spcAft>
                <a:spcPts val="1500"/>
              </a:spcAft>
              <a:buNone/>
            </a:pPr>
            <a:endParaRPr sz="2250" b="1"/>
          </a:p>
        </p:txBody>
      </p:sp>
      <p:pic>
        <p:nvPicPr>
          <p:cNvPr id="379" name="Google Shape;379;p28"/>
          <p:cNvPicPr preferRelativeResize="0"/>
          <p:nvPr/>
        </p:nvPicPr>
        <p:blipFill>
          <a:blip r:embed="rId3">
            <a:alphaModFix/>
          </a:blip>
          <a:stretch>
            <a:fillRect/>
          </a:stretch>
        </p:blipFill>
        <p:spPr>
          <a:xfrm>
            <a:off x="774050" y="3510525"/>
            <a:ext cx="6477000" cy="323850"/>
          </a:xfrm>
          <a:prstGeom prst="rect">
            <a:avLst/>
          </a:prstGeom>
          <a:noFill/>
          <a:ln>
            <a:noFill/>
          </a:ln>
        </p:spPr>
      </p:pic>
      <p:pic>
        <p:nvPicPr>
          <p:cNvPr id="380" name="Google Shape;380;p28"/>
          <p:cNvPicPr preferRelativeResize="0"/>
          <p:nvPr/>
        </p:nvPicPr>
        <p:blipFill>
          <a:blip r:embed="rId4">
            <a:alphaModFix/>
          </a:blip>
          <a:stretch>
            <a:fillRect/>
          </a:stretch>
        </p:blipFill>
        <p:spPr>
          <a:xfrm>
            <a:off x="2530625" y="4014525"/>
            <a:ext cx="2324100" cy="266700"/>
          </a:xfrm>
          <a:prstGeom prst="rect">
            <a:avLst/>
          </a:prstGeom>
          <a:noFill/>
          <a:ln>
            <a:noFill/>
          </a:ln>
        </p:spPr>
      </p:pic>
      <p:sp>
        <p:nvSpPr>
          <p:cNvPr id="381" name="Google Shape;381;p28"/>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9"/>
          <p:cNvSpPr txBox="1">
            <a:spLocks noGrp="1"/>
          </p:cNvSpPr>
          <p:nvPr>
            <p:ph type="subTitle" idx="1"/>
          </p:nvPr>
        </p:nvSpPr>
        <p:spPr>
          <a:xfrm>
            <a:off x="202350" y="956275"/>
            <a:ext cx="7773900" cy="1615500"/>
          </a:xfrm>
          <a:prstGeom prst="rect">
            <a:avLst/>
          </a:prstGeom>
        </p:spPr>
        <p:txBody>
          <a:bodyPr spcFirstLastPara="1" wrap="square" lIns="91425" tIns="91425" rIns="91425" bIns="91425" anchor="t" anchorCtr="0">
            <a:normAutofit fontScale="55000" lnSpcReduction="10000"/>
          </a:bodyPr>
          <a:lstStyle/>
          <a:p>
            <a:pPr marL="0" lvl="0" indent="0" algn="l" rtl="0">
              <a:lnSpc>
                <a:spcPct val="130000"/>
              </a:lnSpc>
              <a:spcBef>
                <a:spcPts val="0"/>
              </a:spcBef>
              <a:spcAft>
                <a:spcPts val="0"/>
              </a:spcAft>
              <a:buNone/>
            </a:pPr>
            <a:r>
              <a:rPr lang="en" sz="5850" b="1" u="sng"/>
              <a:t>Step 2:Configuring DHCP Server in CentOS.</a:t>
            </a:r>
            <a:endParaRPr sz="5850" b="1" u="sng"/>
          </a:p>
          <a:p>
            <a:pPr marL="0" lvl="0" indent="457200" algn="l" rtl="0">
              <a:lnSpc>
                <a:spcPct val="130000"/>
              </a:lnSpc>
              <a:spcBef>
                <a:spcPts val="1500"/>
              </a:spcBef>
              <a:spcAft>
                <a:spcPts val="1500"/>
              </a:spcAft>
              <a:buNone/>
            </a:pPr>
            <a:r>
              <a:rPr lang="en" sz="3773">
                <a:latin typeface="Arial"/>
                <a:ea typeface="Arial"/>
                <a:cs typeface="Arial"/>
                <a:sym typeface="Arial"/>
              </a:rPr>
              <a:t>3) Set global parameters which will apply to all the subnetworks.</a:t>
            </a:r>
            <a:endParaRPr sz="3773">
              <a:latin typeface="Arial"/>
              <a:ea typeface="Arial"/>
              <a:cs typeface="Arial"/>
              <a:sym typeface="Arial"/>
            </a:endParaRPr>
          </a:p>
        </p:txBody>
      </p:sp>
      <p:pic>
        <p:nvPicPr>
          <p:cNvPr id="387" name="Google Shape;387;p29"/>
          <p:cNvPicPr preferRelativeResize="0"/>
          <p:nvPr/>
        </p:nvPicPr>
        <p:blipFill>
          <a:blip r:embed="rId3">
            <a:alphaModFix/>
          </a:blip>
          <a:stretch>
            <a:fillRect/>
          </a:stretch>
        </p:blipFill>
        <p:spPr>
          <a:xfrm>
            <a:off x="630625" y="2506475"/>
            <a:ext cx="7121300" cy="2362875"/>
          </a:xfrm>
          <a:prstGeom prst="rect">
            <a:avLst/>
          </a:prstGeom>
          <a:noFill/>
          <a:ln>
            <a:noFill/>
          </a:ln>
        </p:spPr>
      </p:pic>
      <p:sp>
        <p:nvSpPr>
          <p:cNvPr id="388" name="Google Shape;388;p29"/>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0"/>
          <p:cNvSpPr txBox="1">
            <a:spLocks noGrp="1"/>
          </p:cNvSpPr>
          <p:nvPr>
            <p:ph type="subTitle" idx="1"/>
          </p:nvPr>
        </p:nvSpPr>
        <p:spPr>
          <a:xfrm>
            <a:off x="202350" y="803875"/>
            <a:ext cx="6908400" cy="3364800"/>
          </a:xfrm>
          <a:prstGeom prst="rect">
            <a:avLst/>
          </a:prstGeom>
        </p:spPr>
        <p:txBody>
          <a:bodyPr spcFirstLastPara="1" wrap="square" lIns="91425" tIns="91425" rIns="91425" bIns="91425" anchor="t" anchorCtr="0">
            <a:normAutofit fontScale="47500" lnSpcReduction="10000"/>
          </a:bodyPr>
          <a:lstStyle/>
          <a:p>
            <a:pPr marL="0" lvl="0" indent="0" algn="l" rtl="0">
              <a:lnSpc>
                <a:spcPct val="130000"/>
              </a:lnSpc>
              <a:spcBef>
                <a:spcPts val="0"/>
              </a:spcBef>
              <a:spcAft>
                <a:spcPts val="0"/>
              </a:spcAft>
              <a:buNone/>
            </a:pPr>
            <a:r>
              <a:rPr lang="en" sz="5850" b="1" u="sng"/>
              <a:t>Step 2:Configuring DHCP Server in CentOS.</a:t>
            </a:r>
            <a:endParaRPr sz="5850" b="1" u="sng"/>
          </a:p>
          <a:p>
            <a:pPr marL="0" lvl="0" indent="0" algn="l" rtl="0">
              <a:lnSpc>
                <a:spcPct val="150000"/>
              </a:lnSpc>
              <a:spcBef>
                <a:spcPts val="1500"/>
              </a:spcBef>
              <a:spcAft>
                <a:spcPts val="0"/>
              </a:spcAft>
              <a:buNone/>
            </a:pPr>
            <a:r>
              <a:rPr lang="en" sz="3550">
                <a:solidFill>
                  <a:srgbClr val="3A3A3A"/>
                </a:solidFill>
                <a:latin typeface="Arial"/>
                <a:ea typeface="Arial"/>
                <a:cs typeface="Arial"/>
                <a:sym typeface="Arial"/>
              </a:rPr>
              <a:t>            </a:t>
            </a:r>
            <a:r>
              <a:rPr lang="en" sz="4602">
                <a:latin typeface="Arial"/>
                <a:ea typeface="Arial"/>
                <a:cs typeface="Arial"/>
                <a:sym typeface="Arial"/>
              </a:rPr>
              <a:t>4) Define a internal subnetwork.</a:t>
            </a:r>
            <a:endParaRPr sz="4602">
              <a:latin typeface="Arial"/>
              <a:ea typeface="Arial"/>
              <a:cs typeface="Arial"/>
              <a:sym typeface="Arial"/>
            </a:endParaRPr>
          </a:p>
          <a:p>
            <a:pPr marL="457200" lvl="0" indent="0" algn="l" rtl="0">
              <a:lnSpc>
                <a:spcPct val="115000"/>
              </a:lnSpc>
              <a:spcBef>
                <a:spcPts val="1900"/>
              </a:spcBef>
              <a:spcAft>
                <a:spcPts val="0"/>
              </a:spcAft>
              <a:buNone/>
            </a:pPr>
            <a:endParaRPr sz="3352">
              <a:latin typeface="Arial"/>
              <a:ea typeface="Arial"/>
              <a:cs typeface="Arial"/>
              <a:sym typeface="Arial"/>
            </a:endParaRPr>
          </a:p>
          <a:p>
            <a:pPr marL="0" lvl="0" indent="0" algn="l" rtl="0">
              <a:lnSpc>
                <a:spcPct val="130000"/>
              </a:lnSpc>
              <a:spcBef>
                <a:spcPts val="1900"/>
              </a:spcBef>
              <a:spcAft>
                <a:spcPts val="0"/>
              </a:spcAft>
              <a:buNone/>
            </a:pPr>
            <a:endParaRPr sz="3352">
              <a:latin typeface="Arial"/>
              <a:ea typeface="Arial"/>
              <a:cs typeface="Arial"/>
              <a:sym typeface="Arial"/>
            </a:endParaRPr>
          </a:p>
          <a:p>
            <a:pPr marL="0" lvl="0" indent="0" algn="l" rtl="0">
              <a:lnSpc>
                <a:spcPct val="130000"/>
              </a:lnSpc>
              <a:spcBef>
                <a:spcPts val="1500"/>
              </a:spcBef>
              <a:spcAft>
                <a:spcPts val="0"/>
              </a:spcAft>
              <a:buNone/>
            </a:pPr>
            <a:r>
              <a:rPr lang="en" sz="3352">
                <a:latin typeface="Arial"/>
                <a:ea typeface="Arial"/>
                <a:cs typeface="Arial"/>
                <a:sym typeface="Arial"/>
              </a:rPr>
              <a:t>         </a:t>
            </a:r>
            <a:endParaRPr sz="3352">
              <a:latin typeface="Arial"/>
              <a:ea typeface="Arial"/>
              <a:cs typeface="Arial"/>
              <a:sym typeface="Arial"/>
            </a:endParaRPr>
          </a:p>
          <a:p>
            <a:pPr marL="0" lvl="0" indent="0" algn="l" rtl="0">
              <a:lnSpc>
                <a:spcPct val="130000"/>
              </a:lnSpc>
              <a:spcBef>
                <a:spcPts val="1500"/>
              </a:spcBef>
              <a:spcAft>
                <a:spcPts val="1500"/>
              </a:spcAft>
              <a:buNone/>
            </a:pPr>
            <a:endParaRPr sz="3352">
              <a:latin typeface="Arial"/>
              <a:ea typeface="Arial"/>
              <a:cs typeface="Arial"/>
              <a:sym typeface="Arial"/>
            </a:endParaRPr>
          </a:p>
        </p:txBody>
      </p:sp>
      <p:sp>
        <p:nvSpPr>
          <p:cNvPr id="394" name="Google Shape;394;p30"/>
          <p:cNvSpPr txBox="1">
            <a:spLocks noGrp="1"/>
          </p:cNvSpPr>
          <p:nvPr>
            <p:ph type="subTitle" idx="1"/>
          </p:nvPr>
        </p:nvSpPr>
        <p:spPr>
          <a:xfrm>
            <a:off x="789800" y="4351375"/>
            <a:ext cx="4301400" cy="7206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1500"/>
              </a:spcAft>
              <a:buSzPts val="935"/>
              <a:buNone/>
            </a:pPr>
            <a:r>
              <a:rPr lang="en" sz="1874">
                <a:latin typeface="Arial"/>
                <a:ea typeface="Arial"/>
                <a:cs typeface="Arial"/>
                <a:sym typeface="Arial"/>
              </a:rPr>
              <a:t>5) Finally, enable and start the service.</a:t>
            </a:r>
            <a:endParaRPr sz="1874">
              <a:latin typeface="Arial"/>
              <a:ea typeface="Arial"/>
              <a:cs typeface="Arial"/>
              <a:sym typeface="Arial"/>
            </a:endParaRPr>
          </a:p>
        </p:txBody>
      </p:sp>
      <p:pic>
        <p:nvPicPr>
          <p:cNvPr id="395" name="Google Shape;395;p30"/>
          <p:cNvPicPr preferRelativeResize="0"/>
          <p:nvPr/>
        </p:nvPicPr>
        <p:blipFill>
          <a:blip r:embed="rId3">
            <a:alphaModFix/>
          </a:blip>
          <a:stretch>
            <a:fillRect/>
          </a:stretch>
        </p:blipFill>
        <p:spPr>
          <a:xfrm>
            <a:off x="1665400" y="1855825"/>
            <a:ext cx="5238750" cy="2266950"/>
          </a:xfrm>
          <a:prstGeom prst="rect">
            <a:avLst/>
          </a:prstGeom>
          <a:noFill/>
          <a:ln>
            <a:noFill/>
          </a:ln>
        </p:spPr>
      </p:pic>
      <p:pic>
        <p:nvPicPr>
          <p:cNvPr id="396" name="Google Shape;396;p30"/>
          <p:cNvPicPr preferRelativeResize="0"/>
          <p:nvPr/>
        </p:nvPicPr>
        <p:blipFill>
          <a:blip r:embed="rId4">
            <a:alphaModFix/>
          </a:blip>
          <a:stretch>
            <a:fillRect/>
          </a:stretch>
        </p:blipFill>
        <p:spPr>
          <a:xfrm>
            <a:off x="1665400" y="4814800"/>
            <a:ext cx="5238750" cy="257175"/>
          </a:xfrm>
          <a:prstGeom prst="rect">
            <a:avLst/>
          </a:prstGeom>
          <a:noFill/>
          <a:ln>
            <a:noFill/>
          </a:ln>
        </p:spPr>
      </p:pic>
      <p:sp>
        <p:nvSpPr>
          <p:cNvPr id="397" name="Google Shape;397;p30"/>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1"/>
          <p:cNvSpPr txBox="1">
            <a:spLocks noGrp="1"/>
          </p:cNvSpPr>
          <p:nvPr>
            <p:ph type="subTitle" idx="1"/>
          </p:nvPr>
        </p:nvSpPr>
        <p:spPr>
          <a:xfrm>
            <a:off x="202350" y="803875"/>
            <a:ext cx="7878300" cy="3660900"/>
          </a:xfrm>
          <a:prstGeom prst="rect">
            <a:avLst/>
          </a:prstGeom>
        </p:spPr>
        <p:txBody>
          <a:bodyPr spcFirstLastPara="1" wrap="square" lIns="91425" tIns="91425" rIns="91425" bIns="91425" anchor="t" anchorCtr="0">
            <a:normAutofit fontScale="62500" lnSpcReduction="20000"/>
          </a:bodyPr>
          <a:lstStyle/>
          <a:p>
            <a:pPr marL="0" lvl="0" indent="0" algn="l" rtl="0">
              <a:lnSpc>
                <a:spcPct val="130000"/>
              </a:lnSpc>
              <a:spcBef>
                <a:spcPts val="0"/>
              </a:spcBef>
              <a:spcAft>
                <a:spcPts val="0"/>
              </a:spcAft>
              <a:buNone/>
            </a:pPr>
            <a:r>
              <a:rPr lang="en" sz="5850" b="1" u="sng"/>
              <a:t>Step:3 Edit and Config tftp server</a:t>
            </a:r>
            <a:endParaRPr sz="5850" b="1" u="sng"/>
          </a:p>
          <a:p>
            <a:pPr marL="0" lvl="0" indent="0" algn="l" rtl="0">
              <a:lnSpc>
                <a:spcPct val="150000"/>
              </a:lnSpc>
              <a:spcBef>
                <a:spcPts val="1500"/>
              </a:spcBef>
              <a:spcAft>
                <a:spcPts val="0"/>
              </a:spcAft>
              <a:buNone/>
            </a:pPr>
            <a:r>
              <a:rPr lang="en" sz="3412">
                <a:latin typeface="Arial"/>
                <a:ea typeface="Arial"/>
                <a:cs typeface="Arial"/>
                <a:sym typeface="Arial"/>
              </a:rPr>
              <a:t>Edit its configuration file ‘ </a:t>
            </a:r>
            <a:r>
              <a:rPr lang="en" sz="3412" i="1" u="sng">
                <a:latin typeface="Arial"/>
                <a:ea typeface="Arial"/>
                <a:cs typeface="Arial"/>
                <a:sym typeface="Arial"/>
              </a:rPr>
              <a:t>/etc/xinetd.d/tftp</a:t>
            </a:r>
            <a:r>
              <a:rPr lang="en" sz="3412">
                <a:latin typeface="Arial"/>
                <a:ea typeface="Arial"/>
                <a:cs typeface="Arial"/>
                <a:sym typeface="Arial"/>
              </a:rPr>
              <a:t>’, </a:t>
            </a:r>
            <a:endParaRPr sz="3412">
              <a:latin typeface="Arial"/>
              <a:ea typeface="Arial"/>
              <a:cs typeface="Arial"/>
              <a:sym typeface="Arial"/>
            </a:endParaRPr>
          </a:p>
          <a:p>
            <a:pPr marL="0" lvl="0" indent="0" algn="l" rtl="0">
              <a:lnSpc>
                <a:spcPct val="150000"/>
              </a:lnSpc>
              <a:spcBef>
                <a:spcPts val="0"/>
              </a:spcBef>
              <a:spcAft>
                <a:spcPts val="0"/>
              </a:spcAft>
              <a:buNone/>
            </a:pPr>
            <a:r>
              <a:rPr lang="en" sz="3412">
                <a:latin typeface="Arial"/>
                <a:ea typeface="Arial"/>
                <a:cs typeface="Arial"/>
                <a:sym typeface="Arial"/>
              </a:rPr>
              <a:t>change the parameter ‘</a:t>
            </a:r>
            <a:r>
              <a:rPr lang="en" sz="3412" i="1" u="sng">
                <a:latin typeface="Arial"/>
                <a:ea typeface="Arial"/>
                <a:cs typeface="Arial"/>
                <a:sym typeface="Arial"/>
              </a:rPr>
              <a:t>disable = yes</a:t>
            </a:r>
            <a:r>
              <a:rPr lang="en" sz="3412">
                <a:latin typeface="Arial"/>
                <a:ea typeface="Arial"/>
                <a:cs typeface="Arial"/>
                <a:sym typeface="Arial"/>
              </a:rPr>
              <a:t>‘ to ‘</a:t>
            </a:r>
            <a:r>
              <a:rPr lang="en" sz="3412" i="1" u="sng">
                <a:latin typeface="Arial"/>
                <a:ea typeface="Arial"/>
                <a:cs typeface="Arial"/>
                <a:sym typeface="Arial"/>
              </a:rPr>
              <a:t>disable = no</a:t>
            </a:r>
            <a:r>
              <a:rPr lang="en" sz="3412">
                <a:latin typeface="Arial"/>
                <a:ea typeface="Arial"/>
                <a:cs typeface="Arial"/>
                <a:sym typeface="Arial"/>
              </a:rPr>
              <a:t>’ and leave the other parameters as it is</a:t>
            </a:r>
            <a:r>
              <a:rPr lang="en" sz="2459">
                <a:solidFill>
                  <a:srgbClr val="3A3A3A"/>
                </a:solidFill>
                <a:latin typeface="Arial"/>
                <a:ea typeface="Arial"/>
                <a:cs typeface="Arial"/>
                <a:sym typeface="Arial"/>
              </a:rPr>
              <a:t>.</a:t>
            </a:r>
            <a:endParaRPr sz="3511">
              <a:latin typeface="Arial"/>
              <a:ea typeface="Arial"/>
              <a:cs typeface="Arial"/>
              <a:sym typeface="Arial"/>
            </a:endParaRPr>
          </a:p>
          <a:p>
            <a:pPr marL="457200" lvl="0" indent="0" algn="l" rtl="0">
              <a:lnSpc>
                <a:spcPct val="115000"/>
              </a:lnSpc>
              <a:spcBef>
                <a:spcPts val="0"/>
              </a:spcBef>
              <a:spcAft>
                <a:spcPts val="0"/>
              </a:spcAft>
              <a:buNone/>
            </a:pPr>
            <a:endParaRPr sz="3352">
              <a:latin typeface="Arial"/>
              <a:ea typeface="Arial"/>
              <a:cs typeface="Arial"/>
              <a:sym typeface="Arial"/>
            </a:endParaRPr>
          </a:p>
          <a:p>
            <a:pPr marL="0" lvl="0" indent="0" algn="l" rtl="0">
              <a:lnSpc>
                <a:spcPct val="130000"/>
              </a:lnSpc>
              <a:spcBef>
                <a:spcPts val="1900"/>
              </a:spcBef>
              <a:spcAft>
                <a:spcPts val="0"/>
              </a:spcAft>
              <a:buNone/>
            </a:pPr>
            <a:endParaRPr sz="3352">
              <a:latin typeface="Arial"/>
              <a:ea typeface="Arial"/>
              <a:cs typeface="Arial"/>
              <a:sym typeface="Arial"/>
            </a:endParaRPr>
          </a:p>
          <a:p>
            <a:pPr marL="0" lvl="0" indent="0" algn="l" rtl="0">
              <a:lnSpc>
                <a:spcPct val="130000"/>
              </a:lnSpc>
              <a:spcBef>
                <a:spcPts val="1500"/>
              </a:spcBef>
              <a:spcAft>
                <a:spcPts val="0"/>
              </a:spcAft>
              <a:buNone/>
            </a:pPr>
            <a:r>
              <a:rPr lang="en" sz="3352">
                <a:latin typeface="Arial"/>
                <a:ea typeface="Arial"/>
                <a:cs typeface="Arial"/>
                <a:sym typeface="Arial"/>
              </a:rPr>
              <a:t>         </a:t>
            </a:r>
            <a:endParaRPr sz="3352">
              <a:latin typeface="Arial"/>
              <a:ea typeface="Arial"/>
              <a:cs typeface="Arial"/>
              <a:sym typeface="Arial"/>
            </a:endParaRPr>
          </a:p>
          <a:p>
            <a:pPr marL="0" lvl="0" indent="0" algn="l" rtl="0">
              <a:lnSpc>
                <a:spcPct val="130000"/>
              </a:lnSpc>
              <a:spcBef>
                <a:spcPts val="1500"/>
              </a:spcBef>
              <a:spcAft>
                <a:spcPts val="1500"/>
              </a:spcAft>
              <a:buNone/>
            </a:pPr>
            <a:endParaRPr sz="3352">
              <a:latin typeface="Arial"/>
              <a:ea typeface="Arial"/>
              <a:cs typeface="Arial"/>
              <a:sym typeface="Arial"/>
            </a:endParaRPr>
          </a:p>
        </p:txBody>
      </p:sp>
      <p:sp>
        <p:nvSpPr>
          <p:cNvPr id="403" name="Google Shape;403;p31"/>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pic>
        <p:nvPicPr>
          <p:cNvPr id="404" name="Google Shape;404;p31"/>
          <p:cNvPicPr preferRelativeResize="0"/>
          <p:nvPr/>
        </p:nvPicPr>
        <p:blipFill>
          <a:blip r:embed="rId3">
            <a:alphaModFix/>
          </a:blip>
          <a:stretch>
            <a:fillRect/>
          </a:stretch>
        </p:blipFill>
        <p:spPr>
          <a:xfrm>
            <a:off x="2553125" y="2402025"/>
            <a:ext cx="5238750" cy="2476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ctrTitle"/>
          </p:nvPr>
        </p:nvSpPr>
        <p:spPr>
          <a:xfrm>
            <a:off x="128675" y="382925"/>
            <a:ext cx="4904100" cy="1180800"/>
          </a:xfrm>
          <a:prstGeom prst="rect">
            <a:avLst/>
          </a:prstGeom>
        </p:spPr>
        <p:txBody>
          <a:bodyPr spcFirstLastPara="1" wrap="square" lIns="91425" tIns="91425" rIns="91425" bIns="91425" anchor="ctr" anchorCtr="0">
            <a:noAutofit/>
          </a:bodyPr>
          <a:lstStyle/>
          <a:p>
            <a:pPr marL="0" lvl="0" indent="0" algn="l" rtl="0">
              <a:lnSpc>
                <a:spcPct val="140000"/>
              </a:lnSpc>
              <a:spcBef>
                <a:spcPts val="0"/>
              </a:spcBef>
              <a:spcAft>
                <a:spcPts val="0"/>
              </a:spcAft>
              <a:buNone/>
            </a:pPr>
            <a:r>
              <a:rPr lang="en" sz="3300">
                <a:solidFill>
                  <a:schemeClr val="lt2"/>
                </a:solidFill>
                <a:latin typeface="Arial"/>
                <a:ea typeface="Arial"/>
                <a:cs typeface="Arial"/>
                <a:sym typeface="Arial"/>
              </a:rPr>
              <a:t>What is (PXE)?</a:t>
            </a:r>
            <a:endParaRPr sz="3300">
              <a:solidFill>
                <a:schemeClr val="lt2"/>
              </a:solidFill>
              <a:latin typeface="Arial"/>
              <a:ea typeface="Arial"/>
              <a:cs typeface="Arial"/>
              <a:sym typeface="Arial"/>
            </a:endParaRPr>
          </a:p>
          <a:p>
            <a:pPr marL="0" lvl="0" indent="0" algn="l" rtl="0">
              <a:spcBef>
                <a:spcPts val="0"/>
              </a:spcBef>
              <a:spcAft>
                <a:spcPts val="0"/>
              </a:spcAft>
              <a:buNone/>
            </a:pPr>
            <a:endParaRPr/>
          </a:p>
        </p:txBody>
      </p:sp>
      <p:sp>
        <p:nvSpPr>
          <p:cNvPr id="285" name="Google Shape;285;p14"/>
          <p:cNvSpPr txBox="1">
            <a:spLocks noGrp="1"/>
          </p:cNvSpPr>
          <p:nvPr>
            <p:ph type="subTitle" idx="1"/>
          </p:nvPr>
        </p:nvSpPr>
        <p:spPr>
          <a:xfrm>
            <a:off x="380500" y="1002250"/>
            <a:ext cx="6368100" cy="3319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50">
                <a:latin typeface="Arial"/>
                <a:ea typeface="Arial"/>
                <a:cs typeface="Arial"/>
                <a:sym typeface="Arial"/>
              </a:rPr>
              <a:t>Preboot execution environment (PXE), pronounced pixie, is a set of standards that enables a computer</a:t>
            </a:r>
            <a:endParaRPr sz="1850">
              <a:latin typeface="Arial"/>
              <a:ea typeface="Arial"/>
              <a:cs typeface="Arial"/>
              <a:sym typeface="Arial"/>
            </a:endParaRPr>
          </a:p>
          <a:p>
            <a:pPr marL="0" lvl="0" indent="0" algn="l" rtl="0">
              <a:spcBef>
                <a:spcPts val="0"/>
              </a:spcBef>
              <a:spcAft>
                <a:spcPts val="0"/>
              </a:spcAft>
              <a:buNone/>
            </a:pPr>
            <a:r>
              <a:rPr lang="en" sz="1850">
                <a:latin typeface="Arial"/>
                <a:ea typeface="Arial"/>
                <a:cs typeface="Arial"/>
                <a:sym typeface="Arial"/>
              </a:rPr>
              <a:t>to load an operating system (OS) over a </a:t>
            </a:r>
            <a:endParaRPr sz="1850">
              <a:latin typeface="Arial"/>
              <a:ea typeface="Arial"/>
              <a:cs typeface="Arial"/>
              <a:sym typeface="Arial"/>
            </a:endParaRPr>
          </a:p>
          <a:p>
            <a:pPr marL="0" lvl="0" indent="0" algn="l" rtl="0">
              <a:spcBef>
                <a:spcPts val="0"/>
              </a:spcBef>
              <a:spcAft>
                <a:spcPts val="0"/>
              </a:spcAft>
              <a:buNone/>
            </a:pPr>
            <a:r>
              <a:rPr lang="en" sz="1850">
                <a:latin typeface="Arial"/>
                <a:ea typeface="Arial"/>
                <a:cs typeface="Arial"/>
                <a:sym typeface="Arial"/>
              </a:rPr>
              <a:t>network connection. </a:t>
            </a:r>
            <a:endParaRPr sz="1850">
              <a:latin typeface="Arial"/>
              <a:ea typeface="Arial"/>
              <a:cs typeface="Arial"/>
              <a:sym typeface="Arial"/>
            </a:endParaRPr>
          </a:p>
          <a:p>
            <a:pPr marL="0" lvl="0" indent="0" algn="l" rtl="0">
              <a:spcBef>
                <a:spcPts val="0"/>
              </a:spcBef>
              <a:spcAft>
                <a:spcPts val="0"/>
              </a:spcAft>
              <a:buNone/>
            </a:pPr>
            <a:r>
              <a:rPr lang="en" sz="1850">
                <a:latin typeface="Arial"/>
                <a:ea typeface="Arial"/>
                <a:cs typeface="Arial"/>
                <a:sym typeface="Arial"/>
              </a:rPr>
              <a:t>PXE can be used to quickly install an OS </a:t>
            </a:r>
            <a:endParaRPr sz="1850">
              <a:latin typeface="Arial"/>
              <a:ea typeface="Arial"/>
              <a:cs typeface="Arial"/>
              <a:sym typeface="Arial"/>
            </a:endParaRPr>
          </a:p>
          <a:p>
            <a:pPr marL="0" lvl="0" indent="0" algn="l" rtl="0">
              <a:spcBef>
                <a:spcPts val="0"/>
              </a:spcBef>
              <a:spcAft>
                <a:spcPts val="0"/>
              </a:spcAft>
              <a:buNone/>
            </a:pPr>
            <a:r>
              <a:rPr lang="en" sz="1850">
                <a:latin typeface="Arial"/>
                <a:ea typeface="Arial"/>
                <a:cs typeface="Arial"/>
                <a:sym typeface="Arial"/>
              </a:rPr>
              <a:t>and is commonly used for both </a:t>
            </a:r>
            <a:r>
              <a:rPr lang="en" sz="1850">
                <a:uFill>
                  <a:noFill/>
                </a:uFill>
                <a:latin typeface="Arial"/>
                <a:ea typeface="Arial"/>
                <a:cs typeface="Arial"/>
                <a:sym typeface="Arial"/>
                <a:hlinkClick r:id="rId3"/>
              </a:rPr>
              <a:t>servers</a:t>
            </a:r>
            <a:r>
              <a:rPr lang="en" sz="1850">
                <a:latin typeface="Arial"/>
                <a:ea typeface="Arial"/>
                <a:cs typeface="Arial"/>
                <a:sym typeface="Arial"/>
              </a:rPr>
              <a:t> and </a:t>
            </a:r>
            <a:endParaRPr sz="1850">
              <a:latin typeface="Arial"/>
              <a:ea typeface="Arial"/>
              <a:cs typeface="Arial"/>
              <a:sym typeface="Arial"/>
            </a:endParaRPr>
          </a:p>
          <a:p>
            <a:pPr marL="0" lvl="0" indent="0" algn="l" rtl="0">
              <a:spcBef>
                <a:spcPts val="0"/>
              </a:spcBef>
              <a:spcAft>
                <a:spcPts val="0"/>
              </a:spcAft>
              <a:buNone/>
            </a:pPr>
            <a:r>
              <a:rPr lang="en" sz="1850">
                <a:uFill>
                  <a:noFill/>
                </a:uFill>
                <a:latin typeface="Arial"/>
                <a:ea typeface="Arial"/>
                <a:cs typeface="Arial"/>
                <a:sym typeface="Arial"/>
                <a:hlinkClick r:id="rId4"/>
              </a:rPr>
              <a:t>clients</a:t>
            </a:r>
            <a:r>
              <a:rPr lang="en" sz="1850">
                <a:latin typeface="Arial"/>
                <a:ea typeface="Arial"/>
                <a:cs typeface="Arial"/>
                <a:sym typeface="Arial"/>
              </a:rPr>
              <a:t>. It may also be called </a:t>
            </a:r>
            <a:r>
              <a:rPr lang="en" sz="1850" i="1">
                <a:latin typeface="Arial"/>
                <a:ea typeface="Arial"/>
                <a:cs typeface="Arial"/>
                <a:sym typeface="Arial"/>
              </a:rPr>
              <a:t>PXE boot</a:t>
            </a:r>
            <a:r>
              <a:rPr lang="en" sz="1850">
                <a:latin typeface="Arial"/>
                <a:ea typeface="Arial"/>
                <a:cs typeface="Arial"/>
                <a:sym typeface="Arial"/>
              </a:rPr>
              <a:t>, </a:t>
            </a:r>
            <a:endParaRPr sz="1850">
              <a:latin typeface="Arial"/>
              <a:ea typeface="Arial"/>
              <a:cs typeface="Arial"/>
              <a:sym typeface="Arial"/>
            </a:endParaRPr>
          </a:p>
          <a:p>
            <a:pPr marL="0" lvl="0" indent="0" algn="l" rtl="0">
              <a:spcBef>
                <a:spcPts val="0"/>
              </a:spcBef>
              <a:spcAft>
                <a:spcPts val="0"/>
              </a:spcAft>
              <a:buNone/>
            </a:pPr>
            <a:r>
              <a:rPr lang="en" sz="1850" i="1">
                <a:latin typeface="Arial"/>
                <a:ea typeface="Arial"/>
                <a:cs typeface="Arial"/>
                <a:sym typeface="Arial"/>
              </a:rPr>
              <a:t>boot from network</a:t>
            </a:r>
            <a:r>
              <a:rPr lang="en" sz="1850">
                <a:latin typeface="Arial"/>
                <a:ea typeface="Arial"/>
                <a:cs typeface="Arial"/>
                <a:sym typeface="Arial"/>
              </a:rPr>
              <a:t>,</a:t>
            </a:r>
            <a:r>
              <a:rPr lang="en" sz="1850" i="1">
                <a:latin typeface="Arial"/>
                <a:ea typeface="Arial"/>
                <a:cs typeface="Arial"/>
                <a:sym typeface="Arial"/>
              </a:rPr>
              <a:t>network boot</a:t>
            </a:r>
            <a:r>
              <a:rPr lang="en" sz="1850">
                <a:latin typeface="Arial"/>
                <a:ea typeface="Arial"/>
                <a:cs typeface="Arial"/>
                <a:sym typeface="Arial"/>
              </a:rPr>
              <a:t> or </a:t>
            </a:r>
            <a:endParaRPr sz="1850">
              <a:latin typeface="Arial"/>
              <a:ea typeface="Arial"/>
              <a:cs typeface="Arial"/>
              <a:sym typeface="Arial"/>
            </a:endParaRPr>
          </a:p>
          <a:p>
            <a:pPr marL="0" lvl="0" indent="0" algn="l" rtl="0">
              <a:spcBef>
                <a:spcPts val="0"/>
              </a:spcBef>
              <a:spcAft>
                <a:spcPts val="0"/>
              </a:spcAft>
              <a:buNone/>
            </a:pPr>
            <a:r>
              <a:rPr lang="en" sz="1850" i="1">
                <a:latin typeface="Arial"/>
                <a:ea typeface="Arial"/>
                <a:cs typeface="Arial"/>
                <a:sym typeface="Arial"/>
              </a:rPr>
              <a:t>local area network boot</a:t>
            </a:r>
            <a:r>
              <a:rPr lang="en" sz="1850">
                <a:latin typeface="Arial"/>
                <a:ea typeface="Arial"/>
                <a:cs typeface="Arial"/>
                <a:sym typeface="Arial"/>
              </a:rPr>
              <a:t>.</a:t>
            </a:r>
            <a:endParaRPr sz="2100"/>
          </a:p>
        </p:txBody>
      </p:sp>
      <p:pic>
        <p:nvPicPr>
          <p:cNvPr id="286" name="Google Shape;286;p14"/>
          <p:cNvPicPr preferRelativeResize="0"/>
          <p:nvPr/>
        </p:nvPicPr>
        <p:blipFill>
          <a:blip r:embed="rId5">
            <a:alphaModFix/>
          </a:blip>
          <a:stretch>
            <a:fillRect/>
          </a:stretch>
        </p:blipFill>
        <p:spPr>
          <a:xfrm>
            <a:off x="5081350" y="1465775"/>
            <a:ext cx="3932326" cy="2211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2"/>
          <p:cNvSpPr txBox="1">
            <a:spLocks noGrp="1"/>
          </p:cNvSpPr>
          <p:nvPr>
            <p:ph type="subTitle" idx="1"/>
          </p:nvPr>
        </p:nvSpPr>
        <p:spPr>
          <a:xfrm>
            <a:off x="202350" y="803875"/>
            <a:ext cx="7290900" cy="880200"/>
          </a:xfrm>
          <a:prstGeom prst="rect">
            <a:avLst/>
          </a:prstGeom>
        </p:spPr>
        <p:txBody>
          <a:bodyPr spcFirstLastPara="1" wrap="square" lIns="91425" tIns="91425" rIns="91425" bIns="91425" anchor="t" anchorCtr="0">
            <a:normAutofit fontScale="47500" lnSpcReduction="20000"/>
          </a:bodyPr>
          <a:lstStyle/>
          <a:p>
            <a:pPr marL="0" lvl="0" indent="0" algn="l" rtl="0">
              <a:lnSpc>
                <a:spcPct val="130000"/>
              </a:lnSpc>
              <a:spcBef>
                <a:spcPts val="0"/>
              </a:spcBef>
              <a:spcAft>
                <a:spcPts val="1500"/>
              </a:spcAft>
              <a:buNone/>
            </a:pPr>
            <a:r>
              <a:rPr lang="en" sz="5850" b="1" u="sng"/>
              <a:t>Step:4 Edit tftp root directory </a:t>
            </a:r>
            <a:endParaRPr sz="3352">
              <a:latin typeface="Arial"/>
              <a:ea typeface="Arial"/>
              <a:cs typeface="Arial"/>
              <a:sym typeface="Arial"/>
            </a:endParaRPr>
          </a:p>
        </p:txBody>
      </p:sp>
      <p:sp>
        <p:nvSpPr>
          <p:cNvPr id="410" name="Google Shape;410;p32"/>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
        <p:nvSpPr>
          <p:cNvPr id="411" name="Google Shape;411;p32"/>
          <p:cNvSpPr txBox="1">
            <a:spLocks noGrp="1"/>
          </p:cNvSpPr>
          <p:nvPr>
            <p:ph type="subTitle" idx="1"/>
          </p:nvPr>
        </p:nvSpPr>
        <p:spPr>
          <a:xfrm>
            <a:off x="289475" y="1521825"/>
            <a:ext cx="8522400" cy="880200"/>
          </a:xfrm>
          <a:prstGeom prst="rect">
            <a:avLst/>
          </a:prstGeom>
        </p:spPr>
        <p:txBody>
          <a:bodyPr spcFirstLastPara="1" wrap="square" lIns="91425" tIns="91425" rIns="91425" bIns="91425" anchor="t" anchorCtr="0">
            <a:normAutofit/>
          </a:bodyPr>
          <a:lstStyle/>
          <a:p>
            <a:pPr marL="0" lvl="0" indent="0" algn="l" rtl="0">
              <a:lnSpc>
                <a:spcPct val="130000"/>
              </a:lnSpc>
              <a:spcBef>
                <a:spcPts val="0"/>
              </a:spcBef>
              <a:spcAft>
                <a:spcPts val="1500"/>
              </a:spcAft>
              <a:buSzPts val="358"/>
              <a:buNone/>
            </a:pPr>
            <a:r>
              <a:rPr lang="en" sz="1501" b="1"/>
              <a:t>1)  All the network boot related files are to be placed in tftp root directory “/var/lib/tftpboot”</a:t>
            </a:r>
            <a:endParaRPr sz="1501" b="1"/>
          </a:p>
        </p:txBody>
      </p:sp>
      <p:sp>
        <p:nvSpPr>
          <p:cNvPr id="412" name="Google Shape;412;p32"/>
          <p:cNvSpPr txBox="1">
            <a:spLocks noGrp="1"/>
          </p:cNvSpPr>
          <p:nvPr>
            <p:ph type="subTitle" idx="1"/>
          </p:nvPr>
        </p:nvSpPr>
        <p:spPr>
          <a:xfrm>
            <a:off x="289475" y="1826625"/>
            <a:ext cx="6381300" cy="577500"/>
          </a:xfrm>
          <a:prstGeom prst="rect">
            <a:avLst/>
          </a:prstGeom>
        </p:spPr>
        <p:txBody>
          <a:bodyPr spcFirstLastPara="1" wrap="square" lIns="91425" tIns="91425" rIns="91425" bIns="91425" anchor="t" anchorCtr="0">
            <a:normAutofit fontScale="77500" lnSpcReduction="20000"/>
          </a:bodyPr>
          <a:lstStyle/>
          <a:p>
            <a:pPr marL="0" lvl="0" indent="0" algn="l" rtl="0">
              <a:lnSpc>
                <a:spcPct val="130000"/>
              </a:lnSpc>
              <a:spcBef>
                <a:spcPts val="0"/>
              </a:spcBef>
              <a:spcAft>
                <a:spcPts val="1500"/>
              </a:spcAft>
              <a:buSzPts val="358"/>
              <a:buNone/>
            </a:pPr>
            <a:r>
              <a:rPr lang="en" sz="1601" b="1"/>
              <a:t>We will copy required network boot files in ‘/var/lib/tftpboot/’</a:t>
            </a:r>
            <a:endParaRPr sz="1601" b="1"/>
          </a:p>
        </p:txBody>
      </p:sp>
      <p:pic>
        <p:nvPicPr>
          <p:cNvPr id="413" name="Google Shape;413;p32"/>
          <p:cNvPicPr preferRelativeResize="0"/>
          <p:nvPr/>
        </p:nvPicPr>
        <p:blipFill>
          <a:blip r:embed="rId3">
            <a:alphaModFix/>
          </a:blip>
          <a:stretch>
            <a:fillRect/>
          </a:stretch>
        </p:blipFill>
        <p:spPr>
          <a:xfrm>
            <a:off x="152400" y="2251725"/>
            <a:ext cx="8437250" cy="322150"/>
          </a:xfrm>
          <a:prstGeom prst="rect">
            <a:avLst/>
          </a:prstGeom>
          <a:noFill/>
          <a:ln>
            <a:noFill/>
          </a:ln>
        </p:spPr>
      </p:pic>
      <p:pic>
        <p:nvPicPr>
          <p:cNvPr id="414" name="Google Shape;414;p32"/>
          <p:cNvPicPr preferRelativeResize="0"/>
          <p:nvPr/>
        </p:nvPicPr>
        <p:blipFill>
          <a:blip r:embed="rId4">
            <a:alphaModFix/>
          </a:blip>
          <a:stretch>
            <a:fillRect/>
          </a:stretch>
        </p:blipFill>
        <p:spPr>
          <a:xfrm>
            <a:off x="152400" y="2707225"/>
            <a:ext cx="8437261" cy="322150"/>
          </a:xfrm>
          <a:prstGeom prst="rect">
            <a:avLst/>
          </a:prstGeom>
          <a:noFill/>
          <a:ln>
            <a:noFill/>
          </a:ln>
        </p:spPr>
      </p:pic>
      <p:pic>
        <p:nvPicPr>
          <p:cNvPr id="415" name="Google Shape;415;p32"/>
          <p:cNvPicPr preferRelativeResize="0"/>
          <p:nvPr/>
        </p:nvPicPr>
        <p:blipFill>
          <a:blip r:embed="rId5">
            <a:alphaModFix/>
          </a:blip>
          <a:stretch>
            <a:fillRect/>
          </a:stretch>
        </p:blipFill>
        <p:spPr>
          <a:xfrm>
            <a:off x="152400" y="3162725"/>
            <a:ext cx="8437261" cy="322150"/>
          </a:xfrm>
          <a:prstGeom prst="rect">
            <a:avLst/>
          </a:prstGeom>
          <a:noFill/>
          <a:ln>
            <a:noFill/>
          </a:ln>
        </p:spPr>
      </p:pic>
      <p:pic>
        <p:nvPicPr>
          <p:cNvPr id="416" name="Google Shape;416;p32"/>
          <p:cNvPicPr preferRelativeResize="0"/>
          <p:nvPr/>
        </p:nvPicPr>
        <p:blipFill>
          <a:blip r:embed="rId6">
            <a:alphaModFix/>
          </a:blip>
          <a:stretch>
            <a:fillRect/>
          </a:stretch>
        </p:blipFill>
        <p:spPr>
          <a:xfrm>
            <a:off x="152400" y="3618225"/>
            <a:ext cx="8437261" cy="322150"/>
          </a:xfrm>
          <a:prstGeom prst="rect">
            <a:avLst/>
          </a:prstGeom>
          <a:noFill/>
          <a:ln>
            <a:noFill/>
          </a:ln>
        </p:spPr>
      </p:pic>
      <p:pic>
        <p:nvPicPr>
          <p:cNvPr id="417" name="Google Shape;417;p32"/>
          <p:cNvPicPr preferRelativeResize="0"/>
          <p:nvPr/>
        </p:nvPicPr>
        <p:blipFill>
          <a:blip r:embed="rId7">
            <a:alphaModFix/>
          </a:blip>
          <a:stretch>
            <a:fillRect/>
          </a:stretch>
        </p:blipFill>
        <p:spPr>
          <a:xfrm>
            <a:off x="152400" y="4073725"/>
            <a:ext cx="8437261" cy="322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3"/>
          <p:cNvSpPr txBox="1">
            <a:spLocks noGrp="1"/>
          </p:cNvSpPr>
          <p:nvPr>
            <p:ph type="subTitle" idx="1"/>
          </p:nvPr>
        </p:nvSpPr>
        <p:spPr>
          <a:xfrm>
            <a:off x="202350" y="803875"/>
            <a:ext cx="7290900" cy="880200"/>
          </a:xfrm>
          <a:prstGeom prst="rect">
            <a:avLst/>
          </a:prstGeom>
        </p:spPr>
        <p:txBody>
          <a:bodyPr spcFirstLastPara="1" wrap="square" lIns="91425" tIns="91425" rIns="91425" bIns="91425" anchor="t" anchorCtr="0">
            <a:normAutofit fontScale="47500" lnSpcReduction="20000"/>
          </a:bodyPr>
          <a:lstStyle/>
          <a:p>
            <a:pPr marL="0" lvl="0" indent="0" algn="l" rtl="0">
              <a:lnSpc>
                <a:spcPct val="130000"/>
              </a:lnSpc>
              <a:spcBef>
                <a:spcPts val="0"/>
              </a:spcBef>
              <a:spcAft>
                <a:spcPts val="1500"/>
              </a:spcAft>
              <a:buNone/>
            </a:pPr>
            <a:r>
              <a:rPr lang="en" sz="5850" b="1" u="sng"/>
              <a:t>Step:4 Mount CentOS 7.x ISO</a:t>
            </a:r>
            <a:endParaRPr sz="3352">
              <a:latin typeface="Arial"/>
              <a:ea typeface="Arial"/>
              <a:cs typeface="Arial"/>
              <a:sym typeface="Arial"/>
            </a:endParaRPr>
          </a:p>
        </p:txBody>
      </p:sp>
      <p:sp>
        <p:nvSpPr>
          <p:cNvPr id="423" name="Google Shape;423;p33"/>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
        <p:nvSpPr>
          <p:cNvPr id="424" name="Google Shape;424;p33"/>
          <p:cNvSpPr txBox="1">
            <a:spLocks noGrp="1"/>
          </p:cNvSpPr>
          <p:nvPr>
            <p:ph type="subTitle" idx="1"/>
          </p:nvPr>
        </p:nvSpPr>
        <p:spPr>
          <a:xfrm>
            <a:off x="289475" y="1521825"/>
            <a:ext cx="8626800" cy="821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8"/>
              <a:buNone/>
            </a:pPr>
            <a:r>
              <a:rPr lang="en" sz="1801" b="1"/>
              <a:t>2) We will mount the CentOs 7.iso file from cdrom to the ftp server’s directory ‘</a:t>
            </a:r>
            <a:r>
              <a:rPr lang="en" sz="1801" b="1" i="1" u="sng"/>
              <a:t>/var/ftp/pub’</a:t>
            </a:r>
            <a:r>
              <a:rPr lang="en" sz="1801" b="1"/>
              <a:t>, In ower case we mount permanently in </a:t>
            </a:r>
            <a:r>
              <a:rPr lang="en" sz="1801" b="1" i="1" u="sng"/>
              <a:t>/etc/fstab</a:t>
            </a:r>
            <a:endParaRPr sz="1801" b="1" i="1" u="sng"/>
          </a:p>
        </p:txBody>
      </p:sp>
      <p:pic>
        <p:nvPicPr>
          <p:cNvPr id="425" name="Google Shape;425;p33"/>
          <p:cNvPicPr preferRelativeResize="0"/>
          <p:nvPr/>
        </p:nvPicPr>
        <p:blipFill>
          <a:blip r:embed="rId3">
            <a:alphaModFix/>
          </a:blip>
          <a:stretch>
            <a:fillRect/>
          </a:stretch>
        </p:blipFill>
        <p:spPr>
          <a:xfrm>
            <a:off x="289475" y="2343150"/>
            <a:ext cx="7290900" cy="424198"/>
          </a:xfrm>
          <a:prstGeom prst="rect">
            <a:avLst/>
          </a:prstGeom>
          <a:noFill/>
          <a:ln>
            <a:noFill/>
          </a:ln>
        </p:spPr>
      </p:pic>
      <p:sp>
        <p:nvSpPr>
          <p:cNvPr id="426" name="Google Shape;426;p33"/>
          <p:cNvSpPr txBox="1">
            <a:spLocks noGrp="1"/>
          </p:cNvSpPr>
          <p:nvPr>
            <p:ph type="subTitle" idx="1"/>
          </p:nvPr>
        </p:nvSpPr>
        <p:spPr>
          <a:xfrm>
            <a:off x="213275" y="2817225"/>
            <a:ext cx="8930700" cy="1029000"/>
          </a:xfrm>
          <a:prstGeom prst="rect">
            <a:avLst/>
          </a:prstGeom>
        </p:spPr>
        <p:txBody>
          <a:bodyPr spcFirstLastPara="1" wrap="square" lIns="91425" tIns="91425" rIns="91425" bIns="91425" anchor="t" anchorCtr="0">
            <a:normAutofit/>
          </a:bodyPr>
          <a:lstStyle/>
          <a:p>
            <a:pPr marL="0" lvl="0" indent="0" algn="l" rtl="0">
              <a:lnSpc>
                <a:spcPct val="130000"/>
              </a:lnSpc>
              <a:spcBef>
                <a:spcPts val="0"/>
              </a:spcBef>
              <a:spcAft>
                <a:spcPts val="0"/>
              </a:spcAft>
              <a:buSzPts val="358"/>
              <a:buNone/>
            </a:pPr>
            <a:r>
              <a:rPr lang="en" sz="1801" b="1"/>
              <a:t>3) After that will create 2 dirs. </a:t>
            </a:r>
            <a:r>
              <a:rPr lang="en" sz="1801" b="1" i="1" u="sng"/>
              <a:t>/var/lib/tftpboot/pxelinux.cfg</a:t>
            </a:r>
            <a:r>
              <a:rPr lang="en" sz="1801" b="1"/>
              <a:t>  </a:t>
            </a:r>
            <a:endParaRPr sz="1801" b="1"/>
          </a:p>
          <a:p>
            <a:pPr marL="0" lvl="0" indent="0" algn="l" rtl="0">
              <a:lnSpc>
                <a:spcPct val="130000"/>
              </a:lnSpc>
              <a:spcBef>
                <a:spcPts val="0"/>
              </a:spcBef>
              <a:spcAft>
                <a:spcPts val="0"/>
              </a:spcAft>
              <a:buSzPts val="358"/>
              <a:buNone/>
            </a:pPr>
            <a:r>
              <a:rPr lang="en" sz="1801" b="1"/>
              <a:t>and  </a:t>
            </a:r>
            <a:r>
              <a:rPr lang="en" sz="1801" b="1" i="1" u="sng"/>
              <a:t>/var/lib/tftpboot/networkboot</a:t>
            </a:r>
            <a:endParaRPr sz="1801" b="1" i="1" u="sng"/>
          </a:p>
        </p:txBody>
      </p:sp>
      <p:pic>
        <p:nvPicPr>
          <p:cNvPr id="427" name="Google Shape;427;p33"/>
          <p:cNvPicPr preferRelativeResize="0"/>
          <p:nvPr/>
        </p:nvPicPr>
        <p:blipFill>
          <a:blip r:embed="rId4">
            <a:alphaModFix/>
          </a:blip>
          <a:stretch>
            <a:fillRect/>
          </a:stretch>
        </p:blipFill>
        <p:spPr>
          <a:xfrm>
            <a:off x="304800" y="3811925"/>
            <a:ext cx="6255475" cy="533800"/>
          </a:xfrm>
          <a:prstGeom prst="rect">
            <a:avLst/>
          </a:prstGeom>
          <a:noFill/>
          <a:ln>
            <a:noFill/>
          </a:ln>
        </p:spPr>
      </p:pic>
      <p:pic>
        <p:nvPicPr>
          <p:cNvPr id="428" name="Google Shape;428;p33"/>
          <p:cNvPicPr preferRelativeResize="0"/>
          <p:nvPr/>
        </p:nvPicPr>
        <p:blipFill>
          <a:blip r:embed="rId5">
            <a:alphaModFix/>
          </a:blip>
          <a:stretch>
            <a:fillRect/>
          </a:stretch>
        </p:blipFill>
        <p:spPr>
          <a:xfrm>
            <a:off x="304800" y="4421525"/>
            <a:ext cx="6255469" cy="533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subTitle" idx="1"/>
          </p:nvPr>
        </p:nvSpPr>
        <p:spPr>
          <a:xfrm>
            <a:off x="202350" y="803875"/>
            <a:ext cx="7290900" cy="880200"/>
          </a:xfrm>
          <a:prstGeom prst="rect">
            <a:avLst/>
          </a:prstGeom>
        </p:spPr>
        <p:txBody>
          <a:bodyPr spcFirstLastPara="1" wrap="square" lIns="91425" tIns="91425" rIns="91425" bIns="91425" anchor="t" anchorCtr="0">
            <a:normAutofit fontScale="47500" lnSpcReduction="20000"/>
          </a:bodyPr>
          <a:lstStyle/>
          <a:p>
            <a:pPr marL="0" lvl="0" indent="0" algn="l" rtl="0">
              <a:lnSpc>
                <a:spcPct val="130000"/>
              </a:lnSpc>
              <a:spcBef>
                <a:spcPts val="0"/>
              </a:spcBef>
              <a:spcAft>
                <a:spcPts val="1500"/>
              </a:spcAft>
              <a:buNone/>
            </a:pPr>
            <a:r>
              <a:rPr lang="en" sz="5850" b="1" u="sng"/>
              <a:t>Step:4 Mount CentOS 7.x ISO</a:t>
            </a:r>
            <a:endParaRPr sz="3352">
              <a:latin typeface="Arial"/>
              <a:ea typeface="Arial"/>
              <a:cs typeface="Arial"/>
              <a:sym typeface="Arial"/>
            </a:endParaRPr>
          </a:p>
        </p:txBody>
      </p:sp>
      <p:sp>
        <p:nvSpPr>
          <p:cNvPr id="434" name="Google Shape;434;p34"/>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
        <p:nvSpPr>
          <p:cNvPr id="435" name="Google Shape;435;p34"/>
          <p:cNvSpPr txBox="1">
            <a:spLocks noGrp="1"/>
          </p:cNvSpPr>
          <p:nvPr>
            <p:ph type="subTitle" idx="1"/>
          </p:nvPr>
        </p:nvSpPr>
        <p:spPr>
          <a:xfrm>
            <a:off x="289475" y="1750425"/>
            <a:ext cx="8522400" cy="645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358"/>
              <a:buNone/>
            </a:pPr>
            <a:r>
              <a:rPr lang="en" sz="1801" b="1"/>
              <a:t>4) Copy Kernel file (vmlimz) and initrd file </a:t>
            </a:r>
            <a:br>
              <a:rPr lang="en" sz="1801" b="1"/>
            </a:br>
            <a:r>
              <a:rPr lang="en" sz="1801" b="1"/>
              <a:t>from mounted iso file to ‘</a:t>
            </a:r>
            <a:r>
              <a:rPr lang="en" sz="1801" b="1" i="1" u="sng"/>
              <a:t>/var/lib/tftpboot/networkboot/</a:t>
            </a:r>
            <a:r>
              <a:rPr lang="en" sz="1801" b="1"/>
              <a:t>’</a:t>
            </a:r>
            <a:endParaRPr sz="1801" b="1"/>
          </a:p>
        </p:txBody>
      </p:sp>
      <p:pic>
        <p:nvPicPr>
          <p:cNvPr id="436" name="Google Shape;436;p34"/>
          <p:cNvPicPr preferRelativeResize="0"/>
          <p:nvPr/>
        </p:nvPicPr>
        <p:blipFill>
          <a:blip r:embed="rId3">
            <a:alphaModFix/>
          </a:blip>
          <a:stretch>
            <a:fillRect/>
          </a:stretch>
        </p:blipFill>
        <p:spPr>
          <a:xfrm>
            <a:off x="381000" y="2929125"/>
            <a:ext cx="7702406" cy="423500"/>
          </a:xfrm>
          <a:prstGeom prst="rect">
            <a:avLst/>
          </a:prstGeom>
          <a:noFill/>
          <a:ln>
            <a:noFill/>
          </a:ln>
        </p:spPr>
      </p:pic>
      <p:pic>
        <p:nvPicPr>
          <p:cNvPr id="437" name="Google Shape;437;p34"/>
          <p:cNvPicPr preferRelativeResize="0"/>
          <p:nvPr/>
        </p:nvPicPr>
        <p:blipFill>
          <a:blip r:embed="rId4">
            <a:alphaModFix/>
          </a:blip>
          <a:stretch>
            <a:fillRect/>
          </a:stretch>
        </p:blipFill>
        <p:spPr>
          <a:xfrm>
            <a:off x="381000" y="3717225"/>
            <a:ext cx="8033275" cy="42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ubTitle" idx="1"/>
          </p:nvPr>
        </p:nvSpPr>
        <p:spPr>
          <a:xfrm>
            <a:off x="202350" y="803875"/>
            <a:ext cx="7290900" cy="880200"/>
          </a:xfrm>
          <a:prstGeom prst="rect">
            <a:avLst/>
          </a:prstGeom>
        </p:spPr>
        <p:txBody>
          <a:bodyPr spcFirstLastPara="1" wrap="square" lIns="91425" tIns="91425" rIns="91425" bIns="91425" anchor="t" anchorCtr="0">
            <a:normAutofit fontScale="47500" lnSpcReduction="20000"/>
          </a:bodyPr>
          <a:lstStyle/>
          <a:p>
            <a:pPr marL="0" lvl="0" indent="0" algn="l" rtl="0">
              <a:lnSpc>
                <a:spcPct val="130000"/>
              </a:lnSpc>
              <a:spcBef>
                <a:spcPts val="0"/>
              </a:spcBef>
              <a:spcAft>
                <a:spcPts val="1500"/>
              </a:spcAft>
              <a:buNone/>
            </a:pPr>
            <a:r>
              <a:rPr lang="en" sz="5850" b="1" u="sng"/>
              <a:t>Step:4 Mount CentOS 7.x ISO</a:t>
            </a:r>
            <a:endParaRPr sz="3352">
              <a:latin typeface="Arial"/>
              <a:ea typeface="Arial"/>
              <a:cs typeface="Arial"/>
              <a:sym typeface="Arial"/>
            </a:endParaRPr>
          </a:p>
        </p:txBody>
      </p:sp>
      <p:sp>
        <p:nvSpPr>
          <p:cNvPr id="443" name="Google Shape;443;p35"/>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
        <p:nvSpPr>
          <p:cNvPr id="444" name="Google Shape;444;p35"/>
          <p:cNvSpPr txBox="1">
            <a:spLocks noGrp="1"/>
          </p:cNvSpPr>
          <p:nvPr>
            <p:ph type="subTitle" idx="1"/>
          </p:nvPr>
        </p:nvSpPr>
        <p:spPr>
          <a:xfrm>
            <a:off x="289475" y="1598025"/>
            <a:ext cx="8522400" cy="645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358"/>
              <a:buNone/>
            </a:pPr>
            <a:r>
              <a:rPr lang="en" sz="1801" b="1"/>
              <a:t>5) Create a PXE menu file under the folder </a:t>
            </a:r>
            <a:r>
              <a:rPr lang="en" sz="1801" b="1" i="1" u="sng"/>
              <a:t>/var/lib/tftpboot/pxelinux.cfg/default</a:t>
            </a:r>
            <a:r>
              <a:rPr lang="en" sz="1801" b="1"/>
              <a:t> with the name ‘default’</a:t>
            </a:r>
            <a:endParaRPr sz="1801" b="1"/>
          </a:p>
        </p:txBody>
      </p:sp>
      <p:pic>
        <p:nvPicPr>
          <p:cNvPr id="445" name="Google Shape;445;p35"/>
          <p:cNvPicPr preferRelativeResize="0"/>
          <p:nvPr/>
        </p:nvPicPr>
        <p:blipFill>
          <a:blip r:embed="rId3">
            <a:alphaModFix/>
          </a:blip>
          <a:stretch>
            <a:fillRect/>
          </a:stretch>
        </p:blipFill>
        <p:spPr>
          <a:xfrm>
            <a:off x="640650" y="2661338"/>
            <a:ext cx="7820025" cy="1781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6"/>
          <p:cNvSpPr txBox="1">
            <a:spLocks noGrp="1"/>
          </p:cNvSpPr>
          <p:nvPr>
            <p:ph type="subTitle" idx="1"/>
          </p:nvPr>
        </p:nvSpPr>
        <p:spPr>
          <a:xfrm>
            <a:off x="202350" y="803875"/>
            <a:ext cx="7290900" cy="880200"/>
          </a:xfrm>
          <a:prstGeom prst="rect">
            <a:avLst/>
          </a:prstGeom>
        </p:spPr>
        <p:txBody>
          <a:bodyPr spcFirstLastPara="1" wrap="square" lIns="91425" tIns="91425" rIns="91425" bIns="91425" anchor="t" anchorCtr="0">
            <a:normAutofit fontScale="47500" lnSpcReduction="20000"/>
          </a:bodyPr>
          <a:lstStyle/>
          <a:p>
            <a:pPr marL="0" lvl="0" indent="0" algn="l" rtl="0">
              <a:lnSpc>
                <a:spcPct val="130000"/>
              </a:lnSpc>
              <a:spcBef>
                <a:spcPts val="0"/>
              </a:spcBef>
              <a:spcAft>
                <a:spcPts val="1500"/>
              </a:spcAft>
              <a:buNone/>
            </a:pPr>
            <a:r>
              <a:rPr lang="en" sz="5850" b="1" u="sng"/>
              <a:t>Step:5 Creating a new kickstart </a:t>
            </a:r>
            <a:endParaRPr sz="3352">
              <a:latin typeface="Arial"/>
              <a:ea typeface="Arial"/>
              <a:cs typeface="Arial"/>
              <a:sym typeface="Arial"/>
            </a:endParaRPr>
          </a:p>
        </p:txBody>
      </p:sp>
      <p:sp>
        <p:nvSpPr>
          <p:cNvPr id="451" name="Google Shape;451;p36"/>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
        <p:nvSpPr>
          <p:cNvPr id="452" name="Google Shape;452;p36"/>
          <p:cNvSpPr txBox="1">
            <a:spLocks noGrp="1"/>
          </p:cNvSpPr>
          <p:nvPr>
            <p:ph type="subTitle" idx="1"/>
          </p:nvPr>
        </p:nvSpPr>
        <p:spPr>
          <a:xfrm>
            <a:off x="289475" y="1598025"/>
            <a:ext cx="8522400" cy="645300"/>
          </a:xfrm>
          <a:prstGeom prst="rect">
            <a:avLst/>
          </a:prstGeom>
        </p:spPr>
        <p:txBody>
          <a:bodyPr spcFirstLastPara="1" wrap="square" lIns="91425" tIns="91425" rIns="91425" bIns="91425" anchor="t" anchorCtr="0">
            <a:noAutofit/>
          </a:bodyPr>
          <a:lstStyle/>
          <a:p>
            <a:pPr marL="457200" lvl="0" indent="0" algn="l" rtl="0">
              <a:lnSpc>
                <a:spcPct val="150000"/>
              </a:lnSpc>
              <a:spcBef>
                <a:spcPts val="0"/>
              </a:spcBef>
              <a:spcAft>
                <a:spcPts val="0"/>
              </a:spcAft>
              <a:buSzPts val="358"/>
              <a:buNone/>
            </a:pPr>
            <a:r>
              <a:rPr lang="en" sz="1801" b="1"/>
              <a:t>A kickstart file is a simple text file that contains configuration information for a  Linux installation. The system reads this configuration information at boot time and carries out the installation process without any further input from you. You can also use a kickstart file to upgrade your system to a new release.</a:t>
            </a:r>
            <a:endParaRPr sz="1801"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7"/>
          <p:cNvSpPr txBox="1">
            <a:spLocks noGrp="1"/>
          </p:cNvSpPr>
          <p:nvPr>
            <p:ph type="subTitle" idx="1"/>
          </p:nvPr>
        </p:nvSpPr>
        <p:spPr>
          <a:xfrm>
            <a:off x="202350" y="803875"/>
            <a:ext cx="6351000" cy="880200"/>
          </a:xfrm>
          <a:prstGeom prst="rect">
            <a:avLst/>
          </a:prstGeom>
        </p:spPr>
        <p:txBody>
          <a:bodyPr spcFirstLastPara="1" wrap="square" lIns="91425" tIns="91425" rIns="91425" bIns="91425" anchor="t" anchorCtr="0">
            <a:normAutofit fontScale="47500" lnSpcReduction="10000"/>
          </a:bodyPr>
          <a:lstStyle/>
          <a:p>
            <a:pPr marL="0" lvl="0" indent="0" algn="l" rtl="0">
              <a:lnSpc>
                <a:spcPct val="130000"/>
              </a:lnSpc>
              <a:spcBef>
                <a:spcPts val="0"/>
              </a:spcBef>
              <a:spcAft>
                <a:spcPts val="1500"/>
              </a:spcAft>
              <a:buNone/>
            </a:pPr>
            <a:r>
              <a:rPr lang="en" sz="5850" b="1" u="sng"/>
              <a:t>Step:5 Creating a new kickstart </a:t>
            </a:r>
            <a:endParaRPr sz="3352">
              <a:latin typeface="Arial"/>
              <a:ea typeface="Arial"/>
              <a:cs typeface="Arial"/>
              <a:sym typeface="Arial"/>
            </a:endParaRPr>
          </a:p>
        </p:txBody>
      </p:sp>
      <p:sp>
        <p:nvSpPr>
          <p:cNvPr id="458" name="Google Shape;458;p37"/>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
        <p:nvSpPr>
          <p:cNvPr id="459" name="Google Shape;459;p37"/>
          <p:cNvSpPr txBox="1">
            <a:spLocks noGrp="1"/>
          </p:cNvSpPr>
          <p:nvPr>
            <p:ph type="subTitle" idx="1"/>
          </p:nvPr>
        </p:nvSpPr>
        <p:spPr>
          <a:xfrm>
            <a:off x="289475" y="1598025"/>
            <a:ext cx="4282500" cy="1404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358"/>
              <a:buNone/>
            </a:pPr>
            <a:r>
              <a:rPr lang="en" sz="1801" b="1"/>
              <a:t>We make a kickstart file using system-config-kickstart</a:t>
            </a:r>
            <a:endParaRPr sz="1801" b="1"/>
          </a:p>
        </p:txBody>
      </p:sp>
      <p:pic>
        <p:nvPicPr>
          <p:cNvPr id="460" name="Google Shape;460;p37"/>
          <p:cNvPicPr preferRelativeResize="0"/>
          <p:nvPr/>
        </p:nvPicPr>
        <p:blipFill>
          <a:blip r:embed="rId3">
            <a:alphaModFix/>
          </a:blip>
          <a:stretch>
            <a:fillRect/>
          </a:stretch>
        </p:blipFill>
        <p:spPr>
          <a:xfrm>
            <a:off x="4112200" y="1340375"/>
            <a:ext cx="4790075" cy="3594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8"/>
          <p:cNvSpPr txBox="1">
            <a:spLocks noGrp="1"/>
          </p:cNvSpPr>
          <p:nvPr>
            <p:ph type="subTitle" idx="1"/>
          </p:nvPr>
        </p:nvSpPr>
        <p:spPr>
          <a:xfrm>
            <a:off x="202350" y="803875"/>
            <a:ext cx="6351000" cy="880200"/>
          </a:xfrm>
          <a:prstGeom prst="rect">
            <a:avLst/>
          </a:prstGeom>
        </p:spPr>
        <p:txBody>
          <a:bodyPr spcFirstLastPara="1" wrap="square" lIns="91425" tIns="91425" rIns="91425" bIns="91425" anchor="t" anchorCtr="0">
            <a:normAutofit fontScale="47500" lnSpcReduction="20000"/>
          </a:bodyPr>
          <a:lstStyle/>
          <a:p>
            <a:pPr marL="0" lvl="0" indent="0" algn="l" rtl="0">
              <a:lnSpc>
                <a:spcPct val="130000"/>
              </a:lnSpc>
              <a:spcBef>
                <a:spcPts val="0"/>
              </a:spcBef>
              <a:spcAft>
                <a:spcPts val="1500"/>
              </a:spcAft>
              <a:buNone/>
            </a:pPr>
            <a:r>
              <a:rPr lang="en" sz="5850" b="1" u="sng"/>
              <a:t>Step:6 Enable and start every thing  </a:t>
            </a:r>
            <a:endParaRPr sz="3352">
              <a:latin typeface="Arial"/>
              <a:ea typeface="Arial"/>
              <a:cs typeface="Arial"/>
              <a:sym typeface="Arial"/>
            </a:endParaRPr>
          </a:p>
        </p:txBody>
      </p:sp>
      <p:sp>
        <p:nvSpPr>
          <p:cNvPr id="466" name="Google Shape;466;p38"/>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
        <p:nvSpPr>
          <p:cNvPr id="467" name="Google Shape;467;p38"/>
          <p:cNvSpPr txBox="1">
            <a:spLocks noGrp="1"/>
          </p:cNvSpPr>
          <p:nvPr>
            <p:ph type="subTitle" idx="1"/>
          </p:nvPr>
        </p:nvSpPr>
        <p:spPr>
          <a:xfrm>
            <a:off x="289475" y="1598025"/>
            <a:ext cx="6028800" cy="973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358"/>
              <a:buNone/>
            </a:pPr>
            <a:r>
              <a:rPr lang="en" sz="1801" b="1"/>
              <a:t>After finishing the configuration we will enable and start: xinetd, dhcpd, vsftpd.</a:t>
            </a:r>
            <a:endParaRPr sz="1801" b="1"/>
          </a:p>
        </p:txBody>
      </p:sp>
      <p:pic>
        <p:nvPicPr>
          <p:cNvPr id="468" name="Google Shape;468;p38"/>
          <p:cNvPicPr preferRelativeResize="0"/>
          <p:nvPr/>
        </p:nvPicPr>
        <p:blipFill>
          <a:blip r:embed="rId3">
            <a:alphaModFix/>
          </a:blip>
          <a:stretch>
            <a:fillRect/>
          </a:stretch>
        </p:blipFill>
        <p:spPr>
          <a:xfrm>
            <a:off x="304800" y="2495625"/>
            <a:ext cx="7861775" cy="434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9"/>
          <p:cNvSpPr txBox="1">
            <a:spLocks noGrp="1"/>
          </p:cNvSpPr>
          <p:nvPr>
            <p:ph type="subTitle" idx="1"/>
          </p:nvPr>
        </p:nvSpPr>
        <p:spPr>
          <a:xfrm>
            <a:off x="202350" y="803875"/>
            <a:ext cx="6351000" cy="880200"/>
          </a:xfrm>
          <a:prstGeom prst="rect">
            <a:avLst/>
          </a:prstGeom>
        </p:spPr>
        <p:txBody>
          <a:bodyPr spcFirstLastPara="1" wrap="square" lIns="91425" tIns="91425" rIns="91425" bIns="91425" anchor="t" anchorCtr="0">
            <a:normAutofit fontScale="92500" lnSpcReduction="10000"/>
          </a:bodyPr>
          <a:lstStyle/>
          <a:p>
            <a:pPr marL="0" lvl="0" indent="0" algn="l" rtl="0">
              <a:lnSpc>
                <a:spcPct val="130000"/>
              </a:lnSpc>
              <a:spcBef>
                <a:spcPts val="0"/>
              </a:spcBef>
              <a:spcAft>
                <a:spcPts val="1500"/>
              </a:spcAft>
              <a:buSzPts val="852"/>
              <a:buNone/>
            </a:pPr>
            <a:r>
              <a:rPr lang="en" sz="2833" b="1" u="sng"/>
              <a:t>Final step:</a:t>
            </a:r>
            <a:endParaRPr sz="898">
              <a:latin typeface="Arial"/>
              <a:ea typeface="Arial"/>
              <a:cs typeface="Arial"/>
              <a:sym typeface="Arial"/>
            </a:endParaRPr>
          </a:p>
        </p:txBody>
      </p:sp>
      <p:sp>
        <p:nvSpPr>
          <p:cNvPr id="474" name="Google Shape;474;p39"/>
          <p:cNvSpPr txBox="1">
            <a:spLocks noGrp="1"/>
          </p:cNvSpPr>
          <p:nvPr>
            <p:ph type="ctrTitle"/>
          </p:nvPr>
        </p:nvSpPr>
        <p:spPr>
          <a:xfrm>
            <a:off x="150725" y="-58225"/>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solidFill>
                  <a:schemeClr val="lt2"/>
                </a:solidFill>
                <a:latin typeface="Arial"/>
                <a:ea typeface="Arial"/>
                <a:cs typeface="Arial"/>
                <a:sym typeface="Arial"/>
              </a:rPr>
              <a:t>PXE Configuration</a:t>
            </a:r>
            <a:endParaRPr sz="3300">
              <a:solidFill>
                <a:schemeClr val="lt2"/>
              </a:solidFill>
              <a:latin typeface="Arial"/>
              <a:ea typeface="Arial"/>
              <a:cs typeface="Arial"/>
              <a:sym typeface="Arial"/>
            </a:endParaRPr>
          </a:p>
        </p:txBody>
      </p:sp>
      <p:sp>
        <p:nvSpPr>
          <p:cNvPr id="475" name="Google Shape;475;p39"/>
          <p:cNvSpPr txBox="1">
            <a:spLocks noGrp="1"/>
          </p:cNvSpPr>
          <p:nvPr>
            <p:ph type="subTitle" idx="1"/>
          </p:nvPr>
        </p:nvSpPr>
        <p:spPr>
          <a:xfrm>
            <a:off x="202350" y="1369425"/>
            <a:ext cx="6028800" cy="973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358"/>
              <a:buNone/>
            </a:pPr>
            <a:r>
              <a:rPr lang="en" sz="1801" b="1"/>
              <a:t>After set the selinux rule for ftp server: </a:t>
            </a:r>
            <a:endParaRPr sz="1801" b="1"/>
          </a:p>
        </p:txBody>
      </p:sp>
      <p:pic>
        <p:nvPicPr>
          <p:cNvPr id="476" name="Google Shape;476;p39"/>
          <p:cNvPicPr preferRelativeResize="0"/>
          <p:nvPr/>
        </p:nvPicPr>
        <p:blipFill>
          <a:blip r:embed="rId3">
            <a:alphaModFix/>
          </a:blip>
          <a:stretch>
            <a:fillRect/>
          </a:stretch>
        </p:blipFill>
        <p:spPr>
          <a:xfrm>
            <a:off x="202350" y="1809825"/>
            <a:ext cx="5754789" cy="318400"/>
          </a:xfrm>
          <a:prstGeom prst="rect">
            <a:avLst/>
          </a:prstGeom>
          <a:noFill/>
          <a:ln>
            <a:noFill/>
          </a:ln>
        </p:spPr>
      </p:pic>
      <p:sp>
        <p:nvSpPr>
          <p:cNvPr id="477" name="Google Shape;477;p39"/>
          <p:cNvSpPr txBox="1">
            <a:spLocks noGrp="1"/>
          </p:cNvSpPr>
          <p:nvPr>
            <p:ph type="subTitle" idx="1"/>
          </p:nvPr>
        </p:nvSpPr>
        <p:spPr>
          <a:xfrm>
            <a:off x="202350" y="2055225"/>
            <a:ext cx="6681600" cy="549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358"/>
              <a:buNone/>
            </a:pPr>
            <a:r>
              <a:rPr lang="en" sz="1801" b="1"/>
              <a:t>and enable the following ports and services on firewall </a:t>
            </a:r>
            <a:endParaRPr sz="1801" b="1"/>
          </a:p>
        </p:txBody>
      </p:sp>
      <p:pic>
        <p:nvPicPr>
          <p:cNvPr id="478" name="Google Shape;478;p39"/>
          <p:cNvPicPr preferRelativeResize="0"/>
          <p:nvPr/>
        </p:nvPicPr>
        <p:blipFill>
          <a:blip r:embed="rId4">
            <a:alphaModFix/>
          </a:blip>
          <a:stretch>
            <a:fillRect/>
          </a:stretch>
        </p:blipFill>
        <p:spPr>
          <a:xfrm>
            <a:off x="202350" y="2545625"/>
            <a:ext cx="5754650" cy="318400"/>
          </a:xfrm>
          <a:prstGeom prst="rect">
            <a:avLst/>
          </a:prstGeom>
          <a:noFill/>
          <a:ln>
            <a:noFill/>
          </a:ln>
        </p:spPr>
      </p:pic>
      <p:pic>
        <p:nvPicPr>
          <p:cNvPr id="479" name="Google Shape;479;p39"/>
          <p:cNvPicPr preferRelativeResize="0"/>
          <p:nvPr/>
        </p:nvPicPr>
        <p:blipFill>
          <a:blip r:embed="rId5">
            <a:alphaModFix/>
          </a:blip>
          <a:stretch>
            <a:fillRect/>
          </a:stretch>
        </p:blipFill>
        <p:spPr>
          <a:xfrm>
            <a:off x="202350" y="2989700"/>
            <a:ext cx="5754785" cy="318400"/>
          </a:xfrm>
          <a:prstGeom prst="rect">
            <a:avLst/>
          </a:prstGeom>
          <a:noFill/>
          <a:ln>
            <a:noFill/>
          </a:ln>
        </p:spPr>
      </p:pic>
      <p:pic>
        <p:nvPicPr>
          <p:cNvPr id="480" name="Google Shape;480;p39"/>
          <p:cNvPicPr preferRelativeResize="0"/>
          <p:nvPr/>
        </p:nvPicPr>
        <p:blipFill>
          <a:blip r:embed="rId6">
            <a:alphaModFix/>
          </a:blip>
          <a:stretch>
            <a:fillRect/>
          </a:stretch>
        </p:blipFill>
        <p:spPr>
          <a:xfrm>
            <a:off x="152400" y="3460500"/>
            <a:ext cx="5804750" cy="321164"/>
          </a:xfrm>
          <a:prstGeom prst="rect">
            <a:avLst/>
          </a:prstGeom>
          <a:noFill/>
          <a:ln>
            <a:noFill/>
          </a:ln>
        </p:spPr>
      </p:pic>
      <p:pic>
        <p:nvPicPr>
          <p:cNvPr id="481" name="Google Shape;481;p39"/>
          <p:cNvPicPr preferRelativeResize="0"/>
          <p:nvPr/>
        </p:nvPicPr>
        <p:blipFill>
          <a:blip r:embed="rId7">
            <a:alphaModFix/>
          </a:blip>
          <a:stretch>
            <a:fillRect/>
          </a:stretch>
        </p:blipFill>
        <p:spPr>
          <a:xfrm>
            <a:off x="152400" y="3934078"/>
            <a:ext cx="5804750" cy="321164"/>
          </a:xfrm>
          <a:prstGeom prst="rect">
            <a:avLst/>
          </a:prstGeom>
          <a:noFill/>
          <a:ln>
            <a:noFill/>
          </a:ln>
        </p:spPr>
      </p:pic>
      <p:pic>
        <p:nvPicPr>
          <p:cNvPr id="482" name="Google Shape;482;p39"/>
          <p:cNvPicPr preferRelativeResize="0"/>
          <p:nvPr/>
        </p:nvPicPr>
        <p:blipFill>
          <a:blip r:embed="rId8">
            <a:alphaModFix/>
          </a:blip>
          <a:stretch>
            <a:fillRect/>
          </a:stretch>
        </p:blipFill>
        <p:spPr>
          <a:xfrm>
            <a:off x="152400" y="4407652"/>
            <a:ext cx="5875350" cy="252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0"/>
          <p:cNvSpPr txBox="1">
            <a:spLocks noGrp="1"/>
          </p:cNvSpPr>
          <p:nvPr>
            <p:ph type="ctrTitle"/>
          </p:nvPr>
        </p:nvSpPr>
        <p:spPr>
          <a:xfrm>
            <a:off x="790425" y="1390950"/>
            <a:ext cx="4904100" cy="11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a:latin typeface="Arial"/>
                <a:ea typeface="Arial"/>
                <a:cs typeface="Arial"/>
                <a:sym typeface="Arial"/>
              </a:rPr>
              <a:t>And now ..</a:t>
            </a:r>
            <a:endParaRPr sz="3300">
              <a:latin typeface="Arial"/>
              <a:ea typeface="Arial"/>
              <a:cs typeface="Arial"/>
              <a:sym typeface="Arial"/>
            </a:endParaRPr>
          </a:p>
          <a:p>
            <a:pPr marL="0" lvl="0" indent="0" algn="l" rtl="0">
              <a:spcBef>
                <a:spcPts val="0"/>
              </a:spcBef>
              <a:spcAft>
                <a:spcPts val="0"/>
              </a:spcAft>
              <a:buNone/>
            </a:pPr>
            <a:r>
              <a:rPr lang="en" sz="3300">
                <a:latin typeface="Arial"/>
                <a:ea typeface="Arial"/>
                <a:cs typeface="Arial"/>
                <a:sym typeface="Arial"/>
              </a:rPr>
              <a:t>PXE is ready to use </a:t>
            </a:r>
            <a:endParaRPr sz="33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1"/>
          <p:cNvSpPr txBox="1">
            <a:spLocks noGrp="1"/>
          </p:cNvSpPr>
          <p:nvPr>
            <p:ph type="ctrTitle"/>
          </p:nvPr>
        </p:nvSpPr>
        <p:spPr>
          <a:xfrm>
            <a:off x="453050" y="380600"/>
            <a:ext cx="3479400" cy="989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PXE vs IPXE</a:t>
            </a:r>
            <a:endParaRPr/>
          </a:p>
        </p:txBody>
      </p:sp>
      <p:sp>
        <p:nvSpPr>
          <p:cNvPr id="493" name="Google Shape;493;p41"/>
          <p:cNvSpPr txBox="1">
            <a:spLocks noGrp="1"/>
          </p:cNvSpPr>
          <p:nvPr>
            <p:ph type="subTitle" idx="1"/>
          </p:nvPr>
        </p:nvSpPr>
        <p:spPr>
          <a:xfrm>
            <a:off x="753825" y="1309450"/>
            <a:ext cx="6256500" cy="3559200"/>
          </a:xfrm>
          <a:prstGeom prst="rect">
            <a:avLst/>
          </a:prstGeom>
        </p:spPr>
        <p:txBody>
          <a:bodyPr spcFirstLastPara="1" wrap="square" lIns="91425" tIns="91425" rIns="91425" bIns="91425" anchor="t" anchorCtr="0">
            <a:normAutofit fontScale="55000" lnSpcReduction="20000"/>
          </a:bodyPr>
          <a:lstStyle/>
          <a:p>
            <a:pPr marL="0" lvl="0" indent="0" algn="l" rtl="0">
              <a:lnSpc>
                <a:spcPct val="115000"/>
              </a:lnSpc>
              <a:spcBef>
                <a:spcPts val="0"/>
              </a:spcBef>
              <a:spcAft>
                <a:spcPts val="0"/>
              </a:spcAft>
              <a:buNone/>
            </a:pPr>
            <a:r>
              <a:rPr lang="en" sz="2342">
                <a:latin typeface="Verdana"/>
                <a:ea typeface="Verdana"/>
                <a:cs typeface="Verdana"/>
                <a:sym typeface="Verdana"/>
              </a:rPr>
              <a:t>iPXE is an open source network-boot firmware. iPXE is based on gPXE, which is an open-source PXE client firmware and bootloader derived from Etherboot. Standard PXE clients use TFTP to transfer data whereas gPXE supports more protocols.</a:t>
            </a:r>
            <a:endParaRPr sz="2342">
              <a:latin typeface="Verdana"/>
              <a:ea typeface="Verdana"/>
              <a:cs typeface="Verdana"/>
              <a:sym typeface="Verdana"/>
            </a:endParaRPr>
          </a:p>
          <a:p>
            <a:pPr marL="0" lvl="0" indent="0" algn="l" rtl="0">
              <a:lnSpc>
                <a:spcPct val="115000"/>
              </a:lnSpc>
              <a:spcBef>
                <a:spcPts val="500"/>
              </a:spcBef>
              <a:spcAft>
                <a:spcPts val="0"/>
              </a:spcAft>
              <a:buNone/>
            </a:pPr>
            <a:r>
              <a:rPr lang="en" sz="2342">
                <a:latin typeface="Verdana"/>
                <a:ea typeface="Verdana"/>
                <a:cs typeface="Verdana"/>
                <a:sym typeface="Verdana"/>
              </a:rPr>
              <a:t>iPXE has another features such as:</a:t>
            </a:r>
            <a:endParaRPr sz="2342">
              <a:latin typeface="Verdana"/>
              <a:ea typeface="Verdana"/>
              <a:cs typeface="Verdana"/>
              <a:sym typeface="Verdana"/>
            </a:endParaRPr>
          </a:p>
          <a:p>
            <a:pPr marL="673100" lvl="0" indent="-310424" algn="l" rtl="0">
              <a:lnSpc>
                <a:spcPct val="150000"/>
              </a:lnSpc>
              <a:spcBef>
                <a:spcPts val="500"/>
              </a:spcBef>
              <a:spcAft>
                <a:spcPts val="0"/>
              </a:spcAft>
              <a:buClr>
                <a:schemeClr val="lt1"/>
              </a:buClr>
              <a:buSzPct val="100000"/>
              <a:buFont typeface="Verdana"/>
              <a:buChar char="❏"/>
            </a:pPr>
            <a:r>
              <a:rPr lang="en" sz="2342">
                <a:latin typeface="Verdana"/>
                <a:ea typeface="Verdana"/>
                <a:cs typeface="Verdana"/>
                <a:sym typeface="Verdana"/>
              </a:rPr>
              <a:t>boot from a web server via HTTP</a:t>
            </a:r>
            <a:endParaRPr sz="2342">
              <a:latin typeface="Verdana"/>
              <a:ea typeface="Verdana"/>
              <a:cs typeface="Verdana"/>
              <a:sym typeface="Verdana"/>
            </a:endParaRPr>
          </a:p>
          <a:p>
            <a:pPr marL="673100" lvl="0" indent="-310424" algn="l" rtl="0">
              <a:lnSpc>
                <a:spcPct val="150000"/>
              </a:lnSpc>
              <a:spcBef>
                <a:spcPts val="0"/>
              </a:spcBef>
              <a:spcAft>
                <a:spcPts val="0"/>
              </a:spcAft>
              <a:buClr>
                <a:schemeClr val="lt1"/>
              </a:buClr>
              <a:buSzPct val="100000"/>
              <a:buFont typeface="Verdana"/>
              <a:buChar char="❏"/>
            </a:pPr>
            <a:r>
              <a:rPr lang="en" sz="2342">
                <a:latin typeface="Verdana"/>
                <a:ea typeface="Verdana"/>
                <a:cs typeface="Verdana"/>
                <a:sym typeface="Verdana"/>
              </a:rPr>
              <a:t>boot from an iSCSI SAN</a:t>
            </a:r>
            <a:endParaRPr sz="2342">
              <a:latin typeface="Verdana"/>
              <a:ea typeface="Verdana"/>
              <a:cs typeface="Verdana"/>
              <a:sym typeface="Verdana"/>
            </a:endParaRPr>
          </a:p>
          <a:p>
            <a:pPr marL="673100" lvl="0" indent="-310424" algn="l" rtl="0">
              <a:lnSpc>
                <a:spcPct val="150000"/>
              </a:lnSpc>
              <a:spcBef>
                <a:spcPts val="0"/>
              </a:spcBef>
              <a:spcAft>
                <a:spcPts val="0"/>
              </a:spcAft>
              <a:buClr>
                <a:schemeClr val="lt1"/>
              </a:buClr>
              <a:buSzPct val="100000"/>
              <a:buFont typeface="Verdana"/>
              <a:buChar char="❏"/>
            </a:pPr>
            <a:r>
              <a:rPr lang="en" sz="2342">
                <a:latin typeface="Verdana"/>
                <a:ea typeface="Verdana"/>
                <a:cs typeface="Verdana"/>
                <a:sym typeface="Verdana"/>
              </a:rPr>
              <a:t>boot from a Fibre Channel SAN via FCoE</a:t>
            </a:r>
            <a:endParaRPr sz="2342">
              <a:latin typeface="Verdana"/>
              <a:ea typeface="Verdana"/>
              <a:cs typeface="Verdana"/>
              <a:sym typeface="Verdana"/>
            </a:endParaRPr>
          </a:p>
          <a:p>
            <a:pPr marL="673100" lvl="0" indent="-310424" algn="l" rtl="0">
              <a:lnSpc>
                <a:spcPct val="150000"/>
              </a:lnSpc>
              <a:spcBef>
                <a:spcPts val="0"/>
              </a:spcBef>
              <a:spcAft>
                <a:spcPts val="0"/>
              </a:spcAft>
              <a:buClr>
                <a:schemeClr val="lt1"/>
              </a:buClr>
              <a:buSzPct val="100000"/>
              <a:buFont typeface="Verdana"/>
              <a:buChar char="❏"/>
            </a:pPr>
            <a:r>
              <a:rPr lang="en" sz="2342">
                <a:latin typeface="Verdana"/>
                <a:ea typeface="Verdana"/>
                <a:cs typeface="Verdana"/>
                <a:sym typeface="Verdana"/>
              </a:rPr>
              <a:t>boot from an AoE SAN</a:t>
            </a:r>
            <a:endParaRPr sz="2342">
              <a:latin typeface="Verdana"/>
              <a:ea typeface="Verdana"/>
              <a:cs typeface="Verdana"/>
              <a:sym typeface="Verdana"/>
            </a:endParaRPr>
          </a:p>
          <a:p>
            <a:pPr marL="673100" lvl="0" indent="-310424" algn="l" rtl="0">
              <a:lnSpc>
                <a:spcPct val="150000"/>
              </a:lnSpc>
              <a:spcBef>
                <a:spcPts val="0"/>
              </a:spcBef>
              <a:spcAft>
                <a:spcPts val="0"/>
              </a:spcAft>
              <a:buClr>
                <a:schemeClr val="lt1"/>
              </a:buClr>
              <a:buSzPct val="100000"/>
              <a:buFont typeface="Verdana"/>
              <a:buChar char="❏"/>
            </a:pPr>
            <a:r>
              <a:rPr lang="en" sz="2342">
                <a:latin typeface="Verdana"/>
                <a:ea typeface="Verdana"/>
                <a:cs typeface="Verdana"/>
                <a:sym typeface="Verdana"/>
              </a:rPr>
              <a:t>boot from a wireless network</a:t>
            </a:r>
            <a:endParaRPr sz="2342">
              <a:latin typeface="Verdana"/>
              <a:ea typeface="Verdana"/>
              <a:cs typeface="Verdana"/>
              <a:sym typeface="Verdana"/>
            </a:endParaRPr>
          </a:p>
          <a:p>
            <a:pPr marL="673100" lvl="0" indent="-310424" algn="l" rtl="0">
              <a:lnSpc>
                <a:spcPct val="150000"/>
              </a:lnSpc>
              <a:spcBef>
                <a:spcPts val="0"/>
              </a:spcBef>
              <a:spcAft>
                <a:spcPts val="0"/>
              </a:spcAft>
              <a:buClr>
                <a:schemeClr val="lt1"/>
              </a:buClr>
              <a:buSzPct val="100000"/>
              <a:buFont typeface="Verdana"/>
              <a:buChar char="❏"/>
            </a:pPr>
            <a:r>
              <a:rPr lang="en" sz="2342">
                <a:latin typeface="Verdana"/>
                <a:ea typeface="Verdana"/>
                <a:cs typeface="Verdana"/>
                <a:sym typeface="Verdana"/>
              </a:rPr>
              <a:t>boot from a wide-area network</a:t>
            </a:r>
            <a:endParaRPr sz="2342">
              <a:latin typeface="Verdana"/>
              <a:ea typeface="Verdana"/>
              <a:cs typeface="Verdana"/>
              <a:sym typeface="Verdana"/>
            </a:endParaRPr>
          </a:p>
          <a:p>
            <a:pPr marL="673100" lvl="0" indent="-310424" algn="l" rtl="0">
              <a:lnSpc>
                <a:spcPct val="150000"/>
              </a:lnSpc>
              <a:spcBef>
                <a:spcPts val="0"/>
              </a:spcBef>
              <a:spcAft>
                <a:spcPts val="0"/>
              </a:spcAft>
              <a:buClr>
                <a:schemeClr val="lt1"/>
              </a:buClr>
              <a:buSzPct val="100000"/>
              <a:buFont typeface="Verdana"/>
              <a:buChar char="❏"/>
            </a:pPr>
            <a:r>
              <a:rPr lang="en" sz="2342">
                <a:latin typeface="Verdana"/>
                <a:ea typeface="Verdana"/>
                <a:cs typeface="Verdana"/>
                <a:sym typeface="Verdana"/>
              </a:rPr>
              <a:t>boot from an Infiniband network</a:t>
            </a:r>
            <a:endParaRPr sz="2342">
              <a:latin typeface="Verdana"/>
              <a:ea typeface="Verdana"/>
              <a:cs typeface="Verdana"/>
              <a:sym typeface="Verdana"/>
            </a:endParaRPr>
          </a:p>
          <a:p>
            <a:pPr marL="673100" lvl="0" indent="-310424" algn="l" rtl="0">
              <a:lnSpc>
                <a:spcPct val="150000"/>
              </a:lnSpc>
              <a:spcBef>
                <a:spcPts val="0"/>
              </a:spcBef>
              <a:spcAft>
                <a:spcPts val="0"/>
              </a:spcAft>
              <a:buClr>
                <a:schemeClr val="lt1"/>
              </a:buClr>
              <a:buSzPct val="100000"/>
              <a:buFont typeface="Verdana"/>
              <a:buChar char="❏"/>
            </a:pPr>
            <a:r>
              <a:rPr lang="en" sz="2342">
                <a:latin typeface="Verdana"/>
                <a:ea typeface="Verdana"/>
                <a:cs typeface="Verdana"/>
                <a:sym typeface="Verdana"/>
              </a:rPr>
              <a:t>control the boot process with a </a:t>
            </a:r>
            <a:r>
              <a:rPr lang="en" sz="2342">
                <a:uFill>
                  <a:noFill/>
                </a:uFill>
                <a:latin typeface="Verdana"/>
                <a:ea typeface="Verdana"/>
                <a:cs typeface="Verdana"/>
                <a:sym typeface="Verdana"/>
                <a:hlinkClick r:id="rId3"/>
              </a:rPr>
              <a:t>script</a:t>
            </a:r>
            <a:endParaRPr sz="2342">
              <a:latin typeface="Verdana"/>
              <a:ea typeface="Verdana"/>
              <a:cs typeface="Verdana"/>
              <a:sym typeface="Verdana"/>
            </a:endParaRPr>
          </a:p>
          <a:p>
            <a:pPr marL="0" lvl="0" indent="0" algn="l" rtl="0">
              <a:spcBef>
                <a:spcPts val="11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ctrTitle"/>
          </p:nvPr>
        </p:nvSpPr>
        <p:spPr>
          <a:xfrm>
            <a:off x="353200" y="713075"/>
            <a:ext cx="6984000" cy="987300"/>
          </a:xfrm>
          <a:prstGeom prst="rect">
            <a:avLst/>
          </a:prstGeom>
        </p:spPr>
        <p:txBody>
          <a:bodyPr spcFirstLastPara="1" wrap="square" lIns="91425" tIns="91425" rIns="91425" bIns="91425" anchor="ctr" anchorCtr="0">
            <a:noAutofit/>
          </a:bodyPr>
          <a:lstStyle/>
          <a:p>
            <a:pPr marL="0" lvl="0" indent="0" algn="l" rtl="0">
              <a:lnSpc>
                <a:spcPct val="120000"/>
              </a:lnSpc>
              <a:spcBef>
                <a:spcPts val="1400"/>
              </a:spcBef>
              <a:spcAft>
                <a:spcPts val="0"/>
              </a:spcAft>
              <a:buSzPts val="990"/>
              <a:buNone/>
            </a:pPr>
            <a:r>
              <a:rPr lang="en" sz="2420">
                <a:solidFill>
                  <a:schemeClr val="lt2"/>
                </a:solidFill>
                <a:latin typeface="Arial"/>
                <a:ea typeface="Arial"/>
                <a:cs typeface="Arial"/>
                <a:sym typeface="Arial"/>
              </a:rPr>
              <a:t>PXE Use Case, What problem does it solve?</a:t>
            </a:r>
            <a:endParaRPr sz="2420">
              <a:solidFill>
                <a:schemeClr val="lt2"/>
              </a:solidFill>
              <a:latin typeface="Arial"/>
              <a:ea typeface="Arial"/>
              <a:cs typeface="Arial"/>
              <a:sym typeface="Arial"/>
            </a:endParaRPr>
          </a:p>
          <a:p>
            <a:pPr marL="0" lvl="0" indent="0" algn="l" rtl="0">
              <a:spcBef>
                <a:spcPts val="400"/>
              </a:spcBef>
              <a:spcAft>
                <a:spcPts val="0"/>
              </a:spcAft>
              <a:buSzPts val="990"/>
              <a:buNone/>
            </a:pPr>
            <a:endParaRPr sz="4390">
              <a:solidFill>
                <a:schemeClr val="lt2"/>
              </a:solidFill>
            </a:endParaRPr>
          </a:p>
        </p:txBody>
      </p:sp>
      <p:sp>
        <p:nvSpPr>
          <p:cNvPr id="292" name="Google Shape;292;p15"/>
          <p:cNvSpPr txBox="1">
            <a:spLocks noGrp="1"/>
          </p:cNvSpPr>
          <p:nvPr>
            <p:ph type="subTitle" idx="1"/>
          </p:nvPr>
        </p:nvSpPr>
        <p:spPr>
          <a:xfrm>
            <a:off x="818125" y="2044825"/>
            <a:ext cx="6597000" cy="17154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900">
                <a:latin typeface="Arial"/>
                <a:ea typeface="Arial"/>
                <a:cs typeface="Arial"/>
                <a:sym typeface="Arial"/>
              </a:rPr>
              <a:t>PXE solves a problem large enterprises face. How do you automate provisioning or installation of operating systems on large quantities of machines?</a:t>
            </a:r>
            <a:endParaRPr sz="1900">
              <a:latin typeface="Arial"/>
              <a:ea typeface="Arial"/>
              <a:cs typeface="Arial"/>
              <a:sym typeface="Arial"/>
            </a:endParaRPr>
          </a:p>
          <a:p>
            <a:pPr marL="0" lvl="0" indent="0" algn="r" rtl="1">
              <a:spcBef>
                <a:spcPts val="1100"/>
              </a:spcBef>
              <a:spcAft>
                <a:spcPts val="0"/>
              </a:spcAft>
              <a:buNone/>
            </a:pP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2"/>
          <p:cNvSpPr txBox="1">
            <a:spLocks noGrp="1"/>
          </p:cNvSpPr>
          <p:nvPr>
            <p:ph type="ctrTitle"/>
          </p:nvPr>
        </p:nvSpPr>
        <p:spPr>
          <a:xfrm>
            <a:off x="2815950" y="1378200"/>
            <a:ext cx="5460600" cy="238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800"/>
              <a:t>Thanks</a:t>
            </a:r>
            <a:endParaRPr sz="5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ctrTitle"/>
          </p:nvPr>
        </p:nvSpPr>
        <p:spPr>
          <a:xfrm>
            <a:off x="533850" y="653400"/>
            <a:ext cx="8202900" cy="42780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990"/>
              <a:buNone/>
            </a:pPr>
            <a:r>
              <a:rPr lang="en" sz="1380" b="0">
                <a:latin typeface="Arial"/>
                <a:ea typeface="Arial"/>
                <a:cs typeface="Arial"/>
                <a:sym typeface="Arial"/>
              </a:rPr>
              <a:t>Operating system such as Windows or Linux have mechanisms to automate installation. Typically you create a seed file or configuration. The seed file provides answers to the questions asked by the OS installer. In the linux world examples of this are </a:t>
            </a:r>
            <a:r>
              <a:rPr lang="en" sz="1380" b="0">
                <a:uFill>
                  <a:noFill/>
                </a:uFill>
                <a:latin typeface="Arial"/>
                <a:ea typeface="Arial"/>
                <a:cs typeface="Arial"/>
                <a:sym typeface="Arial"/>
                <a:hlinkClick r:id="rId3"/>
              </a:rPr>
              <a:t>debian preseed</a:t>
            </a:r>
            <a:r>
              <a:rPr lang="en" sz="1380" b="0">
                <a:latin typeface="Arial"/>
                <a:ea typeface="Arial"/>
                <a:cs typeface="Arial"/>
                <a:sym typeface="Arial"/>
              </a:rPr>
              <a:t> files or </a:t>
            </a:r>
            <a:r>
              <a:rPr lang="en" sz="1380" b="0">
                <a:uFill>
                  <a:noFill/>
                </a:uFill>
                <a:latin typeface="Arial"/>
                <a:ea typeface="Arial"/>
                <a:cs typeface="Arial"/>
                <a:sym typeface="Arial"/>
                <a:hlinkClick r:id="rId4"/>
              </a:rPr>
              <a:t>Redhat kickstart</a:t>
            </a:r>
            <a:r>
              <a:rPr lang="en" sz="1380" b="0">
                <a:latin typeface="Arial"/>
                <a:ea typeface="Arial"/>
                <a:cs typeface="Arial"/>
                <a:sym typeface="Arial"/>
              </a:rPr>
              <a:t> files. But still you need access to the installation media on CD/DVD-ROM or a USB drive. A human running around with the usb drive touching every server does not scale. Its time consuming and error prone. </a:t>
            </a:r>
            <a:endParaRPr sz="1380" b="0">
              <a:latin typeface="Arial"/>
              <a:ea typeface="Arial"/>
              <a:cs typeface="Arial"/>
              <a:sym typeface="Arial"/>
            </a:endParaRPr>
          </a:p>
          <a:p>
            <a:pPr marL="0" lvl="0" indent="0" algn="l" rtl="0">
              <a:lnSpc>
                <a:spcPct val="115000"/>
              </a:lnSpc>
              <a:spcBef>
                <a:spcPts val="1100"/>
              </a:spcBef>
              <a:spcAft>
                <a:spcPts val="0"/>
              </a:spcAft>
              <a:buSzPts val="990"/>
              <a:buNone/>
            </a:pPr>
            <a:r>
              <a:rPr lang="en" sz="1380" b="0">
                <a:latin typeface="Arial"/>
                <a:ea typeface="Arial"/>
                <a:cs typeface="Arial"/>
                <a:sym typeface="Arial"/>
              </a:rPr>
              <a:t>Let's imagine a world where a human puts a server in the rack, powers it on and is done. This has many benefits:</a:t>
            </a:r>
            <a:endParaRPr sz="1380" b="0">
              <a:latin typeface="Arial"/>
              <a:ea typeface="Arial"/>
              <a:cs typeface="Arial"/>
              <a:sym typeface="Arial"/>
            </a:endParaRPr>
          </a:p>
          <a:p>
            <a:pPr marL="457200" lvl="0" indent="-316230" algn="l" rtl="0">
              <a:lnSpc>
                <a:spcPct val="115000"/>
              </a:lnSpc>
              <a:spcBef>
                <a:spcPts val="1100"/>
              </a:spcBef>
              <a:spcAft>
                <a:spcPts val="0"/>
              </a:spcAft>
              <a:buClr>
                <a:schemeClr val="lt1"/>
              </a:buClr>
              <a:buSzPts val="1380"/>
              <a:buFont typeface="Arial"/>
              <a:buChar char="●"/>
            </a:pPr>
            <a:r>
              <a:rPr lang="en" sz="1380" b="0">
                <a:latin typeface="Arial"/>
                <a:ea typeface="Arial"/>
                <a:cs typeface="Arial"/>
                <a:sym typeface="Arial"/>
              </a:rPr>
              <a:t>Installers can be less technical.</a:t>
            </a:r>
            <a:endParaRPr sz="1380" b="0">
              <a:latin typeface="Arial"/>
              <a:ea typeface="Arial"/>
              <a:cs typeface="Arial"/>
              <a:sym typeface="Arial"/>
            </a:endParaRPr>
          </a:p>
          <a:p>
            <a:pPr marL="457200" lvl="0" indent="-316230" algn="l" rtl="0">
              <a:lnSpc>
                <a:spcPct val="115000"/>
              </a:lnSpc>
              <a:spcBef>
                <a:spcPts val="0"/>
              </a:spcBef>
              <a:spcAft>
                <a:spcPts val="0"/>
              </a:spcAft>
              <a:buClr>
                <a:schemeClr val="lt1"/>
              </a:buClr>
              <a:buSzPts val="1380"/>
              <a:buFont typeface="Arial"/>
              <a:buChar char="●"/>
            </a:pPr>
            <a:r>
              <a:rPr lang="en" sz="1380" b="0">
                <a:latin typeface="Arial"/>
                <a:ea typeface="Arial"/>
                <a:cs typeface="Arial"/>
                <a:sym typeface="Arial"/>
              </a:rPr>
              <a:t>Reduced time spent per server.</a:t>
            </a:r>
            <a:endParaRPr sz="1380" b="0">
              <a:latin typeface="Arial"/>
              <a:ea typeface="Arial"/>
              <a:cs typeface="Arial"/>
              <a:sym typeface="Arial"/>
            </a:endParaRPr>
          </a:p>
          <a:p>
            <a:pPr marL="457200" lvl="0" indent="-316230" algn="l" rtl="0">
              <a:lnSpc>
                <a:spcPct val="115000"/>
              </a:lnSpc>
              <a:spcBef>
                <a:spcPts val="0"/>
              </a:spcBef>
              <a:spcAft>
                <a:spcPts val="0"/>
              </a:spcAft>
              <a:buClr>
                <a:schemeClr val="lt1"/>
              </a:buClr>
              <a:buSzPts val="1380"/>
              <a:buFont typeface="Arial"/>
              <a:buChar char="●"/>
            </a:pPr>
            <a:r>
              <a:rPr lang="en" sz="1380" b="0">
                <a:latin typeface="Arial"/>
                <a:ea typeface="Arial"/>
                <a:cs typeface="Arial"/>
                <a:sym typeface="Arial"/>
              </a:rPr>
              <a:t>Less error prone due to automation.</a:t>
            </a:r>
            <a:endParaRPr sz="1380" b="0">
              <a:latin typeface="Arial"/>
              <a:ea typeface="Arial"/>
              <a:cs typeface="Arial"/>
              <a:sym typeface="Arial"/>
            </a:endParaRPr>
          </a:p>
          <a:p>
            <a:pPr marL="457200" lvl="0" indent="-316230" algn="l" rtl="0">
              <a:lnSpc>
                <a:spcPct val="115000"/>
              </a:lnSpc>
              <a:spcBef>
                <a:spcPts val="0"/>
              </a:spcBef>
              <a:spcAft>
                <a:spcPts val="0"/>
              </a:spcAft>
              <a:buClr>
                <a:schemeClr val="lt1"/>
              </a:buClr>
              <a:buSzPts val="1380"/>
              <a:buFont typeface="Arial"/>
              <a:buChar char="●"/>
            </a:pPr>
            <a:r>
              <a:rPr lang="en" sz="1380" b="0">
                <a:latin typeface="Arial"/>
                <a:ea typeface="Arial"/>
                <a:cs typeface="Arial"/>
                <a:sym typeface="Arial"/>
              </a:rPr>
              <a:t>OS installation tools are centralized and easier to update.</a:t>
            </a:r>
            <a:endParaRPr sz="1380" b="0">
              <a:latin typeface="Arial"/>
              <a:ea typeface="Arial"/>
              <a:cs typeface="Arial"/>
              <a:sym typeface="Arial"/>
            </a:endParaRPr>
          </a:p>
          <a:p>
            <a:pPr marL="0" lvl="0" indent="0" algn="l" rtl="0">
              <a:spcBef>
                <a:spcPts val="0"/>
              </a:spcBef>
              <a:spcAft>
                <a:spcPts val="0"/>
              </a:spcAft>
              <a:buSzPts val="990"/>
              <a:buNone/>
            </a:pPr>
            <a:endParaRPr sz="3540"/>
          </a:p>
        </p:txBody>
      </p:sp>
      <p:sp>
        <p:nvSpPr>
          <p:cNvPr id="298" name="Google Shape;298;p16"/>
          <p:cNvSpPr txBox="1">
            <a:spLocks noGrp="1"/>
          </p:cNvSpPr>
          <p:nvPr>
            <p:ph type="ctrTitle"/>
          </p:nvPr>
        </p:nvSpPr>
        <p:spPr>
          <a:xfrm>
            <a:off x="353200" y="408275"/>
            <a:ext cx="6984000" cy="987300"/>
          </a:xfrm>
          <a:prstGeom prst="rect">
            <a:avLst/>
          </a:prstGeom>
        </p:spPr>
        <p:txBody>
          <a:bodyPr spcFirstLastPara="1" wrap="square" lIns="91425" tIns="91425" rIns="91425" bIns="91425" anchor="ctr" anchorCtr="0">
            <a:noAutofit/>
          </a:bodyPr>
          <a:lstStyle/>
          <a:p>
            <a:pPr marL="0" lvl="0" indent="0" algn="l" rtl="0">
              <a:lnSpc>
                <a:spcPct val="120000"/>
              </a:lnSpc>
              <a:spcBef>
                <a:spcPts val="1400"/>
              </a:spcBef>
              <a:spcAft>
                <a:spcPts val="0"/>
              </a:spcAft>
              <a:buSzPts val="990"/>
              <a:buNone/>
            </a:pPr>
            <a:r>
              <a:rPr lang="en" sz="2420">
                <a:solidFill>
                  <a:schemeClr val="lt2"/>
                </a:solidFill>
                <a:latin typeface="Arial"/>
                <a:ea typeface="Arial"/>
                <a:cs typeface="Arial"/>
                <a:sym typeface="Arial"/>
              </a:rPr>
              <a:t>PXE Use Case, What problem does it solve?</a:t>
            </a:r>
            <a:endParaRPr sz="2420">
              <a:solidFill>
                <a:schemeClr val="lt2"/>
              </a:solidFill>
              <a:latin typeface="Arial"/>
              <a:ea typeface="Arial"/>
              <a:cs typeface="Arial"/>
              <a:sym typeface="Arial"/>
            </a:endParaRPr>
          </a:p>
          <a:p>
            <a:pPr marL="0" lvl="0" indent="0" algn="l" rtl="0">
              <a:spcBef>
                <a:spcPts val="400"/>
              </a:spcBef>
              <a:spcAft>
                <a:spcPts val="0"/>
              </a:spcAft>
              <a:buSzPts val="990"/>
              <a:buNone/>
            </a:pPr>
            <a:endParaRPr sz="439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ctrTitle"/>
          </p:nvPr>
        </p:nvSpPr>
        <p:spPr>
          <a:xfrm>
            <a:off x="533850" y="555800"/>
            <a:ext cx="8409900" cy="44853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 sz="1700" b="0">
                <a:solidFill>
                  <a:srgbClr val="F4F2FF"/>
                </a:solidFill>
                <a:latin typeface="Arial"/>
                <a:ea typeface="Arial"/>
                <a:cs typeface="Arial"/>
                <a:sym typeface="Arial"/>
              </a:rPr>
              <a:t>This is where PXE comes in. PXE is a standards based approaches to solving the problem of getting the OS onto the system without a human being putting media (USB, CD/DVD-ROM) in the system. It does this by bootstrapping the machine over the network.</a:t>
            </a:r>
            <a:endParaRPr sz="1700" b="0">
              <a:solidFill>
                <a:srgbClr val="F4F2FF"/>
              </a:solidFill>
              <a:latin typeface="Arial"/>
              <a:ea typeface="Arial"/>
              <a:cs typeface="Arial"/>
              <a:sym typeface="Arial"/>
            </a:endParaRPr>
          </a:p>
          <a:p>
            <a:pPr marL="0" lvl="0" indent="0" algn="l" rtl="0">
              <a:lnSpc>
                <a:spcPct val="115000"/>
              </a:lnSpc>
              <a:spcBef>
                <a:spcPts val="1100"/>
              </a:spcBef>
              <a:spcAft>
                <a:spcPts val="0"/>
              </a:spcAft>
              <a:buNone/>
            </a:pPr>
            <a:r>
              <a:rPr lang="en" sz="1700" b="0">
                <a:solidFill>
                  <a:srgbClr val="F4F2FF"/>
                </a:solidFill>
                <a:latin typeface="Arial"/>
                <a:ea typeface="Arial"/>
                <a:cs typeface="Arial"/>
                <a:sym typeface="Arial"/>
              </a:rPr>
              <a:t>In a fully automated environment the human installing the server does the following:</a:t>
            </a:r>
            <a:endParaRPr sz="1700" b="0">
              <a:solidFill>
                <a:srgbClr val="F4F2FF"/>
              </a:solidFill>
              <a:latin typeface="Arial"/>
              <a:ea typeface="Arial"/>
              <a:cs typeface="Arial"/>
              <a:sym typeface="Arial"/>
            </a:endParaRPr>
          </a:p>
          <a:p>
            <a:pPr marL="457200" lvl="0" indent="-336550" algn="l" rtl="0">
              <a:lnSpc>
                <a:spcPct val="115000"/>
              </a:lnSpc>
              <a:spcBef>
                <a:spcPts val="1100"/>
              </a:spcBef>
              <a:spcAft>
                <a:spcPts val="0"/>
              </a:spcAft>
              <a:buClr>
                <a:srgbClr val="F4F2FF"/>
              </a:buClr>
              <a:buSzPts val="1700"/>
              <a:buFont typeface="Arial"/>
              <a:buChar char="●"/>
            </a:pPr>
            <a:r>
              <a:rPr lang="en" sz="1700" b="0">
                <a:solidFill>
                  <a:srgbClr val="F4F2FF"/>
                </a:solidFill>
                <a:latin typeface="Arial"/>
                <a:ea typeface="Arial"/>
                <a:cs typeface="Arial"/>
                <a:sym typeface="Arial"/>
              </a:rPr>
              <a:t>Installs server in the rack.</a:t>
            </a:r>
            <a:endParaRPr sz="1700" b="0">
              <a:solidFill>
                <a:srgbClr val="F4F2FF"/>
              </a:solidFill>
              <a:latin typeface="Arial"/>
              <a:ea typeface="Arial"/>
              <a:cs typeface="Arial"/>
              <a:sym typeface="Arial"/>
            </a:endParaRPr>
          </a:p>
          <a:p>
            <a:pPr marL="457200" lvl="0" indent="-336550" algn="l" rtl="0">
              <a:lnSpc>
                <a:spcPct val="115000"/>
              </a:lnSpc>
              <a:spcBef>
                <a:spcPts val="0"/>
              </a:spcBef>
              <a:spcAft>
                <a:spcPts val="0"/>
              </a:spcAft>
              <a:buClr>
                <a:srgbClr val="F4F2FF"/>
              </a:buClr>
              <a:buSzPts val="1700"/>
              <a:buFont typeface="Arial"/>
              <a:buChar char="●"/>
            </a:pPr>
            <a:r>
              <a:rPr lang="en" sz="1700" b="0">
                <a:solidFill>
                  <a:srgbClr val="F4F2FF"/>
                </a:solidFill>
                <a:latin typeface="Arial"/>
                <a:ea typeface="Arial"/>
                <a:cs typeface="Arial"/>
                <a:sym typeface="Arial"/>
              </a:rPr>
              <a:t>Connects power and network.</a:t>
            </a:r>
            <a:endParaRPr sz="1700" b="0">
              <a:solidFill>
                <a:srgbClr val="F4F2FF"/>
              </a:solidFill>
              <a:latin typeface="Arial"/>
              <a:ea typeface="Arial"/>
              <a:cs typeface="Arial"/>
              <a:sym typeface="Arial"/>
            </a:endParaRPr>
          </a:p>
          <a:p>
            <a:pPr marL="457200" lvl="0" indent="-336550" algn="l" rtl="0">
              <a:lnSpc>
                <a:spcPct val="115000"/>
              </a:lnSpc>
              <a:spcBef>
                <a:spcPts val="0"/>
              </a:spcBef>
              <a:spcAft>
                <a:spcPts val="0"/>
              </a:spcAft>
              <a:buClr>
                <a:srgbClr val="F4F2FF"/>
              </a:buClr>
              <a:buSzPts val="1700"/>
              <a:buFont typeface="Arial"/>
              <a:buChar char="●"/>
            </a:pPr>
            <a:r>
              <a:rPr lang="en" sz="1700" b="0">
                <a:solidFill>
                  <a:srgbClr val="F4F2FF"/>
                </a:solidFill>
                <a:latin typeface="Arial"/>
                <a:ea typeface="Arial"/>
                <a:cs typeface="Arial"/>
                <a:sym typeface="Arial"/>
              </a:rPr>
              <a:t>Walks away.</a:t>
            </a:r>
            <a:endParaRPr sz="1700" b="0">
              <a:solidFill>
                <a:srgbClr val="F4F2FF"/>
              </a:solidFill>
              <a:latin typeface="Arial"/>
              <a:ea typeface="Arial"/>
              <a:cs typeface="Arial"/>
              <a:sym typeface="Arial"/>
            </a:endParaRPr>
          </a:p>
          <a:p>
            <a:pPr marL="0" lvl="0" indent="0" algn="l" rtl="0">
              <a:spcBef>
                <a:spcPts val="0"/>
              </a:spcBef>
              <a:spcAft>
                <a:spcPts val="0"/>
              </a:spcAft>
              <a:buNone/>
            </a:pPr>
            <a:endParaRPr>
              <a:solidFill>
                <a:srgbClr val="F4F2FF"/>
              </a:solidFill>
            </a:endParaRPr>
          </a:p>
        </p:txBody>
      </p:sp>
      <p:sp>
        <p:nvSpPr>
          <p:cNvPr id="304" name="Google Shape;304;p17"/>
          <p:cNvSpPr txBox="1">
            <a:spLocks noGrp="1"/>
          </p:cNvSpPr>
          <p:nvPr>
            <p:ph type="ctrTitle"/>
          </p:nvPr>
        </p:nvSpPr>
        <p:spPr>
          <a:xfrm>
            <a:off x="277000" y="408275"/>
            <a:ext cx="6984000" cy="987300"/>
          </a:xfrm>
          <a:prstGeom prst="rect">
            <a:avLst/>
          </a:prstGeom>
        </p:spPr>
        <p:txBody>
          <a:bodyPr spcFirstLastPara="1" wrap="square" lIns="91425" tIns="91425" rIns="91425" bIns="91425" anchor="ctr" anchorCtr="0">
            <a:noAutofit/>
          </a:bodyPr>
          <a:lstStyle/>
          <a:p>
            <a:pPr marL="0" lvl="0" indent="0" algn="l" rtl="0">
              <a:lnSpc>
                <a:spcPct val="120000"/>
              </a:lnSpc>
              <a:spcBef>
                <a:spcPts val="1400"/>
              </a:spcBef>
              <a:spcAft>
                <a:spcPts val="0"/>
              </a:spcAft>
              <a:buSzPts val="990"/>
              <a:buNone/>
            </a:pPr>
            <a:r>
              <a:rPr lang="en" sz="2420">
                <a:solidFill>
                  <a:schemeClr val="lt2"/>
                </a:solidFill>
                <a:latin typeface="Arial"/>
                <a:ea typeface="Arial"/>
                <a:cs typeface="Arial"/>
                <a:sym typeface="Arial"/>
              </a:rPr>
              <a:t>PXE Use Case, What problem does it solve?</a:t>
            </a:r>
            <a:endParaRPr sz="2420">
              <a:solidFill>
                <a:schemeClr val="lt2"/>
              </a:solidFill>
              <a:latin typeface="Arial"/>
              <a:ea typeface="Arial"/>
              <a:cs typeface="Arial"/>
              <a:sym typeface="Arial"/>
            </a:endParaRPr>
          </a:p>
          <a:p>
            <a:pPr marL="0" lvl="0" indent="0" algn="l" rtl="0">
              <a:spcBef>
                <a:spcPts val="400"/>
              </a:spcBef>
              <a:spcAft>
                <a:spcPts val="0"/>
              </a:spcAft>
              <a:buSzPts val="990"/>
              <a:buNone/>
            </a:pPr>
            <a:endParaRPr sz="439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ctrTitle"/>
          </p:nvPr>
        </p:nvSpPr>
        <p:spPr>
          <a:xfrm>
            <a:off x="399700" y="671625"/>
            <a:ext cx="6545400" cy="15867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400"/>
              </a:spcBef>
              <a:spcAft>
                <a:spcPts val="0"/>
              </a:spcAft>
              <a:buNone/>
            </a:pPr>
            <a:r>
              <a:rPr lang="en" sz="3677">
                <a:solidFill>
                  <a:schemeClr val="lt2"/>
                </a:solidFill>
                <a:latin typeface="Arial"/>
                <a:ea typeface="Arial"/>
                <a:cs typeface="Arial"/>
                <a:sym typeface="Arial"/>
              </a:rPr>
              <a:t>PXE boot components</a:t>
            </a:r>
            <a:endParaRPr sz="3677">
              <a:solidFill>
                <a:schemeClr val="lt2"/>
              </a:solidFill>
              <a:latin typeface="Arial"/>
              <a:ea typeface="Arial"/>
              <a:cs typeface="Arial"/>
              <a:sym typeface="Arial"/>
            </a:endParaRPr>
          </a:p>
          <a:p>
            <a:pPr marL="0" lvl="0" indent="0" algn="l" rtl="0">
              <a:lnSpc>
                <a:spcPct val="115000"/>
              </a:lnSpc>
              <a:spcBef>
                <a:spcPts val="400"/>
              </a:spcBef>
              <a:spcAft>
                <a:spcPts val="0"/>
              </a:spcAft>
              <a:buNone/>
            </a:pPr>
            <a:r>
              <a:rPr lang="en" sz="1977" b="0">
                <a:latin typeface="Arial"/>
                <a:ea typeface="Arial"/>
                <a:cs typeface="Arial"/>
                <a:sym typeface="Arial"/>
              </a:rPr>
              <a:t>A typical PXE environment has the following components.</a:t>
            </a:r>
            <a:endParaRPr sz="1977" b="0">
              <a:latin typeface="Arial"/>
              <a:ea typeface="Arial"/>
              <a:cs typeface="Arial"/>
              <a:sym typeface="Arial"/>
            </a:endParaRPr>
          </a:p>
          <a:p>
            <a:pPr marL="0" lvl="0" indent="0" algn="l" rtl="0">
              <a:spcBef>
                <a:spcPts val="1100"/>
              </a:spcBef>
              <a:spcAft>
                <a:spcPts val="0"/>
              </a:spcAft>
              <a:buNone/>
            </a:pPr>
            <a:endParaRPr/>
          </a:p>
        </p:txBody>
      </p:sp>
      <p:sp>
        <p:nvSpPr>
          <p:cNvPr id="310" name="Google Shape;310;p18"/>
          <p:cNvSpPr txBox="1">
            <a:spLocks noGrp="1"/>
          </p:cNvSpPr>
          <p:nvPr>
            <p:ph type="subTitle" idx="1"/>
          </p:nvPr>
        </p:nvSpPr>
        <p:spPr>
          <a:xfrm>
            <a:off x="686250" y="2344675"/>
            <a:ext cx="4545600" cy="1689300"/>
          </a:xfrm>
          <a:prstGeom prst="rect">
            <a:avLst/>
          </a:prstGeom>
        </p:spPr>
        <p:txBody>
          <a:bodyPr spcFirstLastPara="1" wrap="square" lIns="91425" tIns="91425" rIns="91425" bIns="91425" anchor="t" anchorCtr="0">
            <a:normAutofit/>
          </a:bodyPr>
          <a:lstStyle/>
          <a:p>
            <a:pPr marL="457200" lvl="0" indent="-387350" algn="l" rtl="0">
              <a:lnSpc>
                <a:spcPct val="120000"/>
              </a:lnSpc>
              <a:spcBef>
                <a:spcPts val="1200"/>
              </a:spcBef>
              <a:spcAft>
                <a:spcPts val="0"/>
              </a:spcAft>
              <a:buSzPts val="2500"/>
              <a:buChar char="●"/>
            </a:pPr>
            <a:r>
              <a:rPr lang="en" sz="2000">
                <a:latin typeface="Arial"/>
                <a:ea typeface="Arial"/>
                <a:cs typeface="Arial"/>
                <a:sym typeface="Arial"/>
              </a:rPr>
              <a:t>DHCP Server</a:t>
            </a:r>
            <a:endParaRPr sz="2000">
              <a:latin typeface="Arial"/>
              <a:ea typeface="Arial"/>
              <a:cs typeface="Arial"/>
              <a:sym typeface="Arial"/>
            </a:endParaRPr>
          </a:p>
          <a:p>
            <a:pPr marL="457200" lvl="0" indent="-387350" algn="l" rtl="0">
              <a:lnSpc>
                <a:spcPct val="120000"/>
              </a:lnSpc>
              <a:spcBef>
                <a:spcPts val="0"/>
              </a:spcBef>
              <a:spcAft>
                <a:spcPts val="0"/>
              </a:spcAft>
              <a:buSzPts val="2500"/>
              <a:buChar char="●"/>
            </a:pPr>
            <a:r>
              <a:rPr lang="en" sz="2000">
                <a:latin typeface="Arial"/>
                <a:ea typeface="Arial"/>
                <a:cs typeface="Arial"/>
                <a:sym typeface="Arial"/>
              </a:rPr>
              <a:t>TFTP Server</a:t>
            </a:r>
            <a:endParaRPr sz="2000">
              <a:latin typeface="Arial"/>
              <a:ea typeface="Arial"/>
              <a:cs typeface="Arial"/>
              <a:sym typeface="Arial"/>
            </a:endParaRPr>
          </a:p>
          <a:p>
            <a:pPr marL="0" lvl="0" indent="0" algn="l" rtl="0">
              <a:spcBef>
                <a:spcPts val="200"/>
              </a:spcBef>
              <a:spcAft>
                <a:spcPts val="0"/>
              </a:spcAft>
              <a:buNone/>
            </a:pP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ctrTitle"/>
          </p:nvPr>
        </p:nvSpPr>
        <p:spPr>
          <a:xfrm>
            <a:off x="36225" y="130550"/>
            <a:ext cx="5224800" cy="4934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r>
              <a:rPr lang="en" sz="2611">
                <a:solidFill>
                  <a:schemeClr val="lt2"/>
                </a:solidFill>
                <a:latin typeface="Arial"/>
                <a:ea typeface="Arial"/>
                <a:cs typeface="Arial"/>
                <a:sym typeface="Arial"/>
              </a:rPr>
              <a:t>How does the PXE boot process work?</a:t>
            </a:r>
            <a:endParaRPr sz="2611">
              <a:solidFill>
                <a:schemeClr val="lt2"/>
              </a:solidFill>
              <a:latin typeface="Arial"/>
              <a:ea typeface="Arial"/>
              <a:cs typeface="Arial"/>
              <a:sym typeface="Arial"/>
            </a:endParaRPr>
          </a:p>
          <a:p>
            <a:pPr marL="0" lvl="0" indent="0" algn="l" rtl="0">
              <a:lnSpc>
                <a:spcPct val="115000"/>
              </a:lnSpc>
              <a:spcBef>
                <a:spcPts val="600"/>
              </a:spcBef>
              <a:spcAft>
                <a:spcPts val="0"/>
              </a:spcAft>
              <a:buNone/>
            </a:pPr>
            <a:r>
              <a:rPr lang="en" sz="1572" b="0">
                <a:latin typeface="Arial"/>
                <a:ea typeface="Arial"/>
                <a:cs typeface="Arial"/>
                <a:sym typeface="Arial"/>
              </a:rPr>
              <a:t>Here</a:t>
            </a:r>
            <a:r>
              <a:rPr lang="en" sz="1683" b="0">
                <a:latin typeface="Arial"/>
                <a:ea typeface="Arial"/>
                <a:cs typeface="Arial"/>
                <a:sym typeface="Arial"/>
              </a:rPr>
              <a:t> are the steps in the PXE boot process:</a:t>
            </a:r>
            <a:endParaRPr sz="1683" b="0">
              <a:latin typeface="Arial"/>
              <a:ea typeface="Arial"/>
              <a:cs typeface="Arial"/>
              <a:sym typeface="Arial"/>
            </a:endParaRPr>
          </a:p>
          <a:p>
            <a:pPr marL="698500" lvl="0" indent="-324802" algn="l" rtl="0">
              <a:lnSpc>
                <a:spcPct val="115000"/>
              </a:lnSpc>
              <a:spcBef>
                <a:spcPts val="2000"/>
              </a:spcBef>
              <a:spcAft>
                <a:spcPts val="0"/>
              </a:spcAft>
              <a:buClr>
                <a:schemeClr val="lt1"/>
              </a:buClr>
              <a:buSzPct val="100000"/>
              <a:buFont typeface="Arial"/>
              <a:buAutoNum type="arabicPeriod"/>
            </a:pPr>
            <a:r>
              <a:rPr lang="en" sz="1683" b="0">
                <a:latin typeface="Arial"/>
                <a:ea typeface="Arial"/>
                <a:cs typeface="Arial"/>
                <a:sym typeface="Arial"/>
              </a:rPr>
              <a:t>The client basic input/output system (</a:t>
            </a:r>
            <a:r>
              <a:rPr lang="en" sz="1683" b="0" u="sng">
                <a:latin typeface="Arial"/>
                <a:ea typeface="Arial"/>
                <a:cs typeface="Arial"/>
                <a:sym typeface="Arial"/>
                <a:hlinkClick r:id="rId3"/>
              </a:rPr>
              <a:t>BIOS</a:t>
            </a:r>
            <a:r>
              <a:rPr lang="en" sz="1683" b="0">
                <a:latin typeface="Arial"/>
                <a:ea typeface="Arial"/>
                <a:cs typeface="Arial"/>
                <a:sym typeface="Arial"/>
              </a:rPr>
              <a:t>) initiates PXE boot. This may be selected by the client operator or may be a fallback option when other boot media fails.</a:t>
            </a:r>
            <a:endParaRPr sz="1683" b="0">
              <a:latin typeface="Arial"/>
              <a:ea typeface="Arial"/>
              <a:cs typeface="Arial"/>
              <a:sym typeface="Arial"/>
            </a:endParaRPr>
          </a:p>
          <a:p>
            <a:pPr marL="698500" lvl="0" indent="-324802" algn="l" rtl="0">
              <a:lnSpc>
                <a:spcPct val="115000"/>
              </a:lnSpc>
              <a:spcBef>
                <a:spcPts val="0"/>
              </a:spcBef>
              <a:spcAft>
                <a:spcPts val="0"/>
              </a:spcAft>
              <a:buClr>
                <a:schemeClr val="lt1"/>
              </a:buClr>
              <a:buSzPct val="100000"/>
              <a:buFont typeface="Arial"/>
              <a:buAutoNum type="arabicPeriod"/>
            </a:pPr>
            <a:r>
              <a:rPr lang="en" sz="1683" b="0">
                <a:latin typeface="Arial"/>
                <a:ea typeface="Arial"/>
                <a:cs typeface="Arial"/>
                <a:sym typeface="Arial"/>
              </a:rPr>
              <a:t>The client broadcasts a DHCP request and a PXE request.</a:t>
            </a:r>
            <a:endParaRPr sz="1683" b="0">
              <a:latin typeface="Arial"/>
              <a:ea typeface="Arial"/>
              <a:cs typeface="Arial"/>
              <a:sym typeface="Arial"/>
            </a:endParaRPr>
          </a:p>
          <a:p>
            <a:pPr marL="698500" lvl="0" indent="-324802" algn="l" rtl="0">
              <a:lnSpc>
                <a:spcPct val="115000"/>
              </a:lnSpc>
              <a:spcBef>
                <a:spcPts val="0"/>
              </a:spcBef>
              <a:spcAft>
                <a:spcPts val="0"/>
              </a:spcAft>
              <a:buClr>
                <a:schemeClr val="lt1"/>
              </a:buClr>
              <a:buSzPct val="100000"/>
              <a:buFont typeface="Arial"/>
              <a:buAutoNum type="arabicPeriod"/>
            </a:pPr>
            <a:r>
              <a:rPr lang="en" sz="1683" b="0">
                <a:latin typeface="Arial"/>
                <a:ea typeface="Arial"/>
                <a:cs typeface="Arial"/>
                <a:sym typeface="Arial"/>
              </a:rPr>
              <a:t>The DHCP server responds with the DHCP response so the client can set an IP address, and it replies with the IP address of the TFTP server and the file name of the NBP.</a:t>
            </a:r>
            <a:endParaRPr sz="1683" b="0">
              <a:latin typeface="Arial"/>
              <a:ea typeface="Arial"/>
              <a:cs typeface="Arial"/>
              <a:sym typeface="Arial"/>
            </a:endParaRPr>
          </a:p>
          <a:p>
            <a:pPr marL="698500" lvl="0" indent="-324802" algn="l" rtl="0">
              <a:lnSpc>
                <a:spcPct val="115000"/>
              </a:lnSpc>
              <a:spcBef>
                <a:spcPts val="0"/>
              </a:spcBef>
              <a:spcAft>
                <a:spcPts val="0"/>
              </a:spcAft>
              <a:buClr>
                <a:schemeClr val="lt1"/>
              </a:buClr>
              <a:buSzPct val="100000"/>
              <a:buFont typeface="Arial"/>
              <a:buAutoNum type="arabicPeriod"/>
            </a:pPr>
            <a:r>
              <a:rPr lang="en" sz="1683" b="0">
                <a:latin typeface="Arial"/>
                <a:ea typeface="Arial"/>
                <a:cs typeface="Arial"/>
                <a:sym typeface="Arial"/>
              </a:rPr>
              <a:t>The client downloads and boots the NBP.</a:t>
            </a:r>
            <a:endParaRPr/>
          </a:p>
        </p:txBody>
      </p:sp>
      <p:pic>
        <p:nvPicPr>
          <p:cNvPr id="316" name="Google Shape;316;p19"/>
          <p:cNvPicPr preferRelativeResize="0"/>
          <p:nvPr/>
        </p:nvPicPr>
        <p:blipFill>
          <a:blip r:embed="rId4">
            <a:alphaModFix/>
          </a:blip>
          <a:stretch>
            <a:fillRect/>
          </a:stretch>
        </p:blipFill>
        <p:spPr>
          <a:xfrm>
            <a:off x="5269825" y="476350"/>
            <a:ext cx="3797975" cy="4438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ctrTitle"/>
          </p:nvPr>
        </p:nvSpPr>
        <p:spPr>
          <a:xfrm>
            <a:off x="369150" y="-25654"/>
            <a:ext cx="4255500" cy="1249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lt2"/>
                </a:solidFill>
              </a:rPr>
              <a:t>What is DHCP?</a:t>
            </a:r>
            <a:endParaRPr>
              <a:solidFill>
                <a:schemeClr val="lt2"/>
              </a:solidFill>
            </a:endParaRPr>
          </a:p>
        </p:txBody>
      </p:sp>
      <p:sp>
        <p:nvSpPr>
          <p:cNvPr id="322" name="Google Shape;322;p20"/>
          <p:cNvSpPr txBox="1">
            <a:spLocks noGrp="1"/>
          </p:cNvSpPr>
          <p:nvPr>
            <p:ph type="subTitle" idx="1"/>
          </p:nvPr>
        </p:nvSpPr>
        <p:spPr>
          <a:xfrm>
            <a:off x="560000" y="944825"/>
            <a:ext cx="7873200" cy="21549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800">
                <a:latin typeface="Arial"/>
                <a:ea typeface="Arial"/>
                <a:cs typeface="Arial"/>
                <a:sym typeface="Arial"/>
              </a:rPr>
              <a:t>DHCP (Dynamic Host Configuration Protocol)</a:t>
            </a:r>
            <a:br>
              <a:rPr lang="en" sz="1800">
                <a:latin typeface="Arial"/>
                <a:ea typeface="Arial"/>
                <a:cs typeface="Arial"/>
                <a:sym typeface="Arial"/>
              </a:rPr>
            </a:br>
            <a:r>
              <a:rPr lang="en" sz="1800">
                <a:latin typeface="Arial"/>
                <a:ea typeface="Arial"/>
                <a:cs typeface="Arial"/>
                <a:sym typeface="Arial"/>
              </a:rPr>
              <a:t>is a network protocol that enables a server to automatically assign an IP address and provide other related network configuration parameters to a client on a network, from a predefined IP pool.</a:t>
            </a:r>
            <a:endParaRPr sz="1800"/>
          </a:p>
        </p:txBody>
      </p:sp>
      <p:pic>
        <p:nvPicPr>
          <p:cNvPr id="323" name="Google Shape;323;p20"/>
          <p:cNvPicPr preferRelativeResize="0"/>
          <p:nvPr/>
        </p:nvPicPr>
        <p:blipFill>
          <a:blip r:embed="rId3">
            <a:alphaModFix/>
          </a:blip>
          <a:stretch>
            <a:fillRect/>
          </a:stretch>
        </p:blipFill>
        <p:spPr>
          <a:xfrm>
            <a:off x="3518375" y="2388975"/>
            <a:ext cx="5263899" cy="2631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ctrTitle"/>
          </p:nvPr>
        </p:nvSpPr>
        <p:spPr>
          <a:xfrm>
            <a:off x="160425" y="300375"/>
            <a:ext cx="4179000" cy="8586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1500"/>
              </a:spcAft>
              <a:buNone/>
            </a:pPr>
            <a:r>
              <a:rPr lang="en" sz="2600">
                <a:solidFill>
                  <a:schemeClr val="lt2"/>
                </a:solidFill>
                <a:latin typeface="Nunito"/>
                <a:ea typeface="Nunito"/>
                <a:cs typeface="Nunito"/>
                <a:sym typeface="Nunito"/>
              </a:rPr>
              <a:t>How Does DHCP Work?</a:t>
            </a:r>
            <a:endParaRPr sz="2600">
              <a:solidFill>
                <a:schemeClr val="lt2"/>
              </a:solidFill>
            </a:endParaRPr>
          </a:p>
        </p:txBody>
      </p:sp>
      <p:sp>
        <p:nvSpPr>
          <p:cNvPr id="329" name="Google Shape;329;p21"/>
          <p:cNvSpPr txBox="1">
            <a:spLocks noGrp="1"/>
          </p:cNvSpPr>
          <p:nvPr>
            <p:ph type="subTitle" idx="1"/>
          </p:nvPr>
        </p:nvSpPr>
        <p:spPr>
          <a:xfrm>
            <a:off x="-58300" y="1158975"/>
            <a:ext cx="7580100" cy="2876700"/>
          </a:xfrm>
          <a:prstGeom prst="rect">
            <a:avLst/>
          </a:prstGeom>
        </p:spPr>
        <p:txBody>
          <a:bodyPr spcFirstLastPara="1" wrap="square" lIns="91425" tIns="91425" rIns="91425" bIns="91425" anchor="t" anchorCtr="0">
            <a:normAutofit fontScale="25000" lnSpcReduction="20000"/>
          </a:bodyPr>
          <a:lstStyle/>
          <a:p>
            <a:pPr marL="876300" lvl="0" indent="-322262" algn="l" rtl="0">
              <a:lnSpc>
                <a:spcPct val="150000"/>
              </a:lnSpc>
              <a:spcBef>
                <a:spcPts val="0"/>
              </a:spcBef>
              <a:spcAft>
                <a:spcPts val="0"/>
              </a:spcAft>
              <a:buClr>
                <a:schemeClr val="lt1"/>
              </a:buClr>
              <a:buSzPct val="100000"/>
              <a:buFont typeface="Arial"/>
              <a:buChar char="●"/>
            </a:pPr>
            <a:r>
              <a:rPr lang="en" sz="5900">
                <a:latin typeface="Arial"/>
                <a:ea typeface="Arial"/>
                <a:cs typeface="Arial"/>
                <a:sym typeface="Arial"/>
              </a:rPr>
              <a:t>When a client computer (configured to use DHCP) and connected to a network is powered on, it forwards a </a:t>
            </a:r>
            <a:r>
              <a:rPr lang="en" sz="5900" b="1">
                <a:latin typeface="Arial"/>
                <a:ea typeface="Arial"/>
                <a:cs typeface="Arial"/>
                <a:sym typeface="Arial"/>
              </a:rPr>
              <a:t>DHCPDISCOVER (Broadcast)</a:t>
            </a:r>
            <a:r>
              <a:rPr lang="en" sz="5900">
                <a:latin typeface="Arial"/>
                <a:ea typeface="Arial"/>
                <a:cs typeface="Arial"/>
                <a:sym typeface="Arial"/>
              </a:rPr>
              <a:t> message to the DHCP server.</a:t>
            </a:r>
            <a:endParaRPr sz="5900">
              <a:latin typeface="Arial"/>
              <a:ea typeface="Arial"/>
              <a:cs typeface="Arial"/>
              <a:sym typeface="Arial"/>
            </a:endParaRPr>
          </a:p>
          <a:p>
            <a:pPr marL="876300" lvl="0" indent="-322262" algn="l" rtl="0">
              <a:lnSpc>
                <a:spcPct val="150000"/>
              </a:lnSpc>
              <a:spcBef>
                <a:spcPts val="0"/>
              </a:spcBef>
              <a:spcAft>
                <a:spcPts val="0"/>
              </a:spcAft>
              <a:buClr>
                <a:schemeClr val="lt1"/>
              </a:buClr>
              <a:buSzPct val="100000"/>
              <a:buFont typeface="Arial"/>
              <a:buChar char="●"/>
            </a:pPr>
            <a:r>
              <a:rPr lang="en" sz="5900">
                <a:latin typeface="Arial"/>
                <a:ea typeface="Arial"/>
                <a:cs typeface="Arial"/>
                <a:sym typeface="Arial"/>
              </a:rPr>
              <a:t>And after the DHCP server receives the </a:t>
            </a:r>
            <a:r>
              <a:rPr lang="en" sz="5900" b="1">
                <a:latin typeface="Arial"/>
                <a:ea typeface="Arial"/>
                <a:cs typeface="Arial"/>
                <a:sym typeface="Arial"/>
              </a:rPr>
              <a:t>DHCPDISCOVER</a:t>
            </a:r>
            <a:r>
              <a:rPr lang="en" sz="5900">
                <a:latin typeface="Arial"/>
                <a:ea typeface="Arial"/>
                <a:cs typeface="Arial"/>
                <a:sym typeface="Arial"/>
              </a:rPr>
              <a:t> request message, it replies with a </a:t>
            </a:r>
            <a:r>
              <a:rPr lang="en" sz="5900" b="1">
                <a:latin typeface="Arial"/>
                <a:ea typeface="Arial"/>
                <a:cs typeface="Arial"/>
                <a:sym typeface="Arial"/>
              </a:rPr>
              <a:t>DHCPOFFER (Broadcast)</a:t>
            </a:r>
            <a:r>
              <a:rPr lang="en" sz="5900">
                <a:latin typeface="Arial"/>
                <a:ea typeface="Arial"/>
                <a:cs typeface="Arial"/>
                <a:sym typeface="Arial"/>
              </a:rPr>
              <a:t> message.</a:t>
            </a:r>
            <a:endParaRPr sz="5900">
              <a:latin typeface="Arial"/>
              <a:ea typeface="Arial"/>
              <a:cs typeface="Arial"/>
              <a:sym typeface="Arial"/>
            </a:endParaRPr>
          </a:p>
          <a:p>
            <a:pPr marL="876300" lvl="0" indent="-322262" algn="l" rtl="0">
              <a:lnSpc>
                <a:spcPct val="150000"/>
              </a:lnSpc>
              <a:spcBef>
                <a:spcPts val="0"/>
              </a:spcBef>
              <a:spcAft>
                <a:spcPts val="0"/>
              </a:spcAft>
              <a:buClr>
                <a:schemeClr val="lt1"/>
              </a:buClr>
              <a:buSzPct val="100000"/>
              <a:buFont typeface="Arial"/>
              <a:buChar char="●"/>
            </a:pPr>
            <a:r>
              <a:rPr lang="en" sz="5900">
                <a:latin typeface="Arial"/>
                <a:ea typeface="Arial"/>
                <a:cs typeface="Arial"/>
                <a:sym typeface="Arial"/>
              </a:rPr>
              <a:t>Then the client receives the </a:t>
            </a:r>
            <a:r>
              <a:rPr lang="en" sz="5900" b="1">
                <a:latin typeface="Arial"/>
                <a:ea typeface="Arial"/>
                <a:cs typeface="Arial"/>
                <a:sym typeface="Arial"/>
              </a:rPr>
              <a:t>DHCPOFFER</a:t>
            </a:r>
            <a:r>
              <a:rPr lang="en" sz="5900">
                <a:latin typeface="Arial"/>
                <a:ea typeface="Arial"/>
                <a:cs typeface="Arial"/>
                <a:sym typeface="Arial"/>
              </a:rPr>
              <a:t> message, and it sends a </a:t>
            </a:r>
            <a:r>
              <a:rPr lang="en" sz="5900" b="1">
                <a:latin typeface="Arial"/>
                <a:ea typeface="Arial"/>
                <a:cs typeface="Arial"/>
                <a:sym typeface="Arial"/>
              </a:rPr>
              <a:t>DHCPREQUEST (Broadcast)</a:t>
            </a:r>
            <a:r>
              <a:rPr lang="en" sz="5900">
                <a:latin typeface="Arial"/>
                <a:ea typeface="Arial"/>
                <a:cs typeface="Arial"/>
                <a:sym typeface="Arial"/>
              </a:rPr>
              <a:t> message to the server indicating, it is prepared to get the network configuration offered in the </a:t>
            </a:r>
            <a:r>
              <a:rPr lang="en" sz="5900" b="1">
                <a:latin typeface="Arial"/>
                <a:ea typeface="Arial"/>
                <a:cs typeface="Arial"/>
                <a:sym typeface="Arial"/>
              </a:rPr>
              <a:t>DHCPOFFER</a:t>
            </a:r>
            <a:r>
              <a:rPr lang="en" sz="5900">
                <a:latin typeface="Arial"/>
                <a:ea typeface="Arial"/>
                <a:cs typeface="Arial"/>
                <a:sym typeface="Arial"/>
              </a:rPr>
              <a:t> message.</a:t>
            </a:r>
            <a:endParaRPr sz="5900">
              <a:latin typeface="Arial"/>
              <a:ea typeface="Arial"/>
              <a:cs typeface="Arial"/>
              <a:sym typeface="Arial"/>
            </a:endParaRPr>
          </a:p>
          <a:p>
            <a:pPr marL="876300" lvl="0" indent="-322262" algn="l" rtl="0">
              <a:lnSpc>
                <a:spcPct val="150000"/>
              </a:lnSpc>
              <a:spcBef>
                <a:spcPts val="0"/>
              </a:spcBef>
              <a:spcAft>
                <a:spcPts val="0"/>
              </a:spcAft>
              <a:buClr>
                <a:schemeClr val="lt1"/>
              </a:buClr>
              <a:buSzPct val="100000"/>
              <a:buFont typeface="Arial"/>
              <a:buChar char="●"/>
            </a:pPr>
            <a:r>
              <a:rPr lang="en" sz="5900">
                <a:latin typeface="Arial"/>
                <a:ea typeface="Arial"/>
                <a:cs typeface="Arial"/>
                <a:sym typeface="Arial"/>
              </a:rPr>
              <a:t>Last but not least, the DHCP server receives the </a:t>
            </a:r>
            <a:r>
              <a:rPr lang="en" sz="5900" b="1">
                <a:latin typeface="Arial"/>
                <a:ea typeface="Arial"/>
                <a:cs typeface="Arial"/>
                <a:sym typeface="Arial"/>
              </a:rPr>
              <a:t>DHCPREQUEST</a:t>
            </a:r>
            <a:r>
              <a:rPr lang="en" sz="5900">
                <a:latin typeface="Arial"/>
                <a:ea typeface="Arial"/>
                <a:cs typeface="Arial"/>
                <a:sym typeface="Arial"/>
              </a:rPr>
              <a:t> message from the client, and sends the </a:t>
            </a:r>
            <a:r>
              <a:rPr lang="en" sz="5900" b="1">
                <a:latin typeface="Arial"/>
                <a:ea typeface="Arial"/>
                <a:cs typeface="Arial"/>
                <a:sym typeface="Arial"/>
              </a:rPr>
              <a:t>DHCPACK</a:t>
            </a:r>
            <a:r>
              <a:rPr lang="en" sz="5900">
                <a:latin typeface="Arial"/>
                <a:ea typeface="Arial"/>
                <a:cs typeface="Arial"/>
                <a:sym typeface="Arial"/>
              </a:rPr>
              <a:t> </a:t>
            </a:r>
            <a:r>
              <a:rPr lang="en" sz="5900" b="1">
                <a:latin typeface="Arial"/>
                <a:ea typeface="Arial"/>
                <a:cs typeface="Arial"/>
                <a:sym typeface="Arial"/>
              </a:rPr>
              <a:t>(Broadcast) </a:t>
            </a:r>
            <a:r>
              <a:rPr lang="en" sz="5900">
                <a:latin typeface="Arial"/>
                <a:ea typeface="Arial"/>
                <a:cs typeface="Arial"/>
                <a:sym typeface="Arial"/>
              </a:rPr>
              <a:t>message showing that the client is now permitted to use the IP address assigned to it.</a:t>
            </a:r>
            <a:endParaRPr sz="5900">
              <a:latin typeface="Arial"/>
              <a:ea typeface="Arial"/>
              <a:cs typeface="Arial"/>
              <a:sym typeface="Arial"/>
            </a:endParaRPr>
          </a:p>
          <a:p>
            <a:pPr marL="457200" lvl="0" indent="0" algn="l" rtl="0">
              <a:lnSpc>
                <a:spcPct val="115000"/>
              </a:lnSpc>
              <a:spcBef>
                <a:spcPts val="3600"/>
              </a:spcBef>
              <a:spcAft>
                <a:spcPts val="0"/>
              </a:spcAft>
              <a:buNone/>
            </a:pPr>
            <a:endParaRPr sz="1300">
              <a:solidFill>
                <a:srgbClr val="3A3A3A"/>
              </a:solidFill>
              <a:highlight>
                <a:srgbClr val="FFFFFF"/>
              </a:highlight>
              <a:latin typeface="Arial"/>
              <a:ea typeface="Arial"/>
              <a:cs typeface="Arial"/>
              <a:sym typeface="Arial"/>
            </a:endParaRPr>
          </a:p>
          <a:p>
            <a:pPr marL="0" lvl="0" indent="0" algn="l" rtl="0">
              <a:spcBef>
                <a:spcPts val="3600"/>
              </a:spcBef>
              <a:spcAft>
                <a:spcPts val="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1408</Words>
  <Application>Microsoft Office PowerPoint</Application>
  <PresentationFormat>On-screen Show (16:9)</PresentationFormat>
  <Paragraphs>144</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Courier New</vt:lpstr>
      <vt:lpstr>Maven Pro</vt:lpstr>
      <vt:lpstr>Nunito</vt:lpstr>
      <vt:lpstr>Verdana</vt:lpstr>
      <vt:lpstr>Momentum</vt:lpstr>
      <vt:lpstr>DHCP &amp; PXE SERVERS </vt:lpstr>
      <vt:lpstr>What is (PXE)? </vt:lpstr>
      <vt:lpstr>PXE Use Case, What problem does it solve? </vt:lpstr>
      <vt:lpstr>Operating system such as Windows or Linux have mechanisms to automate installation. Typically you create a seed file or configuration. The seed file provides answers to the questions asked by the OS installer. In the linux world examples of this are debian preseed files or Redhat kickstart files. But still you need access to the installation media on CD/DVD-ROM or a USB drive. A human running around with the usb drive touching every server does not scale. Its time consuming and error prone.  Let's imagine a world where a human puts a server in the rack, powers it on and is done. This has many benefits: Installers can be less technical. Reduced time spent per server. Less error prone due to automation. OS installation tools are centralized and easier to update. </vt:lpstr>
      <vt:lpstr>This is where PXE comes in. PXE is a standards based approaches to solving the problem of getting the OS onto the system without a human being putting media (USB, CD/DVD-ROM) in the system. It does this by bootstrapping the machine over the network. In a fully automated environment the human installing the server does the following: Installs server in the rack. Connects power and network. Walks away. </vt:lpstr>
      <vt:lpstr>PXE boot components A typical PXE environment has the following components. </vt:lpstr>
      <vt:lpstr>How does the PXE boot process work? Here are the steps in the PXE boot process: The client basic input/output system (BIOS) initiates PXE boot. This may be selected by the client operator or may be a fallback option when other boot media fails. The client broadcasts a DHCP request and a PXE request. The DHCP server responds with the DHCP response so the client can set an IP address, and it replies with the IP address of the TFTP server and the file name of the NBP. The client downloads and boots the NBP.</vt:lpstr>
      <vt:lpstr>What is DHCP?</vt:lpstr>
      <vt:lpstr>How Does DHCP Work?</vt:lpstr>
      <vt:lpstr>TFTP Server </vt:lpstr>
      <vt:lpstr>PXE TFTP Steps</vt:lpstr>
      <vt:lpstr>Next steps after Dhcp and TFTP</vt:lpstr>
      <vt:lpstr>Before configuration</vt:lpstr>
      <vt:lpstr>Before configuration</vt:lpstr>
      <vt:lpstr> </vt:lpstr>
      <vt:lpstr>PXE Configuration</vt:lpstr>
      <vt:lpstr>PXE Configuration</vt:lpstr>
      <vt:lpstr>PXE Configuration</vt:lpstr>
      <vt:lpstr>PXE Configuration</vt:lpstr>
      <vt:lpstr>PXE Configuration</vt:lpstr>
      <vt:lpstr>PXE Configuration</vt:lpstr>
      <vt:lpstr>PXE Configuration</vt:lpstr>
      <vt:lpstr>PXE Configuration</vt:lpstr>
      <vt:lpstr>PXE Configuration</vt:lpstr>
      <vt:lpstr>PXE Configuration</vt:lpstr>
      <vt:lpstr>PXE Configuration</vt:lpstr>
      <vt:lpstr>PXE Configuration</vt:lpstr>
      <vt:lpstr>And now .. PXE is ready to use </vt:lpstr>
      <vt:lpstr>PXE vs IPXE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DHCP &amp; PXE SERVERS</dc:title>
  <dc:creator>D E L L</dc:creator>
  <cp:lastModifiedBy>D E L L</cp:lastModifiedBy>
  <cp:revision>2</cp:revision>
  <dcterms:modified xsi:type="dcterms:W3CDTF">2023-02-18T08:52:17Z</dcterms:modified>
</cp:coreProperties>
</file>