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9" r:id="rId2"/>
    <p:sldId id="1167" r:id="rId3"/>
    <p:sldId id="1168" r:id="rId4"/>
    <p:sldId id="1169" r:id="rId5"/>
    <p:sldId id="1170" r:id="rId6"/>
    <p:sldId id="1171" r:id="rId7"/>
    <p:sldId id="1172" r:id="rId8"/>
    <p:sldId id="1173" r:id="rId9"/>
    <p:sldId id="1174" r:id="rId10"/>
    <p:sldId id="1175" r:id="rId11"/>
    <p:sldId id="1176" r:id="rId12"/>
    <p:sldId id="1177" r:id="rId13"/>
    <p:sldId id="1180" r:id="rId14"/>
    <p:sldId id="1179" r:id="rId15"/>
    <p:sldId id="1178" r:id="rId16"/>
    <p:sldId id="1181" r:id="rId17"/>
    <p:sldId id="1182" r:id="rId18"/>
    <p:sldId id="1183" r:id="rId19"/>
    <p:sldId id="1186" r:id="rId20"/>
    <p:sldId id="1187" r:id="rId21"/>
    <p:sldId id="1056" r:id="rId22"/>
    <p:sldId id="1185" r:id="rId23"/>
    <p:sldId id="1188" r:id="rId24"/>
    <p:sldId id="1189" r:id="rId25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3863" userDrawn="1">
          <p15:clr>
            <a:srgbClr val="A4A3A4"/>
          </p15:clr>
        </p15:guide>
        <p15:guide id="5" orient="horz" pos="640" userDrawn="1">
          <p15:clr>
            <a:srgbClr val="A4A3A4"/>
          </p15:clr>
        </p15:guide>
        <p15:guide id="6" orient="horz" pos="1502" userDrawn="1">
          <p15:clr>
            <a:srgbClr val="A4A3A4"/>
          </p15:clr>
        </p15:guide>
        <p15:guide id="7" orient="horz" pos="3861" userDrawn="1">
          <p15:clr>
            <a:srgbClr val="A4A3A4"/>
          </p15:clr>
        </p15:guide>
        <p15:guide id="8" pos="2128" userDrawn="1">
          <p15:clr>
            <a:srgbClr val="A4A3A4"/>
          </p15:clr>
        </p15:guide>
        <p15:guide id="9" pos="4067" userDrawn="1">
          <p15:clr>
            <a:srgbClr val="A4A3A4"/>
          </p15:clr>
        </p15:guide>
        <p15:guide id="10" pos="5972" userDrawn="1">
          <p15:clr>
            <a:srgbClr val="A4A3A4"/>
          </p15:clr>
        </p15:guide>
        <p15:guide id="11" pos="5292" userDrawn="1">
          <p15:clr>
            <a:srgbClr val="A4A3A4"/>
          </p15:clr>
        </p15:guide>
        <p15:guide id="12" pos="227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  <a:srgbClr val="C8151E"/>
    <a:srgbClr val="DBD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8" autoAdjust="0"/>
    <p:restoredTop sz="95846" autoAdjust="0"/>
  </p:normalViewPr>
  <p:slideViewPr>
    <p:cSldViewPr snapToGrid="0" showGuides="1">
      <p:cViewPr varScale="1">
        <p:scale>
          <a:sx n="113" d="100"/>
          <a:sy n="113" d="100"/>
        </p:scale>
        <p:origin x="486" y="96"/>
      </p:cViewPr>
      <p:guideLst>
        <p:guide pos="3863"/>
        <p:guide orient="horz" pos="640"/>
        <p:guide orient="horz" pos="1502"/>
        <p:guide orient="horz" pos="3861"/>
        <p:guide pos="2128"/>
        <p:guide pos="4067"/>
        <p:guide pos="5972"/>
        <p:guide pos="5292"/>
        <p:guide pos="2275"/>
      </p:guideLst>
    </p:cSldViewPr>
  </p:slideViewPr>
  <p:outlineViewPr>
    <p:cViewPr>
      <p:scale>
        <a:sx n="33" d="100"/>
        <a:sy n="33" d="100"/>
      </p:scale>
      <p:origin x="0" y="-849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5592"/>
    </p:cViewPr>
  </p:sorterViewPr>
  <p:notesViewPr>
    <p:cSldViewPr snapToGrid="0" showGuides="1">
      <p:cViewPr varScale="1">
        <p:scale>
          <a:sx n="85" d="100"/>
          <a:sy n="85" d="100"/>
        </p:scale>
        <p:origin x="380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08DB251-D803-4475-8281-4947A89E790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6218A5-2289-4813-A341-6263B16CBAD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12A60F-63B3-4D54-AA63-B159FADA9F31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7CE9A9-1C60-4F0A-AA63-4467F58DE8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1EA911-14C2-4254-9079-FD9EC1C139A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4E6C1-322F-4AF4-A541-6A7DCE3853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4180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13A3C-D0C5-45C0-BD52-194E76396705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0D5545-95D4-489F-B8ED-7EAFA774B5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241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1">
            <a:extLst>
              <a:ext uri="{FF2B5EF4-FFF2-40B4-BE49-F238E27FC236}">
                <a16:creationId xmlns:a16="http://schemas.microsoft.com/office/drawing/2014/main" id="{9AF74CDA-19DD-45C1-88FF-237973683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9561" y="2016174"/>
            <a:ext cx="10052879" cy="10608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</p:spTree>
    <p:extLst>
      <p:ext uri="{BB962C8B-B14F-4D97-AF65-F5344CB8AC3E}">
        <p14:creationId xmlns:p14="http://schemas.microsoft.com/office/powerpoint/2010/main" val="363492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平行四边形 17">
            <a:extLst>
              <a:ext uri="{FF2B5EF4-FFF2-40B4-BE49-F238E27FC236}">
                <a16:creationId xmlns:a16="http://schemas.microsoft.com/office/drawing/2014/main" id="{55B5EF86-CD68-45F5-B469-E0C751A7F1CE}"/>
              </a:ext>
            </a:extLst>
          </p:cNvPr>
          <p:cNvSpPr/>
          <p:nvPr userDrawn="1"/>
        </p:nvSpPr>
        <p:spPr>
          <a:xfrm>
            <a:off x="0" y="1"/>
            <a:ext cx="12191483" cy="598488"/>
          </a:xfrm>
          <a:prstGeom prst="parallelogram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占位符 31">
            <a:extLst>
              <a:ext uri="{FF2B5EF4-FFF2-40B4-BE49-F238E27FC236}">
                <a16:creationId xmlns:a16="http://schemas.microsoft.com/office/drawing/2014/main" id="{0E3A7107-0A14-4195-8DEB-51F0B46D6B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5351" y="-3969"/>
            <a:ext cx="10354649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227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图片包含 建筑物&#10;&#10;自动生成的说明">
            <a:extLst>
              <a:ext uri="{FF2B5EF4-FFF2-40B4-BE49-F238E27FC236}">
                <a16:creationId xmlns:a16="http://schemas.microsoft.com/office/drawing/2014/main" id="{59C76395-F18A-42DC-A156-F93BFCD8E4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8C8E8E9-B6E9-4C9E-A8E5-EC39920274FE}"/>
              </a:ext>
            </a:extLst>
          </p:cNvPr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A6D4021-94E1-4E9F-90EB-E54E5216CA6E}"/>
              </a:ext>
            </a:extLst>
          </p:cNvPr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 descr="图片包含 户外, 标牌, 黑色&#10;&#10;自动生成的说明">
            <a:extLst>
              <a:ext uri="{FF2B5EF4-FFF2-40B4-BE49-F238E27FC236}">
                <a16:creationId xmlns:a16="http://schemas.microsoft.com/office/drawing/2014/main" id="{EC48E4B1-8892-4D66-885C-B3B81823AF7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828" y="853340"/>
            <a:ext cx="1656344" cy="1656344"/>
          </a:xfrm>
          <a:prstGeom prst="rect">
            <a:avLst/>
          </a:prstGeom>
        </p:spPr>
      </p:pic>
      <p:sp>
        <p:nvSpPr>
          <p:cNvPr id="20" name="文本占位符 31">
            <a:extLst>
              <a:ext uri="{FF2B5EF4-FFF2-40B4-BE49-F238E27FC236}">
                <a16:creationId xmlns:a16="http://schemas.microsoft.com/office/drawing/2014/main" id="{4EB0A957-E3E4-47EE-9713-82509E17FD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6000" b="1" spc="6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2079C22-C965-4A93-8C7F-F7C26F71D8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 amt="20000"/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t="9831" b="36385"/>
          <a:stretch/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840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-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建筑物&#10;&#10;自动生成的说明">
            <a:extLst>
              <a:ext uri="{FF2B5EF4-FFF2-40B4-BE49-F238E27FC236}">
                <a16:creationId xmlns:a16="http://schemas.microsoft.com/office/drawing/2014/main" id="{D3C2EE1F-0BF9-49E9-859D-A8611895DE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8C8E8E9-B6E9-4C9E-A8E5-EC39920274FE}"/>
              </a:ext>
            </a:extLst>
          </p:cNvPr>
          <p:cNvCxnSpPr/>
          <p:nvPr userDrawn="1"/>
        </p:nvCxnSpPr>
        <p:spPr>
          <a:xfrm>
            <a:off x="7322504" y="1488254"/>
            <a:ext cx="21975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A6D4021-94E1-4E9F-90EB-E54E5216CA6E}"/>
              </a:ext>
            </a:extLst>
          </p:cNvPr>
          <p:cNvCxnSpPr/>
          <p:nvPr userDrawn="1"/>
        </p:nvCxnSpPr>
        <p:spPr>
          <a:xfrm>
            <a:off x="7322504" y="4146847"/>
            <a:ext cx="21975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占位符 31">
            <a:extLst>
              <a:ext uri="{FF2B5EF4-FFF2-40B4-BE49-F238E27FC236}">
                <a16:creationId xmlns:a16="http://schemas.microsoft.com/office/drawing/2014/main" id="{4EB0A957-E3E4-47EE-9713-82509E17FD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33473" y="2496180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6000" b="1" spc="6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97B15C4-0524-4A21-A6CE-F7DA7DA15B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20000"/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t="9831" b="36385"/>
          <a:stretch/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120ED25-777B-AB99-38B3-EC6774032C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137" y="1932038"/>
            <a:ext cx="3421789" cy="905821"/>
          </a:xfrm>
          <a:prstGeom prst="rect">
            <a:avLst/>
          </a:prstGeom>
        </p:spPr>
      </p:pic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38F71F6-D0D7-FEF1-C40F-794FD921F3C1}"/>
              </a:ext>
            </a:extLst>
          </p:cNvPr>
          <p:cNvCxnSpPr>
            <a:cxnSpLocks/>
          </p:cNvCxnSpPr>
          <p:nvPr userDrawn="1"/>
        </p:nvCxnSpPr>
        <p:spPr>
          <a:xfrm>
            <a:off x="1179871" y="3067664"/>
            <a:ext cx="345112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0026AE9C-7847-1736-82F9-7E7B0EA442E8}"/>
              </a:ext>
            </a:extLst>
          </p:cNvPr>
          <p:cNvSpPr txBox="1"/>
          <p:nvPr userDrawn="1"/>
        </p:nvSpPr>
        <p:spPr>
          <a:xfrm>
            <a:off x="1274418" y="3272672"/>
            <a:ext cx="34303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重庆人工智能研究院</a:t>
            </a:r>
            <a:endParaRPr kumimoji="1" lang="en-US" altLang="zh-CN" sz="28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en-US" altLang="zh-CN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CHONGQING</a:t>
            </a:r>
            <a:r>
              <a:rPr kumimoji="1"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AI</a:t>
            </a:r>
            <a:r>
              <a:rPr kumimoji="1"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RESEARCH</a:t>
            </a:r>
            <a:r>
              <a:rPr kumimoji="1"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741808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-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离页连接符 1">
            <a:extLst>
              <a:ext uri="{FF2B5EF4-FFF2-40B4-BE49-F238E27FC236}">
                <a16:creationId xmlns:a16="http://schemas.microsoft.com/office/drawing/2014/main" id="{3D05038B-8A32-4BD0-A068-AFE03E6FF8D3}"/>
              </a:ext>
            </a:extLst>
          </p:cNvPr>
          <p:cNvSpPr/>
          <p:nvPr userDrawn="1"/>
        </p:nvSpPr>
        <p:spPr>
          <a:xfrm>
            <a:off x="3419386" y="0"/>
            <a:ext cx="5353229" cy="5219695"/>
          </a:xfrm>
          <a:prstGeom prst="flowChartOffpage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占位符 31">
            <a:extLst>
              <a:ext uri="{FF2B5EF4-FFF2-40B4-BE49-F238E27FC236}">
                <a16:creationId xmlns:a16="http://schemas.microsoft.com/office/drawing/2014/main" id="{4EB0A957-E3E4-47EE-9713-82509E17FD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52571" y="26098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1" spc="600">
                <a:solidFill>
                  <a:schemeClr val="accent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09B0529-EE67-44AA-BAF8-7E78156B3D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0000"/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t="9831" b="36385"/>
          <a:stretch/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FA12E6D-1EC4-4BB8-BCAB-668C213B8F5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410" y="188997"/>
            <a:ext cx="3019180" cy="2116050"/>
          </a:xfrm>
          <a:prstGeom prst="rect">
            <a:avLst/>
          </a:prstGeom>
        </p:spPr>
      </p:pic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5B543617-7E5E-4360-A155-0CA2B7AF9E10}"/>
              </a:ext>
            </a:extLst>
          </p:cNvPr>
          <p:cNvSpPr/>
          <p:nvPr userDrawn="1"/>
        </p:nvSpPr>
        <p:spPr>
          <a:xfrm>
            <a:off x="3419386" y="4393629"/>
            <a:ext cx="5353229" cy="1461642"/>
          </a:xfrm>
          <a:custGeom>
            <a:avLst/>
            <a:gdLst>
              <a:gd name="connsiteX0" fmla="*/ 0 w 5353229"/>
              <a:gd name="connsiteY0" fmla="*/ 0 h 1461642"/>
              <a:gd name="connsiteX1" fmla="*/ 2676615 w 5353229"/>
              <a:gd name="connsiteY1" fmla="*/ 1043939 h 1461642"/>
              <a:gd name="connsiteX2" fmla="*/ 5353229 w 5353229"/>
              <a:gd name="connsiteY2" fmla="*/ 0 h 1461642"/>
              <a:gd name="connsiteX3" fmla="*/ 5353229 w 5353229"/>
              <a:gd name="connsiteY3" fmla="*/ 417703 h 1461642"/>
              <a:gd name="connsiteX4" fmla="*/ 2676615 w 5353229"/>
              <a:gd name="connsiteY4" fmla="*/ 1461642 h 1461642"/>
              <a:gd name="connsiteX5" fmla="*/ 0 w 5353229"/>
              <a:gd name="connsiteY5" fmla="*/ 417703 h 146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3229" h="1461642">
                <a:moveTo>
                  <a:pt x="0" y="0"/>
                </a:moveTo>
                <a:lnTo>
                  <a:pt x="2676615" y="1043939"/>
                </a:lnTo>
                <a:lnTo>
                  <a:pt x="5353229" y="0"/>
                </a:lnTo>
                <a:lnTo>
                  <a:pt x="5353229" y="417703"/>
                </a:lnTo>
                <a:lnTo>
                  <a:pt x="2676615" y="1461642"/>
                </a:lnTo>
                <a:lnTo>
                  <a:pt x="0" y="41770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 descr="图片包含 建筑物&#10;&#10;自动生成的说明">
            <a:extLst>
              <a:ext uri="{FF2B5EF4-FFF2-40B4-BE49-F238E27FC236}">
                <a16:creationId xmlns:a16="http://schemas.microsoft.com/office/drawing/2014/main" id="{D3C2EE1F-0BF9-49E9-859D-A8611895DEE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296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1D5E491-4859-47A4-8F29-DAACA1914D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781C-E1F6-4315-A39D-61273F2E059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4908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（lowpoly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建筑物, 圆屋顶, 地板&#10;&#10;描述已自动生成">
            <a:extLst>
              <a:ext uri="{FF2B5EF4-FFF2-40B4-BE49-F238E27FC236}">
                <a16:creationId xmlns:a16="http://schemas.microsoft.com/office/drawing/2014/main" id="{0E7CEFF4-3933-40D2-928B-A28B021C14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1D5E491-4859-47A4-8F29-DAACA1914D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781C-E1F6-4315-A39D-61273F2E059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762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32CDFB-9725-FC5F-B16A-E9ECCB6CA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C50E3EC-9E8A-CE39-4B18-6FFE59AE2C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644C6-89F0-466C-949F-E70AD72679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53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>
            <a:extLst>
              <a:ext uri="{FF2B5EF4-FFF2-40B4-BE49-F238E27FC236}">
                <a16:creationId xmlns:a16="http://schemas.microsoft.com/office/drawing/2014/main" id="{ECA0A7A8-52A5-4508-9B7C-8E9F070AF3A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749300"/>
            <a:ext cx="12203394" cy="319193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pic>
        <p:nvPicPr>
          <p:cNvPr id="8" name="图片 7" descr="图片包含 建筑物&#10;&#10;自动生成的说明">
            <a:extLst>
              <a:ext uri="{FF2B5EF4-FFF2-40B4-BE49-F238E27FC236}">
                <a16:creationId xmlns:a16="http://schemas.microsoft.com/office/drawing/2014/main" id="{DC463E02-403D-4EDF-904F-C4102C9C3D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72915E0-7E7B-4E91-A2E6-50DB32FFA42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51177"/>
            <a:ext cx="2169174" cy="713098"/>
          </a:xfrm>
          <a:prstGeom prst="rect">
            <a:avLst/>
          </a:prstGeom>
        </p:spPr>
      </p:pic>
      <p:sp>
        <p:nvSpPr>
          <p:cNvPr id="22" name="标题 1">
            <a:extLst>
              <a:ext uri="{FF2B5EF4-FFF2-40B4-BE49-F238E27FC236}">
                <a16:creationId xmlns:a16="http://schemas.microsoft.com/office/drawing/2014/main" id="{9AF74CDA-19DD-45C1-88FF-237973683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9561" y="3383857"/>
            <a:ext cx="10052879" cy="106085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algn="ctr"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sp>
        <p:nvSpPr>
          <p:cNvPr id="26" name="内容占位符 25">
            <a:extLst>
              <a:ext uri="{FF2B5EF4-FFF2-40B4-BE49-F238E27FC236}">
                <a16:creationId xmlns:a16="http://schemas.microsoft.com/office/drawing/2014/main" id="{981273AB-3D30-4A7E-951D-B80D3185213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644345" y="579869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fld id="{C6124F18-99FF-4E25-B026-C95B196756F6}" type="datetime2">
              <a:rPr lang="zh-CN" altLang="en-US" smtClean="0"/>
              <a:t>2019年1月28日</a:t>
            </a:fld>
            <a:endParaRPr lang="zh-CN" altLang="en-US" dirty="0"/>
          </a:p>
        </p:txBody>
      </p:sp>
      <p:sp>
        <p:nvSpPr>
          <p:cNvPr id="32" name="文本占位符 31">
            <a:extLst>
              <a:ext uri="{FF2B5EF4-FFF2-40B4-BE49-F238E27FC236}">
                <a16:creationId xmlns:a16="http://schemas.microsoft.com/office/drawing/2014/main" id="{F905EEBF-8ACE-4D30-A4F5-C5796F8343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34910" y="5052868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CE9FF532-F6D9-45BD-B501-EEC1CB82C0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/>
        </p:blipFill>
        <p:spPr>
          <a:xfrm>
            <a:off x="8870172" y="274183"/>
            <a:ext cx="3002280" cy="411617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3E0947F5-F302-4DA0-B1F5-30EE10CF1F22}"/>
              </a:ext>
            </a:extLst>
          </p:cNvPr>
          <p:cNvGrpSpPr/>
          <p:nvPr userDrawn="1"/>
        </p:nvGrpSpPr>
        <p:grpSpPr>
          <a:xfrm>
            <a:off x="3352562" y="6252715"/>
            <a:ext cx="5486876" cy="406590"/>
            <a:chOff x="3352562" y="6073254"/>
            <a:chExt cx="5486876" cy="406590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AA839E5E-CB67-421E-974F-278CCBCFB8C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>
              <a:alphaModFix amt="35000"/>
            </a:blip>
            <a:srcRect t="9831" b="36385"/>
            <a:stretch/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53D809C0-A4EF-44AF-AECA-4A85E4BA2C9D}"/>
                </a:ext>
              </a:extLst>
            </p:cNvPr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3579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图片包含 建筑物, 圆屋顶, 地板&#10;&#10;描述已自动生成">
            <a:extLst>
              <a:ext uri="{FF2B5EF4-FFF2-40B4-BE49-F238E27FC236}">
                <a16:creationId xmlns:a16="http://schemas.microsoft.com/office/drawing/2014/main" id="{32C61E04-9C57-4412-9EA5-8082A6789B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5" name="平行四边形 4">
            <a:extLst>
              <a:ext uri="{FF2B5EF4-FFF2-40B4-BE49-F238E27FC236}">
                <a16:creationId xmlns:a16="http://schemas.microsoft.com/office/drawing/2014/main" id="{C5A6C460-C718-4155-A390-E0273AFCB62A}"/>
              </a:ext>
            </a:extLst>
          </p:cNvPr>
          <p:cNvSpPr/>
          <p:nvPr userDrawn="1"/>
        </p:nvSpPr>
        <p:spPr>
          <a:xfrm>
            <a:off x="4144710" y="1537750"/>
            <a:ext cx="8047290" cy="3189811"/>
          </a:xfrm>
          <a:prstGeom prst="parallelogram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图片包含 建筑物&#10;&#10;自动生成的说明">
            <a:extLst>
              <a:ext uri="{FF2B5EF4-FFF2-40B4-BE49-F238E27FC236}">
                <a16:creationId xmlns:a16="http://schemas.microsoft.com/office/drawing/2014/main" id="{DC463E02-403D-4EDF-904F-C4102C9C3D8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986" y="2142500"/>
            <a:ext cx="8047290" cy="2590938"/>
          </a:xfrm>
          <a:prstGeom prst="rect">
            <a:avLst/>
          </a:prstGeom>
        </p:spPr>
      </p:pic>
      <p:sp>
        <p:nvSpPr>
          <p:cNvPr id="22" name="标题 1">
            <a:extLst>
              <a:ext uri="{FF2B5EF4-FFF2-40B4-BE49-F238E27FC236}">
                <a16:creationId xmlns:a16="http://schemas.microsoft.com/office/drawing/2014/main" id="{9AF74CDA-19DD-45C1-88FF-237973683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1297" y="2602227"/>
            <a:ext cx="64264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sp>
        <p:nvSpPr>
          <p:cNvPr id="26" name="内容占位符 25">
            <a:extLst>
              <a:ext uri="{FF2B5EF4-FFF2-40B4-BE49-F238E27FC236}">
                <a16:creationId xmlns:a16="http://schemas.microsoft.com/office/drawing/2014/main" id="{981273AB-3D30-4A7E-951D-B80D3185213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341280" y="4870088"/>
            <a:ext cx="224470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fld id="{C6124F18-99FF-4E25-B026-C95B196756F6}" type="datetime2">
              <a:rPr lang="zh-CN" altLang="en-US" smtClean="0"/>
              <a:t>2019年1月28日</a:t>
            </a:fld>
            <a:endParaRPr lang="zh-CN" altLang="en-US" dirty="0"/>
          </a:p>
        </p:txBody>
      </p:sp>
      <p:sp>
        <p:nvSpPr>
          <p:cNvPr id="32" name="文本占位符 31">
            <a:extLst>
              <a:ext uri="{FF2B5EF4-FFF2-40B4-BE49-F238E27FC236}">
                <a16:creationId xmlns:a16="http://schemas.microsoft.com/office/drawing/2014/main" id="{F905EEBF-8ACE-4D30-A4F5-C5796F8343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19584" y="3810704"/>
            <a:ext cx="3349862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73862409-EB7F-40D8-9600-B7C8CE927E6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119382"/>
            <a:ext cx="6323888" cy="4026547"/>
          </a:xfrm>
          <a:custGeom>
            <a:avLst/>
            <a:gdLst>
              <a:gd name="connsiteX0" fmla="*/ 0 w 4827208"/>
              <a:gd name="connsiteY0" fmla="*/ 0 h 3236615"/>
              <a:gd name="connsiteX1" fmla="*/ 4827208 w 4827208"/>
              <a:gd name="connsiteY1" fmla="*/ 0 h 3236615"/>
              <a:gd name="connsiteX2" fmla="*/ 3218537 w 4827208"/>
              <a:gd name="connsiteY2" fmla="*/ 3236615 h 3236615"/>
              <a:gd name="connsiteX3" fmla="*/ 0 w 4827208"/>
              <a:gd name="connsiteY3" fmla="*/ 3236615 h 323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7208" h="3236615">
                <a:moveTo>
                  <a:pt x="0" y="0"/>
                </a:moveTo>
                <a:lnTo>
                  <a:pt x="4827208" y="0"/>
                </a:lnTo>
                <a:lnTo>
                  <a:pt x="3218537" y="3236615"/>
                </a:lnTo>
                <a:lnTo>
                  <a:pt x="0" y="3236615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A63D107-02BD-4A0D-9132-36E8D944F42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524558" y="4410381"/>
            <a:ext cx="3935296" cy="209291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D92EBD5-2225-4D92-B6FB-5F42D4CF9A7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51177"/>
            <a:ext cx="2169174" cy="713098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7F038EC1-5530-4400-9F4D-38CB7EE61E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/>
          <a:srcRect r="1346"/>
          <a:stretch/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962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图片包含 建筑物, 圆屋顶, 地板&#10;&#10;描述已自动生成">
            <a:extLst>
              <a:ext uri="{FF2B5EF4-FFF2-40B4-BE49-F238E27FC236}">
                <a16:creationId xmlns:a16="http://schemas.microsoft.com/office/drawing/2014/main" id="{7C66039A-3D15-4D27-8FD3-6ADF01C340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9022DE15-F0A7-4081-B20E-F56AF7E8D451}"/>
              </a:ext>
            </a:extLst>
          </p:cNvPr>
          <p:cNvGrpSpPr/>
          <p:nvPr/>
        </p:nvGrpSpPr>
        <p:grpSpPr>
          <a:xfrm>
            <a:off x="304800" y="2455636"/>
            <a:ext cx="4122059" cy="1462680"/>
            <a:chOff x="667656" y="1497651"/>
            <a:chExt cx="4122059" cy="146268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068AF075-1EBE-4100-82B6-D1B2511E27A3}"/>
                </a:ext>
              </a:extLst>
            </p:cNvPr>
            <p:cNvGrpSpPr/>
            <p:nvPr/>
          </p:nvGrpSpPr>
          <p:grpSpPr>
            <a:xfrm>
              <a:off x="667656" y="1497651"/>
              <a:ext cx="4122059" cy="1438728"/>
              <a:chOff x="537028" y="1493158"/>
              <a:chExt cx="4122059" cy="1438728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CD1F02EB-A5F5-4A25-8E13-33D76C3997D5}"/>
                  </a:ext>
                </a:extLst>
              </p:cNvPr>
              <p:cNvSpPr/>
              <p:nvPr/>
            </p:nvSpPr>
            <p:spPr>
              <a:xfrm>
                <a:off x="537029" y="1493158"/>
                <a:ext cx="4122058" cy="14387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1" name="图片 10" descr="图片包含 建筑物&#10;&#10;自动生成的说明">
                <a:extLst>
                  <a:ext uri="{FF2B5EF4-FFF2-40B4-BE49-F238E27FC236}">
                    <a16:creationId xmlns:a16="http://schemas.microsoft.com/office/drawing/2014/main" id="{27CDB2F7-E7B6-465A-921A-BD30952F7D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alphaModFix amt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7028" y="1604731"/>
                <a:ext cx="4122058" cy="1327155"/>
              </a:xfrm>
              <a:prstGeom prst="rect">
                <a:avLst/>
              </a:prstGeom>
              <a:effectLst/>
            </p:spPr>
          </p:pic>
        </p:grp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0901EB5B-A305-4D12-8523-8654B0DF8D3C}"/>
                </a:ext>
              </a:extLst>
            </p:cNvPr>
            <p:cNvSpPr txBox="1"/>
            <p:nvPr/>
          </p:nvSpPr>
          <p:spPr>
            <a:xfrm>
              <a:off x="701524" y="1755350"/>
              <a:ext cx="392127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5400" b="1" dirty="0">
                  <a:solidFill>
                    <a:schemeClr val="accent1"/>
                  </a:solidFill>
                </a:rPr>
                <a:t>目  录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DBDFDE5-938B-46BA-BF04-52626678C645}"/>
                </a:ext>
              </a:extLst>
            </p:cNvPr>
            <p:cNvSpPr/>
            <p:nvPr/>
          </p:nvSpPr>
          <p:spPr>
            <a:xfrm rot="16200000">
              <a:off x="2683685" y="854302"/>
              <a:ext cx="90000" cy="4122058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图片占位符 12">
            <a:extLst>
              <a:ext uri="{FF2B5EF4-FFF2-40B4-BE49-F238E27FC236}">
                <a16:creationId xmlns:a16="http://schemas.microsoft.com/office/drawing/2014/main" id="{86D2A06B-94AC-4433-BBC3-A98A9F2FD48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72150" y="0"/>
            <a:ext cx="6419850" cy="68580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E1AFFB6-310A-466D-BAD1-F84A11C9C967}"/>
              </a:ext>
            </a:extLst>
          </p:cNvPr>
          <p:cNvSpPr/>
          <p:nvPr userDrawn="1"/>
        </p:nvSpPr>
        <p:spPr>
          <a:xfrm flipV="1">
            <a:off x="5672624" y="0"/>
            <a:ext cx="900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896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图片包含 建筑物, 圆屋顶, 地板&#10;&#10;描述已自动生成">
            <a:extLst>
              <a:ext uri="{FF2B5EF4-FFF2-40B4-BE49-F238E27FC236}">
                <a16:creationId xmlns:a16="http://schemas.microsoft.com/office/drawing/2014/main" id="{1CF278BF-7BDF-4094-9C1D-962B78BFDF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ACBE5229-6D64-4AB4-BD32-C5A9C0A25B3D}"/>
              </a:ext>
            </a:extLst>
          </p:cNvPr>
          <p:cNvGrpSpPr/>
          <p:nvPr/>
        </p:nvGrpSpPr>
        <p:grpSpPr>
          <a:xfrm>
            <a:off x="4034970" y="685800"/>
            <a:ext cx="4122060" cy="1462680"/>
            <a:chOff x="667655" y="1497651"/>
            <a:chExt cx="4122060" cy="146268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56977AD1-FB29-49DB-B293-6E501C63653E}"/>
                </a:ext>
              </a:extLst>
            </p:cNvPr>
            <p:cNvGrpSpPr/>
            <p:nvPr/>
          </p:nvGrpSpPr>
          <p:grpSpPr>
            <a:xfrm>
              <a:off x="667656" y="1497651"/>
              <a:ext cx="4122059" cy="1438728"/>
              <a:chOff x="537028" y="1493158"/>
              <a:chExt cx="4122059" cy="1438728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2C25A7C-283B-4D59-8088-0D173FD791A1}"/>
                  </a:ext>
                </a:extLst>
              </p:cNvPr>
              <p:cNvSpPr/>
              <p:nvPr/>
            </p:nvSpPr>
            <p:spPr>
              <a:xfrm>
                <a:off x="537029" y="1493158"/>
                <a:ext cx="4122058" cy="14387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1" name="图片 10" descr="图片包含 建筑物&#10;&#10;自动生成的说明">
                <a:extLst>
                  <a:ext uri="{FF2B5EF4-FFF2-40B4-BE49-F238E27FC236}">
                    <a16:creationId xmlns:a16="http://schemas.microsoft.com/office/drawing/2014/main" id="{909D8670-2666-4A27-A0FE-9BF4BFDA7D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alphaModFix amt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7028" y="1604731"/>
                <a:ext cx="4122058" cy="1327155"/>
              </a:xfrm>
              <a:prstGeom prst="rect">
                <a:avLst/>
              </a:prstGeom>
              <a:effectLst/>
            </p:spPr>
          </p:pic>
        </p:grp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0563126-3B82-41C3-959D-6EE0A64FB1C8}"/>
                </a:ext>
              </a:extLst>
            </p:cNvPr>
            <p:cNvSpPr txBox="1"/>
            <p:nvPr/>
          </p:nvSpPr>
          <p:spPr>
            <a:xfrm>
              <a:off x="667655" y="1755350"/>
              <a:ext cx="412205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000" b="1" dirty="0">
                  <a:solidFill>
                    <a:schemeClr val="accent1"/>
                  </a:solidFill>
                </a:rPr>
                <a:t>目         录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1F06D8F-A998-4957-BCDD-C5D37E948A62}"/>
                </a:ext>
              </a:extLst>
            </p:cNvPr>
            <p:cNvSpPr/>
            <p:nvPr/>
          </p:nvSpPr>
          <p:spPr>
            <a:xfrm rot="16200000">
              <a:off x="2683685" y="854302"/>
              <a:ext cx="90000" cy="4122058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9F63F420-5C8B-4249-B74B-AB25DACFA0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047" y="797373"/>
            <a:ext cx="1590855" cy="1114981"/>
          </a:xfrm>
          <a:prstGeom prst="rect">
            <a:avLst/>
          </a:prstGeom>
        </p:spPr>
      </p:pic>
      <p:sp>
        <p:nvSpPr>
          <p:cNvPr id="13" name="图片占位符 12">
            <a:extLst>
              <a:ext uri="{FF2B5EF4-FFF2-40B4-BE49-F238E27FC236}">
                <a16:creationId xmlns:a16="http://schemas.microsoft.com/office/drawing/2014/main" id="{E9A5540C-0F48-4B7F-B5D6-F8A8EDA2E8C4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-19050" y="3428999"/>
            <a:ext cx="12211050" cy="342899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D9484F6-57FB-4D78-BAC6-3A0A97C9E850}"/>
              </a:ext>
            </a:extLst>
          </p:cNvPr>
          <p:cNvSpPr/>
          <p:nvPr userDrawn="1"/>
        </p:nvSpPr>
        <p:spPr>
          <a:xfrm rot="16200000" flipV="1">
            <a:off x="6051001" y="-2738344"/>
            <a:ext cx="90000" cy="121989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477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建筑物, 圆屋顶, 地板&#10;&#10;描述已自动生成">
            <a:extLst>
              <a:ext uri="{FF2B5EF4-FFF2-40B4-BE49-F238E27FC236}">
                <a16:creationId xmlns:a16="http://schemas.microsoft.com/office/drawing/2014/main" id="{BCB8885F-CCB9-4EC9-AC5C-83B4329CC8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42" name="矩形 41">
            <a:extLst>
              <a:ext uri="{FF2B5EF4-FFF2-40B4-BE49-F238E27FC236}">
                <a16:creationId xmlns:a16="http://schemas.microsoft.com/office/drawing/2014/main" id="{8BB665EA-8CD9-4D53-A4AF-D2B7101CE5DB}"/>
              </a:ext>
            </a:extLst>
          </p:cNvPr>
          <p:cNvSpPr/>
          <p:nvPr userDrawn="1"/>
        </p:nvSpPr>
        <p:spPr>
          <a:xfrm rot="16200000">
            <a:off x="6051000" y="-2616750"/>
            <a:ext cx="90000" cy="12192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图片占位符 33">
            <a:extLst>
              <a:ext uri="{FF2B5EF4-FFF2-40B4-BE49-F238E27FC236}">
                <a16:creationId xmlns:a16="http://schemas.microsoft.com/office/drawing/2014/main" id="{94A66D01-D8F9-449F-918E-8E0F01222D9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9050"/>
            <a:ext cx="12192000" cy="3442348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14" name="标题 13">
            <a:extLst>
              <a:ext uri="{FF2B5EF4-FFF2-40B4-BE49-F238E27FC236}">
                <a16:creationId xmlns:a16="http://schemas.microsoft.com/office/drawing/2014/main" id="{43182647-270A-4077-B505-0FC4222D1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075" y="3047028"/>
            <a:ext cx="6489700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465DB092-56FD-4A68-9D16-CFF0FD3DE8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/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39" name="文本占位符 38">
            <a:extLst>
              <a:ext uri="{FF2B5EF4-FFF2-40B4-BE49-F238E27FC236}">
                <a16:creationId xmlns:a16="http://schemas.microsoft.com/office/drawing/2014/main" id="{39166EE3-A8B8-4A65-AEC2-261BB698A7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54075" y="4054685"/>
            <a:ext cx="6489700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97728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过渡页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建筑物, 圆屋顶, 地板&#10;&#10;描述已自动生成">
            <a:extLst>
              <a:ext uri="{FF2B5EF4-FFF2-40B4-BE49-F238E27FC236}">
                <a16:creationId xmlns:a16="http://schemas.microsoft.com/office/drawing/2014/main" id="{CA20EC42-E2DC-453A-A334-D1D7BD3BE5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42" name="矩形 41">
            <a:extLst>
              <a:ext uri="{FF2B5EF4-FFF2-40B4-BE49-F238E27FC236}">
                <a16:creationId xmlns:a16="http://schemas.microsoft.com/office/drawing/2014/main" id="{8BB665EA-8CD9-4D53-A4AF-D2B7101CE5DB}"/>
              </a:ext>
            </a:extLst>
          </p:cNvPr>
          <p:cNvSpPr/>
          <p:nvPr userDrawn="1"/>
        </p:nvSpPr>
        <p:spPr>
          <a:xfrm rot="10800000">
            <a:off x="5885901" y="-45000"/>
            <a:ext cx="90000" cy="694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图片占位符 33">
            <a:extLst>
              <a:ext uri="{FF2B5EF4-FFF2-40B4-BE49-F238E27FC236}">
                <a16:creationId xmlns:a16="http://schemas.microsoft.com/office/drawing/2014/main" id="{94A66D01-D8F9-449F-918E-8E0F01222D9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9050"/>
            <a:ext cx="5842000" cy="68770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14" name="标题 13">
            <a:extLst>
              <a:ext uri="{FF2B5EF4-FFF2-40B4-BE49-F238E27FC236}">
                <a16:creationId xmlns:a16="http://schemas.microsoft.com/office/drawing/2014/main" id="{43182647-270A-4077-B505-0FC4222D1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4" y="3047028"/>
            <a:ext cx="5648325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9" name="文本占位符 38">
            <a:extLst>
              <a:ext uri="{FF2B5EF4-FFF2-40B4-BE49-F238E27FC236}">
                <a16:creationId xmlns:a16="http://schemas.microsoft.com/office/drawing/2014/main" id="{39166EE3-A8B8-4A65-AEC2-261BB698A7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38874" y="4054685"/>
            <a:ext cx="5648325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A251A89-E640-49C6-A3E7-63D9665175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/>
          <a:srcRect l="49487" r="1345"/>
          <a:stretch/>
        </p:blipFill>
        <p:spPr>
          <a:xfrm>
            <a:off x="6238430" y="6041797"/>
            <a:ext cx="5920443" cy="41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275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图片包含 建筑物, 圆屋顶, 地板&#10;&#10;描述已自动生成">
            <a:extLst>
              <a:ext uri="{FF2B5EF4-FFF2-40B4-BE49-F238E27FC236}">
                <a16:creationId xmlns:a16="http://schemas.microsoft.com/office/drawing/2014/main" id="{B46500FD-D914-4D54-A821-0896603096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1D5E491-4859-47A4-8F29-DAACA1914D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781C-E1F6-4315-A39D-61273F2E059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4227868-C0F1-41FC-A8C9-A533B4E1148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/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9" name="文本占位符 31">
            <a:extLst>
              <a:ext uri="{FF2B5EF4-FFF2-40B4-BE49-F238E27FC236}">
                <a16:creationId xmlns:a16="http://schemas.microsoft.com/office/drawing/2014/main" id="{56FC8349-67FC-4E3B-B988-7A27FDAE9D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9056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文本占位符 31">
            <a:extLst>
              <a:ext uri="{FF2B5EF4-FFF2-40B4-BE49-F238E27FC236}">
                <a16:creationId xmlns:a16="http://schemas.microsoft.com/office/drawing/2014/main" id="{85368C87-925C-44AC-B001-5C4EE6F006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8940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9" name="平行四边形 18">
            <a:extLst>
              <a:ext uri="{FF2B5EF4-FFF2-40B4-BE49-F238E27FC236}">
                <a16:creationId xmlns:a16="http://schemas.microsoft.com/office/drawing/2014/main" id="{9AE407FD-1006-4AC4-B10B-CB7686E66A86}"/>
              </a:ext>
            </a:extLst>
          </p:cNvPr>
          <p:cNvSpPr/>
          <p:nvPr userDrawn="1"/>
        </p:nvSpPr>
        <p:spPr>
          <a:xfrm>
            <a:off x="0" y="1"/>
            <a:ext cx="12191483" cy="685800"/>
          </a:xfrm>
          <a:prstGeom prst="parallelogram">
            <a:avLst>
              <a:gd name="adj" fmla="val 430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0" name="图片 19" descr="图片包含 户外, 标牌, 黑色&#10;&#10;自动生成的说明">
            <a:extLst>
              <a:ext uri="{FF2B5EF4-FFF2-40B4-BE49-F238E27FC236}">
                <a16:creationId xmlns:a16="http://schemas.microsoft.com/office/drawing/2014/main" id="{D5338ABA-2308-412D-96F5-DE590FFF992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sp>
        <p:nvSpPr>
          <p:cNvPr id="21" name="文本占位符 31">
            <a:extLst>
              <a:ext uri="{FF2B5EF4-FFF2-40B4-BE49-F238E27FC236}">
                <a16:creationId xmlns:a16="http://schemas.microsoft.com/office/drawing/2014/main" id="{C2D49473-9331-4572-8AFC-3A905D765C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5351" y="43657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1" name="平行四边形 10">
            <a:extLst>
              <a:ext uri="{FF2B5EF4-FFF2-40B4-BE49-F238E27FC236}">
                <a16:creationId xmlns:a16="http://schemas.microsoft.com/office/drawing/2014/main" id="{3E2A174E-0D40-4C44-A4CB-067A3AD3E27A}"/>
              </a:ext>
            </a:extLst>
          </p:cNvPr>
          <p:cNvSpPr/>
          <p:nvPr userDrawn="1"/>
        </p:nvSpPr>
        <p:spPr>
          <a:xfrm>
            <a:off x="11428834" y="119857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平行四边形 11">
            <a:extLst>
              <a:ext uri="{FF2B5EF4-FFF2-40B4-BE49-F238E27FC236}">
                <a16:creationId xmlns:a16="http://schemas.microsoft.com/office/drawing/2014/main" id="{B6623D7A-6A25-4FAF-BE38-10BE0650BF71}"/>
              </a:ext>
            </a:extLst>
          </p:cNvPr>
          <p:cNvSpPr/>
          <p:nvPr userDrawn="1"/>
        </p:nvSpPr>
        <p:spPr>
          <a:xfrm>
            <a:off x="11016782" y="322602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0658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(标题导航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 descr="图片包含 建筑物, 圆屋顶, 地板&#10;&#10;描述已自动生成">
            <a:extLst>
              <a:ext uri="{FF2B5EF4-FFF2-40B4-BE49-F238E27FC236}">
                <a16:creationId xmlns:a16="http://schemas.microsoft.com/office/drawing/2014/main" id="{FCB44420-1668-4CDF-B7B1-BF64940901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1D5E491-4859-47A4-8F29-DAACA1914D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781C-E1F6-4315-A39D-61273F2E059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9" name="文本占位符 31">
            <a:extLst>
              <a:ext uri="{FF2B5EF4-FFF2-40B4-BE49-F238E27FC236}">
                <a16:creationId xmlns:a16="http://schemas.microsoft.com/office/drawing/2014/main" id="{56FC8349-67FC-4E3B-B988-7A27FDAE9D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9056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文本占位符 31">
            <a:extLst>
              <a:ext uri="{FF2B5EF4-FFF2-40B4-BE49-F238E27FC236}">
                <a16:creationId xmlns:a16="http://schemas.microsoft.com/office/drawing/2014/main" id="{85368C87-925C-44AC-B001-5C4EE6F006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8940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9" name="平行四边形 18">
            <a:extLst>
              <a:ext uri="{FF2B5EF4-FFF2-40B4-BE49-F238E27FC236}">
                <a16:creationId xmlns:a16="http://schemas.microsoft.com/office/drawing/2014/main" id="{9AE407FD-1006-4AC4-B10B-CB7686E66A86}"/>
              </a:ext>
            </a:extLst>
          </p:cNvPr>
          <p:cNvSpPr/>
          <p:nvPr userDrawn="1"/>
        </p:nvSpPr>
        <p:spPr>
          <a:xfrm>
            <a:off x="0" y="1"/>
            <a:ext cx="12191483" cy="685800"/>
          </a:xfrm>
          <a:prstGeom prst="parallelogram">
            <a:avLst>
              <a:gd name="adj" fmla="val 430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0" name="图片 19" descr="图片包含 户外, 标牌, 黑色&#10;&#10;自动生成的说明">
            <a:extLst>
              <a:ext uri="{FF2B5EF4-FFF2-40B4-BE49-F238E27FC236}">
                <a16:creationId xmlns:a16="http://schemas.microsoft.com/office/drawing/2014/main" id="{D5338ABA-2308-412D-96F5-DE590FFF992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sp>
        <p:nvSpPr>
          <p:cNvPr id="11" name="平行四边形 10">
            <a:extLst>
              <a:ext uri="{FF2B5EF4-FFF2-40B4-BE49-F238E27FC236}">
                <a16:creationId xmlns:a16="http://schemas.microsoft.com/office/drawing/2014/main" id="{B0646154-6233-4139-B550-A28CDF04E3FA}"/>
              </a:ext>
            </a:extLst>
          </p:cNvPr>
          <p:cNvSpPr/>
          <p:nvPr userDrawn="1"/>
        </p:nvSpPr>
        <p:spPr>
          <a:xfrm>
            <a:off x="995330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</a:rPr>
              <a:t>标题一</a:t>
            </a:r>
          </a:p>
        </p:txBody>
      </p:sp>
      <p:sp>
        <p:nvSpPr>
          <p:cNvPr id="12" name="平行四边形 11">
            <a:extLst>
              <a:ext uri="{FF2B5EF4-FFF2-40B4-BE49-F238E27FC236}">
                <a16:creationId xmlns:a16="http://schemas.microsoft.com/office/drawing/2014/main" id="{DB662845-A8FE-4E13-82B8-ABEE9422A575}"/>
              </a:ext>
            </a:extLst>
          </p:cNvPr>
          <p:cNvSpPr/>
          <p:nvPr userDrawn="1"/>
        </p:nvSpPr>
        <p:spPr>
          <a:xfrm>
            <a:off x="2831521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标题二</a:t>
            </a:r>
          </a:p>
        </p:txBody>
      </p:sp>
      <p:sp>
        <p:nvSpPr>
          <p:cNvPr id="15" name="平行四边形 14">
            <a:extLst>
              <a:ext uri="{FF2B5EF4-FFF2-40B4-BE49-F238E27FC236}">
                <a16:creationId xmlns:a16="http://schemas.microsoft.com/office/drawing/2014/main" id="{44330A7B-15B1-4D7C-8EFE-B8A0161426A0}"/>
              </a:ext>
            </a:extLst>
          </p:cNvPr>
          <p:cNvSpPr/>
          <p:nvPr userDrawn="1"/>
        </p:nvSpPr>
        <p:spPr>
          <a:xfrm>
            <a:off x="4645215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标题三</a:t>
            </a:r>
          </a:p>
        </p:txBody>
      </p:sp>
      <p:sp>
        <p:nvSpPr>
          <p:cNvPr id="16" name="平行四边形 15">
            <a:extLst>
              <a:ext uri="{FF2B5EF4-FFF2-40B4-BE49-F238E27FC236}">
                <a16:creationId xmlns:a16="http://schemas.microsoft.com/office/drawing/2014/main" id="{FAB9E410-8F4C-4E41-B027-DFC233733AB7}"/>
              </a:ext>
            </a:extLst>
          </p:cNvPr>
          <p:cNvSpPr/>
          <p:nvPr userDrawn="1"/>
        </p:nvSpPr>
        <p:spPr>
          <a:xfrm>
            <a:off x="6481406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标题四</a:t>
            </a:r>
          </a:p>
        </p:txBody>
      </p:sp>
      <p:sp>
        <p:nvSpPr>
          <p:cNvPr id="17" name="平行四边形 16">
            <a:extLst>
              <a:ext uri="{FF2B5EF4-FFF2-40B4-BE49-F238E27FC236}">
                <a16:creationId xmlns:a16="http://schemas.microsoft.com/office/drawing/2014/main" id="{9F88429B-B890-4CEE-A503-4E91AAB2562D}"/>
              </a:ext>
            </a:extLst>
          </p:cNvPr>
          <p:cNvSpPr/>
          <p:nvPr userDrawn="1"/>
        </p:nvSpPr>
        <p:spPr>
          <a:xfrm>
            <a:off x="8295100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标题五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8AC3C199-AD82-4263-B8E8-8D1CD35372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/>
          <a:srcRect r="1346"/>
          <a:stretch/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21" name="平行四边形 20">
            <a:extLst>
              <a:ext uri="{FF2B5EF4-FFF2-40B4-BE49-F238E27FC236}">
                <a16:creationId xmlns:a16="http://schemas.microsoft.com/office/drawing/2014/main" id="{2051FE92-34E2-4DFE-BC0D-28D53B1BE4ED}"/>
              </a:ext>
            </a:extLst>
          </p:cNvPr>
          <p:cNvSpPr/>
          <p:nvPr userDrawn="1"/>
        </p:nvSpPr>
        <p:spPr>
          <a:xfrm>
            <a:off x="11428834" y="119857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平行四边形 21">
            <a:extLst>
              <a:ext uri="{FF2B5EF4-FFF2-40B4-BE49-F238E27FC236}">
                <a16:creationId xmlns:a16="http://schemas.microsoft.com/office/drawing/2014/main" id="{EE8F87D0-86D3-40A7-B41A-5B19E1D5D4CF}"/>
              </a:ext>
            </a:extLst>
          </p:cNvPr>
          <p:cNvSpPr/>
          <p:nvPr userDrawn="1"/>
        </p:nvSpPr>
        <p:spPr>
          <a:xfrm>
            <a:off x="11016782" y="322602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6813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26411B-55E1-4CE5-B9CA-4734B17AE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49970" y="6515101"/>
            <a:ext cx="1037230" cy="342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644C6-89F0-466C-949F-E70AD72679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584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55" r:id="rId4"/>
    <p:sldLayoutId id="2147483657" r:id="rId5"/>
    <p:sldLayoutId id="2147483653" r:id="rId6"/>
    <p:sldLayoutId id="2147483658" r:id="rId7"/>
    <p:sldLayoutId id="2147483650" r:id="rId8"/>
    <p:sldLayoutId id="2147483659" r:id="rId9"/>
    <p:sldLayoutId id="2147483651" r:id="rId10"/>
    <p:sldLayoutId id="2147483654" r:id="rId11"/>
    <p:sldLayoutId id="2147483660" r:id="rId12"/>
    <p:sldLayoutId id="2147483663" r:id="rId13"/>
    <p:sldLayoutId id="2147483652" r:id="rId14"/>
    <p:sldLayoutId id="2147483664" r:id="rId15"/>
    <p:sldLayoutId id="2147483665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92" userDrawn="1">
          <p15:clr>
            <a:srgbClr val="F26B43"/>
          </p15:clr>
        </p15:guide>
        <p15:guide id="2" pos="7488" userDrawn="1">
          <p15:clr>
            <a:srgbClr val="F26B43"/>
          </p15:clr>
        </p15:guide>
        <p15:guide id="3" orient="horz" pos="432" userDrawn="1">
          <p15:clr>
            <a:srgbClr val="F26B43"/>
          </p15:clr>
        </p15:guide>
        <p15:guide id="4" orient="horz" pos="472" userDrawn="1">
          <p15:clr>
            <a:srgbClr val="F26B43"/>
          </p15:clr>
        </p15:guide>
        <p15:guide id="5" orient="horz" pos="4104" userDrawn="1">
          <p15:clr>
            <a:srgbClr val="F26B43"/>
          </p15:clr>
        </p15:guide>
        <p15:guide id="6" orient="horz" pos="40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2BE71855-1849-4FC4-A9D5-7DDD1C68C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585" y="1919880"/>
            <a:ext cx="9379365" cy="891054"/>
          </a:xfrm>
        </p:spPr>
        <p:txBody>
          <a:bodyPr/>
          <a:lstStyle/>
          <a:p>
            <a:r>
              <a:rPr lang="zh-CN" altLang="en-US" sz="3200" dirty="0"/>
              <a:t>多体仿真软件架构设计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974CC29-03AE-4E65-ADFB-16CC4ADC6380}"/>
              </a:ext>
            </a:extLst>
          </p:cNvPr>
          <p:cNvSpPr/>
          <p:nvPr/>
        </p:nvSpPr>
        <p:spPr>
          <a:xfrm>
            <a:off x="0" y="3268134"/>
            <a:ext cx="12192000" cy="160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092038B-195A-4A63-A154-59AD4E8DEC77}"/>
              </a:ext>
            </a:extLst>
          </p:cNvPr>
          <p:cNvSpPr txBox="1"/>
          <p:nvPr/>
        </p:nvSpPr>
        <p:spPr>
          <a:xfrm>
            <a:off x="8906934" y="4123267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2022.12.09 </a:t>
            </a:r>
            <a:r>
              <a:rPr lang="zh-CN" altLang="en-US" dirty="0"/>
              <a:t>刘伟</a:t>
            </a:r>
          </a:p>
        </p:txBody>
      </p:sp>
    </p:spTree>
    <p:extLst>
      <p:ext uri="{BB962C8B-B14F-4D97-AF65-F5344CB8AC3E}">
        <p14:creationId xmlns:p14="http://schemas.microsoft.com/office/powerpoint/2010/main" val="4246320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1560BF0-B2D6-4521-A01C-9105EB5079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Object</a:t>
            </a:r>
            <a:r>
              <a:rPr lang="zh-CN" altLang="en-US" dirty="0"/>
              <a:t>之</a:t>
            </a:r>
            <a:r>
              <a:rPr lang="en-US" altLang="zh-CN" dirty="0"/>
              <a:t>System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D78D6C7-3252-4233-B609-052F1B55C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51" y="2523484"/>
            <a:ext cx="4898497" cy="252370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05D4CDE-64EA-4034-BCFB-72241EC2A528}"/>
              </a:ext>
            </a:extLst>
          </p:cNvPr>
          <p:cNvSpPr txBox="1"/>
          <p:nvPr/>
        </p:nvSpPr>
        <p:spPr>
          <a:xfrm>
            <a:off x="658370" y="882813"/>
            <a:ext cx="4782078" cy="7870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System</a:t>
            </a:r>
            <a:r>
              <a:rPr lang="zh-CN" altLang="en-US" sz="1600" dirty="0"/>
              <a:t>暴露</a:t>
            </a:r>
            <a:r>
              <a:rPr lang="en-US" altLang="zh-CN" sz="1600" dirty="0"/>
              <a:t>Init</a:t>
            </a:r>
            <a:r>
              <a:rPr lang="zh-CN" altLang="en-US" sz="1600" dirty="0"/>
              <a:t>和</a:t>
            </a:r>
            <a:r>
              <a:rPr lang="en-US" altLang="zh-CN" sz="1600" dirty="0"/>
              <a:t>Evolve</a:t>
            </a:r>
            <a:r>
              <a:rPr lang="zh-CN" altLang="en-US" sz="1600" dirty="0"/>
              <a:t>两个接口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子类实现这两个接口，实现不同的初始化和演化</a:t>
            </a:r>
            <a:endParaRPr lang="en-US" altLang="zh-CN" sz="16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3AE766C-D97B-4D82-AC67-881AAFE79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979" y="1874695"/>
            <a:ext cx="5949421" cy="425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903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1560BF0-B2D6-4521-A01C-9105EB5079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Object</a:t>
            </a:r>
            <a:r>
              <a:rPr lang="zh-CN" altLang="en-US" dirty="0"/>
              <a:t>之</a:t>
            </a:r>
            <a:r>
              <a:rPr lang="en-US" altLang="zh-CN" dirty="0"/>
              <a:t>Mesh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05D4CDE-64EA-4034-BCFB-72241EC2A528}"/>
              </a:ext>
            </a:extLst>
          </p:cNvPr>
          <p:cNvSpPr txBox="1"/>
          <p:nvPr/>
        </p:nvSpPr>
        <p:spPr>
          <a:xfrm>
            <a:off x="658370" y="882813"/>
            <a:ext cx="4506362" cy="1156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Mesh</a:t>
            </a:r>
            <a:r>
              <a:rPr lang="zh-CN" altLang="en-US" sz="1600" dirty="0"/>
              <a:t>暴露</a:t>
            </a:r>
            <a:r>
              <a:rPr lang="en-US" altLang="zh-CN" sz="1600" dirty="0"/>
              <a:t>Build</a:t>
            </a:r>
            <a:r>
              <a:rPr lang="zh-CN" altLang="en-US" sz="1600" dirty="0"/>
              <a:t>函数用于定义初始原子的位置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子类</a:t>
            </a:r>
            <a:r>
              <a:rPr lang="en-US" altLang="zh-CN" sz="1600" dirty="0" err="1"/>
              <a:t>GeneratedMesh</a:t>
            </a:r>
            <a:r>
              <a:rPr lang="zh-CN" altLang="en-US" sz="1600" dirty="0"/>
              <a:t>解析生成原子位置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/>
              <a:t>FileMesh</a:t>
            </a:r>
            <a:r>
              <a:rPr lang="zh-CN" altLang="en-US" sz="1600" dirty="0"/>
              <a:t>，读取文件，生成原子位置</a:t>
            </a:r>
            <a:endParaRPr lang="en-US" altLang="zh-CN" sz="1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00EFAF6-9E28-4CC9-B83B-8F41C52D7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28" y="2801165"/>
            <a:ext cx="4282265" cy="204146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B60A755-8EEA-4130-946E-650E3FC03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0071" y="2801165"/>
            <a:ext cx="3319463" cy="202608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999AA19-D2A8-467F-BB3E-C51468C8D6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2406" y="2624196"/>
            <a:ext cx="4071408" cy="244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547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1560BF0-B2D6-4521-A01C-9105EB5079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Object</a:t>
            </a:r>
            <a:r>
              <a:rPr lang="zh-CN" altLang="en-US" dirty="0"/>
              <a:t>之</a:t>
            </a:r>
            <a:r>
              <a:rPr lang="en-US" altLang="zh-CN" dirty="0"/>
              <a:t>Output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05D4CDE-64EA-4034-BCFB-72241EC2A528}"/>
              </a:ext>
            </a:extLst>
          </p:cNvPr>
          <p:cNvSpPr txBox="1"/>
          <p:nvPr/>
        </p:nvSpPr>
        <p:spPr>
          <a:xfrm>
            <a:off x="658370" y="882813"/>
            <a:ext cx="6219972" cy="417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Output</a:t>
            </a:r>
            <a:r>
              <a:rPr lang="zh-CN" altLang="en-US" sz="1600" dirty="0"/>
              <a:t>控制输出信息，如文件输出、屏幕输出、统计信息输出等</a:t>
            </a:r>
            <a:endParaRPr lang="en-US" altLang="zh-CN" sz="16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0D41D00-630D-4433-A54C-84C1A68CC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70" y="2630351"/>
            <a:ext cx="4226897" cy="255971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1F7D07A-CDFD-4E89-A559-0B6B83D08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1943" y="2004434"/>
            <a:ext cx="5455708" cy="431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581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1560BF0-B2D6-4521-A01C-9105EB5079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Object</a:t>
            </a:r>
            <a:r>
              <a:rPr lang="zh-CN" altLang="en-US" dirty="0"/>
              <a:t>之</a:t>
            </a:r>
            <a:r>
              <a:rPr lang="en-US" altLang="zh-CN" dirty="0"/>
              <a:t>Executioner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05D4CDE-64EA-4034-BCFB-72241EC2A528}"/>
              </a:ext>
            </a:extLst>
          </p:cNvPr>
          <p:cNvSpPr txBox="1"/>
          <p:nvPr/>
        </p:nvSpPr>
        <p:spPr>
          <a:xfrm>
            <a:off x="658370" y="882813"/>
            <a:ext cx="3726085" cy="7870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Executioner</a:t>
            </a:r>
            <a:r>
              <a:rPr lang="zh-CN" altLang="en-US" sz="1600" dirty="0"/>
              <a:t>控制时间演化过程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子类</a:t>
            </a:r>
            <a:r>
              <a:rPr lang="en-US" altLang="zh-CN" sz="1600" dirty="0"/>
              <a:t>Transient</a:t>
            </a:r>
            <a:r>
              <a:rPr lang="zh-CN" altLang="en-US" sz="1600" dirty="0"/>
              <a:t>控制</a:t>
            </a:r>
            <a:r>
              <a:rPr lang="en-US" altLang="zh-CN" sz="1600" dirty="0"/>
              <a:t>dt</a:t>
            </a:r>
            <a:r>
              <a:rPr lang="zh-CN" altLang="en-US" sz="1600" dirty="0"/>
              <a:t>，</a:t>
            </a:r>
            <a:r>
              <a:rPr lang="en-US" altLang="zh-CN" sz="1600" dirty="0" err="1"/>
              <a:t>num_steps</a:t>
            </a:r>
            <a:r>
              <a:rPr lang="zh-CN" altLang="en-US" sz="1600" dirty="0"/>
              <a:t>等</a:t>
            </a:r>
            <a:endParaRPr lang="en-US" altLang="zh-CN" sz="16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BC22CA3-73EE-4C31-8F9B-2F5FDB9BE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416" y="2260600"/>
            <a:ext cx="4223149" cy="307392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F2A02C6-D231-4E65-BCF0-6F4475AC6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3772" y="2111588"/>
            <a:ext cx="4813830" cy="354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237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1560BF0-B2D6-4521-A01C-9105EB5079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Object</a:t>
            </a:r>
            <a:r>
              <a:rPr lang="zh-CN" altLang="en-US" dirty="0"/>
              <a:t>之</a:t>
            </a:r>
            <a:r>
              <a:rPr lang="en-US" altLang="zh-CN" dirty="0" err="1"/>
              <a:t>UserObject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05D4CDE-64EA-4034-BCFB-72241EC2A528}"/>
              </a:ext>
            </a:extLst>
          </p:cNvPr>
          <p:cNvSpPr txBox="1"/>
          <p:nvPr/>
        </p:nvSpPr>
        <p:spPr>
          <a:xfrm>
            <a:off x="658370" y="882813"/>
            <a:ext cx="5580374" cy="785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/>
              <a:t>UserObject</a:t>
            </a:r>
            <a:r>
              <a:rPr lang="zh-CN" altLang="en-US" sz="1600" dirty="0"/>
              <a:t>为上述</a:t>
            </a:r>
            <a:r>
              <a:rPr lang="en-US" altLang="zh-CN" sz="1600" dirty="0"/>
              <a:t>Object</a:t>
            </a:r>
            <a:r>
              <a:rPr lang="zh-CN" altLang="en-US" sz="1600" dirty="0"/>
              <a:t>均未实现的功能，提供“后门”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功能未定后，提升为新的</a:t>
            </a:r>
            <a:r>
              <a:rPr lang="en-US" altLang="zh-CN" sz="1600" dirty="0"/>
              <a:t>Object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7E7E3A8-E893-46A2-8AB5-9D5968826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292" y="2201332"/>
            <a:ext cx="4287650" cy="267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023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67159D7-8DF5-4783-BED3-FEF5B6F653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err="1"/>
              <a:t>CommandLine</a:t>
            </a:r>
            <a:r>
              <a:rPr lang="zh-CN" altLang="en-US" dirty="0"/>
              <a:t>类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4F609AF-D5F7-47BE-B1B7-76F0722D921E}"/>
              </a:ext>
            </a:extLst>
          </p:cNvPr>
          <p:cNvSpPr txBox="1"/>
          <p:nvPr/>
        </p:nvSpPr>
        <p:spPr>
          <a:xfrm>
            <a:off x="658370" y="882813"/>
            <a:ext cx="2999539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CommandLine</a:t>
            </a:r>
            <a:r>
              <a:rPr lang="zh-CN" altLang="en-US" sz="1600" dirty="0"/>
              <a:t>命令行解析</a:t>
            </a:r>
            <a:endParaRPr lang="en-US" altLang="zh-CN" sz="1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332B752-7A5F-430B-83AF-35168A2FA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951" y="1794689"/>
            <a:ext cx="4386263" cy="345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797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67159D7-8DF5-4783-BED3-FEF5B6F653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Parser</a:t>
            </a:r>
            <a:r>
              <a:rPr lang="zh-CN" altLang="en-US" dirty="0"/>
              <a:t>类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4F609AF-D5F7-47BE-B1B7-76F0722D921E}"/>
              </a:ext>
            </a:extLst>
          </p:cNvPr>
          <p:cNvSpPr txBox="1"/>
          <p:nvPr/>
        </p:nvSpPr>
        <p:spPr>
          <a:xfrm>
            <a:off x="719751" y="738879"/>
            <a:ext cx="5636479" cy="833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Parser</a:t>
            </a:r>
            <a:r>
              <a:rPr lang="zh-CN" altLang="en-US" sz="1600" dirty="0"/>
              <a:t>用于脚本文件解析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当前采用层次化的</a:t>
            </a:r>
            <a:r>
              <a:rPr lang="en-US" altLang="zh-CN" sz="1600" dirty="0" err="1"/>
              <a:t>ini</a:t>
            </a:r>
            <a:r>
              <a:rPr lang="zh-CN" altLang="en-US" sz="1600" dirty="0"/>
              <a:t>文件，以后可以采用</a:t>
            </a:r>
            <a:r>
              <a:rPr lang="en-US" altLang="zh-CN" sz="1600" dirty="0" err="1"/>
              <a:t>yaml</a:t>
            </a:r>
            <a:r>
              <a:rPr lang="zh-CN" altLang="en-US" sz="1600" dirty="0"/>
              <a:t>，</a:t>
            </a:r>
            <a:r>
              <a:rPr lang="en-US" altLang="zh-CN" sz="1600" dirty="0"/>
              <a:t>json</a:t>
            </a:r>
            <a:r>
              <a:rPr lang="zh-CN" altLang="en-US" sz="1600" dirty="0"/>
              <a:t>文件</a:t>
            </a:r>
            <a:endParaRPr lang="en-US" altLang="zh-CN" sz="1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DE8BAF8-DBF9-47BC-8E35-CECB3394F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85" y="2078404"/>
            <a:ext cx="4109204" cy="404071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5F29492-F36F-4B17-B66E-ED6B1078F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113" y="1545167"/>
            <a:ext cx="2763284" cy="531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379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790BB50-9254-4DC2-BACB-B748DDAFDB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Configuration</a:t>
            </a:r>
            <a:r>
              <a:rPr lang="zh-CN" altLang="en-US" dirty="0"/>
              <a:t>类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8EEA3A5-B844-4D27-A219-BB1DE3E9D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84" y="1704445"/>
            <a:ext cx="4695309" cy="466513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0643668-A275-4421-ADF7-335940C0754E}"/>
              </a:ext>
            </a:extLst>
          </p:cNvPr>
          <p:cNvSpPr txBox="1"/>
          <p:nvPr/>
        </p:nvSpPr>
        <p:spPr>
          <a:xfrm>
            <a:off x="582170" y="733727"/>
            <a:ext cx="4833374" cy="8315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Object</a:t>
            </a:r>
            <a:r>
              <a:rPr lang="zh-CN" altLang="en-US" dirty="0"/>
              <a:t>构造函数传入的参数，存放任意类型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提供</a:t>
            </a:r>
            <a:r>
              <a:rPr lang="en-US" altLang="zh-CN" sz="1600" dirty="0"/>
              <a:t>Get&lt;T&gt;</a:t>
            </a:r>
            <a:r>
              <a:rPr lang="zh-CN" altLang="en-US" sz="1600" dirty="0"/>
              <a:t>接口，获取参数</a:t>
            </a:r>
            <a:endParaRPr lang="en-US" altLang="zh-CN" sz="1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AF95A3E-FE32-469B-9DDC-16731682A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5593" y="2341027"/>
            <a:ext cx="5304896" cy="246381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F4B3E85-2364-4A83-AF2A-F8436182B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3225" y="1056745"/>
            <a:ext cx="2763284" cy="5312833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F7AEA5D-142C-412A-8416-780E7BF291A7}"/>
              </a:ext>
            </a:extLst>
          </p:cNvPr>
          <p:cNvCxnSpPr/>
          <p:nvPr/>
        </p:nvCxnSpPr>
        <p:spPr>
          <a:xfrm>
            <a:off x="8067992" y="3234267"/>
            <a:ext cx="1143741" cy="931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066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790BB50-9254-4DC2-BACB-B748DDAFDB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类的可见性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0643668-A275-4421-ADF7-335940C0754E}"/>
              </a:ext>
            </a:extLst>
          </p:cNvPr>
          <p:cNvSpPr txBox="1"/>
          <p:nvPr/>
        </p:nvSpPr>
        <p:spPr>
          <a:xfrm>
            <a:off x="582170" y="733727"/>
            <a:ext cx="3461204" cy="833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Configuration</a:t>
            </a:r>
            <a:r>
              <a:rPr lang="zh-CN" altLang="en-US" dirty="0"/>
              <a:t>可存放指针类型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提供</a:t>
            </a:r>
            <a:r>
              <a:rPr lang="en-US" altLang="zh-CN" sz="1600" dirty="0"/>
              <a:t>Get&lt;T*&gt;</a:t>
            </a:r>
            <a:r>
              <a:rPr lang="zh-CN" altLang="en-US" sz="1600" dirty="0"/>
              <a:t>接口，实现类可见</a:t>
            </a:r>
            <a:endParaRPr lang="en-US" altLang="zh-CN" sz="16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7C6D83F-792A-4F3A-91CA-C619A0E98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512" y="2720445"/>
            <a:ext cx="4943475" cy="18573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7852C6E-3280-4731-95E8-A2C1369A3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608" y="2367783"/>
            <a:ext cx="5077355" cy="2289942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49D6A7C-C28F-4EE9-94A8-3845253344B8}"/>
              </a:ext>
            </a:extLst>
          </p:cNvPr>
          <p:cNvCxnSpPr/>
          <p:nvPr/>
        </p:nvCxnSpPr>
        <p:spPr>
          <a:xfrm flipH="1">
            <a:off x="5711307" y="3352800"/>
            <a:ext cx="2560626" cy="372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8043170D-1BC2-48E1-873A-522EDFDB628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0472"/>
          <a:stretch/>
        </p:blipFill>
        <p:spPr>
          <a:xfrm>
            <a:off x="482287" y="1820334"/>
            <a:ext cx="2542728" cy="4913312"/>
          </a:xfrm>
          <a:prstGeom prst="rect">
            <a:avLst/>
          </a:prstGeom>
        </p:spPr>
      </p:pic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CD6AC6B-4B6B-4D2B-B796-E8D2EC9226B9}"/>
              </a:ext>
            </a:extLst>
          </p:cNvPr>
          <p:cNvCxnSpPr/>
          <p:nvPr/>
        </p:nvCxnSpPr>
        <p:spPr>
          <a:xfrm flipV="1">
            <a:off x="1854200" y="3759200"/>
            <a:ext cx="2429933" cy="2760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729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FA4AE64-CDA3-4620-945D-F45D21D1FF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注册机制和工厂模式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5EBF3BC-7C47-4F05-895F-DF97A5186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441" y="1694727"/>
            <a:ext cx="5635625" cy="434624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B5D3E0D-171C-4A80-8890-C9931E2F5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125" y="2469501"/>
            <a:ext cx="5924550" cy="207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079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205EB7B7-EC8D-F51A-F882-2B0CBD368E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多体模拟软件技术架构图</a:t>
            </a: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131DF482-94DC-446A-B392-B3E5FB8847A6}"/>
              </a:ext>
            </a:extLst>
          </p:cNvPr>
          <p:cNvGrpSpPr/>
          <p:nvPr/>
        </p:nvGrpSpPr>
        <p:grpSpPr>
          <a:xfrm>
            <a:off x="1871813" y="2496245"/>
            <a:ext cx="9558187" cy="2543132"/>
            <a:chOff x="2257991" y="2428512"/>
            <a:chExt cx="9558187" cy="2543132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62E4D45F-F78D-486F-904C-E07753591BC8}"/>
                </a:ext>
              </a:extLst>
            </p:cNvPr>
            <p:cNvGrpSpPr/>
            <p:nvPr/>
          </p:nvGrpSpPr>
          <p:grpSpPr>
            <a:xfrm>
              <a:off x="2257991" y="2428512"/>
              <a:ext cx="9558187" cy="2543132"/>
              <a:chOff x="2257991" y="2428512"/>
              <a:chExt cx="9558187" cy="2543132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657EB3F0-1892-42BE-AD6D-628B95AB9029}"/>
                  </a:ext>
                </a:extLst>
              </p:cNvPr>
              <p:cNvSpPr/>
              <p:nvPr/>
            </p:nvSpPr>
            <p:spPr>
              <a:xfrm>
                <a:off x="2257991" y="2428512"/>
                <a:ext cx="9558187" cy="25431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noFill/>
                </a:endParaRPr>
              </a:p>
            </p:txBody>
          </p: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7208FED5-3AEA-47CE-AAD6-76DA199B51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24802" y="2428512"/>
                <a:ext cx="0" cy="25431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F93E612E-43F6-4486-9239-80B1EB860C69}"/>
                </a:ext>
              </a:extLst>
            </p:cNvPr>
            <p:cNvSpPr txBox="1"/>
            <p:nvPr/>
          </p:nvSpPr>
          <p:spPr>
            <a:xfrm>
              <a:off x="2494725" y="2865387"/>
              <a:ext cx="41549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核</a:t>
              </a:r>
              <a:endParaRPr lang="en-US" altLang="zh-CN" dirty="0"/>
            </a:p>
            <a:p>
              <a:endParaRPr lang="en-US" altLang="zh-CN" dirty="0"/>
            </a:p>
            <a:p>
              <a:endParaRPr lang="en-US" altLang="zh-CN" dirty="0"/>
            </a:p>
            <a:p>
              <a:endParaRPr lang="en-US" altLang="zh-CN" dirty="0"/>
            </a:p>
            <a:p>
              <a:r>
                <a:rPr lang="zh-CN" altLang="en-US" dirty="0"/>
                <a:t>心</a:t>
              </a:r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4B46CA89-9917-4AF0-AE6E-D00D2DC2BBD5}"/>
              </a:ext>
            </a:extLst>
          </p:cNvPr>
          <p:cNvSpPr txBox="1"/>
          <p:nvPr/>
        </p:nvSpPr>
        <p:spPr>
          <a:xfrm>
            <a:off x="478203" y="1715516"/>
            <a:ext cx="1107996" cy="33395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软件工程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编程语言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编译工具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版本控制</a:t>
            </a:r>
          </a:p>
          <a:p>
            <a:pPr>
              <a:lnSpc>
                <a:spcPct val="200000"/>
              </a:lnSpc>
            </a:pPr>
            <a:r>
              <a:rPr lang="zh-CN" altLang="en-US" dirty="0"/>
              <a:t>单元测试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多人协作</a:t>
            </a:r>
            <a:endParaRPr lang="en-US" altLang="zh-CN" dirty="0"/>
          </a:p>
        </p:txBody>
      </p:sp>
      <p:graphicFrame>
        <p:nvGraphicFramePr>
          <p:cNvPr id="39" name="表格 5">
            <a:extLst>
              <a:ext uri="{FF2B5EF4-FFF2-40B4-BE49-F238E27FC236}">
                <a16:creationId xmlns:a16="http://schemas.microsoft.com/office/drawing/2014/main" id="{0BA57E61-FA32-4B2B-AA8B-6A7BA86F07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717571"/>
              </p:ext>
            </p:extLst>
          </p:nvPr>
        </p:nvGraphicFramePr>
        <p:xfrm>
          <a:off x="3151077" y="4410448"/>
          <a:ext cx="8128003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14612">
                  <a:extLst>
                    <a:ext uri="{9D8B030D-6E8A-4147-A177-3AD203B41FA5}">
                      <a16:colId xmlns:a16="http://schemas.microsoft.com/office/drawing/2014/main" val="1014928648"/>
                    </a:ext>
                  </a:extLst>
                </a:gridCol>
                <a:gridCol w="1083733">
                  <a:extLst>
                    <a:ext uri="{9D8B030D-6E8A-4147-A177-3AD203B41FA5}">
                      <a16:colId xmlns:a16="http://schemas.microsoft.com/office/drawing/2014/main" val="3550169140"/>
                    </a:ext>
                  </a:extLst>
                </a:gridCol>
                <a:gridCol w="1075267">
                  <a:extLst>
                    <a:ext uri="{9D8B030D-6E8A-4147-A177-3AD203B41FA5}">
                      <a16:colId xmlns:a16="http://schemas.microsoft.com/office/drawing/2014/main" val="1411414424"/>
                    </a:ext>
                  </a:extLst>
                </a:gridCol>
                <a:gridCol w="1100666">
                  <a:extLst>
                    <a:ext uri="{9D8B030D-6E8A-4147-A177-3AD203B41FA5}">
                      <a16:colId xmlns:a16="http://schemas.microsoft.com/office/drawing/2014/main" val="3097471921"/>
                    </a:ext>
                  </a:extLst>
                </a:gridCol>
                <a:gridCol w="999067">
                  <a:extLst>
                    <a:ext uri="{9D8B030D-6E8A-4147-A177-3AD203B41FA5}">
                      <a16:colId xmlns:a16="http://schemas.microsoft.com/office/drawing/2014/main" val="16131075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801311141"/>
                    </a:ext>
                  </a:extLst>
                </a:gridCol>
                <a:gridCol w="1253067">
                  <a:extLst>
                    <a:ext uri="{9D8B030D-6E8A-4147-A177-3AD203B41FA5}">
                      <a16:colId xmlns:a16="http://schemas.microsoft.com/office/drawing/2014/main" val="689731619"/>
                    </a:ext>
                  </a:extLst>
                </a:gridCol>
                <a:gridCol w="658591">
                  <a:extLst>
                    <a:ext uri="{9D8B030D-6E8A-4147-A177-3AD203B41FA5}">
                      <a16:colId xmlns:a16="http://schemas.microsoft.com/office/drawing/2014/main" val="36215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框架层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硬件适配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并行调度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文件</a:t>
                      </a:r>
                      <a:r>
                        <a:rPr lang="en-US" altLang="zh-CN" sz="1600" dirty="0"/>
                        <a:t>IO</a:t>
                      </a:r>
                      <a:endParaRPr lang="zh-CN" altLang="en-US" sz="16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监控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异常机制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矩阵</a:t>
                      </a:r>
                      <a:r>
                        <a:rPr lang="en-US" altLang="zh-CN" sz="1600" dirty="0"/>
                        <a:t>/</a:t>
                      </a:r>
                      <a:r>
                        <a:rPr lang="zh-CN" altLang="en-US" sz="1600" dirty="0"/>
                        <a:t>向量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……</a:t>
                      </a:r>
                      <a:endParaRPr lang="zh-CN" altLang="en-US" sz="16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546531"/>
                  </a:ext>
                </a:extLst>
              </a:tr>
            </a:tbl>
          </a:graphicData>
        </a:graphic>
      </p:graphicFrame>
      <p:graphicFrame>
        <p:nvGraphicFramePr>
          <p:cNvPr id="40" name="表格 6">
            <a:extLst>
              <a:ext uri="{FF2B5EF4-FFF2-40B4-BE49-F238E27FC236}">
                <a16:creationId xmlns:a16="http://schemas.microsoft.com/office/drawing/2014/main" id="{8C75D02A-F030-4AF4-B1F8-A8804ADDFA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616845"/>
              </p:ext>
            </p:extLst>
          </p:nvPr>
        </p:nvGraphicFramePr>
        <p:xfrm>
          <a:off x="3151078" y="3587115"/>
          <a:ext cx="8128001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15386">
                  <a:extLst>
                    <a:ext uri="{9D8B030D-6E8A-4147-A177-3AD203B41FA5}">
                      <a16:colId xmlns:a16="http://schemas.microsoft.com/office/drawing/2014/main" val="3329534486"/>
                    </a:ext>
                  </a:extLst>
                </a:gridCol>
                <a:gridCol w="1136342">
                  <a:extLst>
                    <a:ext uri="{9D8B030D-6E8A-4147-A177-3AD203B41FA5}">
                      <a16:colId xmlns:a16="http://schemas.microsoft.com/office/drawing/2014/main" val="4198935383"/>
                    </a:ext>
                  </a:extLst>
                </a:gridCol>
                <a:gridCol w="1065320">
                  <a:extLst>
                    <a:ext uri="{9D8B030D-6E8A-4147-A177-3AD203B41FA5}">
                      <a16:colId xmlns:a16="http://schemas.microsoft.com/office/drawing/2014/main" val="805771958"/>
                    </a:ext>
                  </a:extLst>
                </a:gridCol>
                <a:gridCol w="1047565">
                  <a:extLst>
                    <a:ext uri="{9D8B030D-6E8A-4147-A177-3AD203B41FA5}">
                      <a16:colId xmlns:a16="http://schemas.microsoft.com/office/drawing/2014/main" val="508386140"/>
                    </a:ext>
                  </a:extLst>
                </a:gridCol>
                <a:gridCol w="1207364">
                  <a:extLst>
                    <a:ext uri="{9D8B030D-6E8A-4147-A177-3AD203B41FA5}">
                      <a16:colId xmlns:a16="http://schemas.microsoft.com/office/drawing/2014/main" val="508190266"/>
                    </a:ext>
                  </a:extLst>
                </a:gridCol>
                <a:gridCol w="896644">
                  <a:extLst>
                    <a:ext uri="{9D8B030D-6E8A-4147-A177-3AD203B41FA5}">
                      <a16:colId xmlns:a16="http://schemas.microsoft.com/office/drawing/2014/main" val="2858390587"/>
                    </a:ext>
                  </a:extLst>
                </a:gridCol>
                <a:gridCol w="1327790">
                  <a:extLst>
                    <a:ext uri="{9D8B030D-6E8A-4147-A177-3AD203B41FA5}">
                      <a16:colId xmlns:a16="http://schemas.microsoft.com/office/drawing/2014/main" val="3622818798"/>
                    </a:ext>
                  </a:extLst>
                </a:gridCol>
                <a:gridCol w="531590">
                  <a:extLst>
                    <a:ext uri="{9D8B030D-6E8A-4147-A177-3AD203B41FA5}">
                      <a16:colId xmlns:a16="http://schemas.microsoft.com/office/drawing/2014/main" val="2822565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算法层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RBE</a:t>
                      </a:r>
                      <a:r>
                        <a:rPr lang="zh-CN" altLang="en-US" sz="1600" dirty="0"/>
                        <a:t>抽象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初始条件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边界条件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迭代过程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场定义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作用力抽象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…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156642"/>
                  </a:ext>
                </a:extLst>
              </a:tr>
            </a:tbl>
          </a:graphicData>
        </a:graphic>
      </p:graphicFrame>
      <p:graphicFrame>
        <p:nvGraphicFramePr>
          <p:cNvPr id="41" name="表格 7">
            <a:extLst>
              <a:ext uri="{FF2B5EF4-FFF2-40B4-BE49-F238E27FC236}">
                <a16:creationId xmlns:a16="http://schemas.microsoft.com/office/drawing/2014/main" id="{1006B27A-E9DE-4368-98AE-8D25F3A01A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411834"/>
              </p:ext>
            </p:extLst>
          </p:nvPr>
        </p:nvGraphicFramePr>
        <p:xfrm>
          <a:off x="3151077" y="2763782"/>
          <a:ext cx="8128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4265">
                  <a:extLst>
                    <a:ext uri="{9D8B030D-6E8A-4147-A177-3AD203B41FA5}">
                      <a16:colId xmlns:a16="http://schemas.microsoft.com/office/drawing/2014/main" val="2643866266"/>
                    </a:ext>
                  </a:extLst>
                </a:gridCol>
                <a:gridCol w="1380480">
                  <a:extLst>
                    <a:ext uri="{9D8B030D-6E8A-4147-A177-3AD203B41FA5}">
                      <a16:colId xmlns:a16="http://schemas.microsoft.com/office/drawing/2014/main" val="711763932"/>
                    </a:ext>
                  </a:extLst>
                </a:gridCol>
                <a:gridCol w="1617133">
                  <a:extLst>
                    <a:ext uri="{9D8B030D-6E8A-4147-A177-3AD203B41FA5}">
                      <a16:colId xmlns:a16="http://schemas.microsoft.com/office/drawing/2014/main" val="65137244"/>
                    </a:ext>
                  </a:extLst>
                </a:gridCol>
                <a:gridCol w="1176867">
                  <a:extLst>
                    <a:ext uri="{9D8B030D-6E8A-4147-A177-3AD203B41FA5}">
                      <a16:colId xmlns:a16="http://schemas.microsoft.com/office/drawing/2014/main" val="1860845056"/>
                    </a:ext>
                  </a:extLst>
                </a:gridCol>
                <a:gridCol w="1210733">
                  <a:extLst>
                    <a:ext uri="{9D8B030D-6E8A-4147-A177-3AD203B41FA5}">
                      <a16:colId xmlns:a16="http://schemas.microsoft.com/office/drawing/2014/main" val="936562919"/>
                    </a:ext>
                  </a:extLst>
                </a:gridCol>
                <a:gridCol w="1184429">
                  <a:extLst>
                    <a:ext uri="{9D8B030D-6E8A-4147-A177-3AD203B41FA5}">
                      <a16:colId xmlns:a16="http://schemas.microsoft.com/office/drawing/2014/main" val="2499356338"/>
                    </a:ext>
                  </a:extLst>
                </a:gridCol>
                <a:gridCol w="634095">
                  <a:extLst>
                    <a:ext uri="{9D8B030D-6E8A-4147-A177-3AD203B41FA5}">
                      <a16:colId xmlns:a16="http://schemas.microsoft.com/office/drawing/2014/main" val="201466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应用层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天体物理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分子动力学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材料力学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军事科学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社会治理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807086"/>
                  </a:ext>
                </a:extLst>
              </a:tr>
            </a:tbl>
          </a:graphicData>
        </a:graphic>
      </p:graphicFrame>
      <p:grpSp>
        <p:nvGrpSpPr>
          <p:cNvPr id="42" name="组合 41">
            <a:extLst>
              <a:ext uri="{FF2B5EF4-FFF2-40B4-BE49-F238E27FC236}">
                <a16:creationId xmlns:a16="http://schemas.microsoft.com/office/drawing/2014/main" id="{095C9C49-E16A-41D7-9DD7-6E008D4D51A1}"/>
              </a:ext>
            </a:extLst>
          </p:cNvPr>
          <p:cNvGrpSpPr/>
          <p:nvPr/>
        </p:nvGrpSpPr>
        <p:grpSpPr>
          <a:xfrm>
            <a:off x="1871814" y="1715516"/>
            <a:ext cx="9558186" cy="613194"/>
            <a:chOff x="2257992" y="1647783"/>
            <a:chExt cx="9558186" cy="613194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55925E97-6D3B-44B4-AB22-E9BC0F2938DB}"/>
                </a:ext>
              </a:extLst>
            </p:cNvPr>
            <p:cNvGrpSpPr/>
            <p:nvPr/>
          </p:nvGrpSpPr>
          <p:grpSpPr>
            <a:xfrm>
              <a:off x="2257992" y="1647783"/>
              <a:ext cx="9558186" cy="613194"/>
              <a:chOff x="2577588" y="1372575"/>
              <a:chExt cx="8874606" cy="613194"/>
            </a:xfrm>
          </p:grpSpPr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54D2694E-63E2-4BC1-8F03-7D7C3A1D75E3}"/>
                  </a:ext>
                </a:extLst>
              </p:cNvPr>
              <p:cNvSpPr txBox="1"/>
              <p:nvPr/>
            </p:nvSpPr>
            <p:spPr>
              <a:xfrm>
                <a:off x="8658998" y="1514198"/>
                <a:ext cx="1107996" cy="369332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dirty="0"/>
                  <a:t>界面开发</a:t>
                </a:r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A57F6618-EAE6-4B30-AE6D-15D494A03AC0}"/>
                  </a:ext>
                </a:extLst>
              </p:cNvPr>
              <p:cNvSpPr txBox="1"/>
              <p:nvPr/>
            </p:nvSpPr>
            <p:spPr>
              <a:xfrm>
                <a:off x="6498115" y="1494506"/>
                <a:ext cx="1243078" cy="369332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dirty="0"/>
                  <a:t>数据可视化</a:t>
                </a:r>
              </a:p>
            </p:txBody>
          </p: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C66D4419-671B-4722-90E2-AAEDECCB7619}"/>
                  </a:ext>
                </a:extLst>
              </p:cNvPr>
              <p:cNvSpPr txBox="1"/>
              <p:nvPr/>
            </p:nvSpPr>
            <p:spPr>
              <a:xfrm>
                <a:off x="4699404" y="1510207"/>
                <a:ext cx="814430" cy="369332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zh-CN" altLang="en-US" dirty="0"/>
                  <a:t>后处理</a:t>
                </a:r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145CD9D5-2166-4CCD-A6A6-F7C507E6634D}"/>
                  </a:ext>
                </a:extLst>
              </p:cNvPr>
              <p:cNvSpPr/>
              <p:nvPr/>
            </p:nvSpPr>
            <p:spPr>
              <a:xfrm>
                <a:off x="2577588" y="1372575"/>
                <a:ext cx="8874606" cy="61319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937DF910-B3D2-4AE0-B374-41E3B653F961}"/>
                </a:ext>
              </a:extLst>
            </p:cNvPr>
            <p:cNvSpPr txBox="1"/>
            <p:nvPr/>
          </p:nvSpPr>
          <p:spPr>
            <a:xfrm>
              <a:off x="2316791" y="1769714"/>
              <a:ext cx="771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外  围</a:t>
              </a:r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FF29E102-1AFC-4532-A99B-8F2424A40A02}"/>
                </a:ext>
              </a:extLst>
            </p:cNvPr>
            <p:cNvCxnSpPr/>
            <p:nvPr/>
          </p:nvCxnSpPr>
          <p:spPr>
            <a:xfrm>
              <a:off x="3124802" y="1647783"/>
              <a:ext cx="0" cy="6131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214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AA47A3B-CBE7-498C-935C-26D50EF581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异常和日志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FDE8070-5FA4-41CF-92FA-0B87EE9F4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929" y="1011990"/>
            <a:ext cx="5399337" cy="524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9883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>
            <a:extLst>
              <a:ext uri="{FF2B5EF4-FFF2-40B4-BE49-F238E27FC236}">
                <a16:creationId xmlns:a16="http://schemas.microsoft.com/office/drawing/2014/main" id="{0C2057BC-7C65-492B-B70F-A5808D6AE2AD}"/>
              </a:ext>
            </a:extLst>
          </p:cNvPr>
          <p:cNvGrpSpPr/>
          <p:nvPr/>
        </p:nvGrpSpPr>
        <p:grpSpPr>
          <a:xfrm>
            <a:off x="959791" y="1957691"/>
            <a:ext cx="7377897" cy="359001"/>
            <a:chOff x="651456" y="1846829"/>
            <a:chExt cx="10764354" cy="523782"/>
          </a:xfrm>
        </p:grpSpPr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A88AC412-0D25-45C9-8562-A89A241EA7E4}"/>
                </a:ext>
              </a:extLst>
            </p:cNvPr>
            <p:cNvGrpSpPr/>
            <p:nvPr/>
          </p:nvGrpSpPr>
          <p:grpSpPr>
            <a:xfrm>
              <a:off x="651456" y="1846829"/>
              <a:ext cx="10764354" cy="523782"/>
              <a:chOff x="651456" y="1846829"/>
              <a:chExt cx="10764354" cy="523782"/>
            </a:xfrm>
          </p:grpSpPr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02BB2102-64B2-48B4-8CEF-A4464326C081}"/>
                  </a:ext>
                </a:extLst>
              </p:cNvPr>
              <p:cNvSpPr/>
              <p:nvPr/>
            </p:nvSpPr>
            <p:spPr>
              <a:xfrm>
                <a:off x="651456" y="1846829"/>
                <a:ext cx="1232298" cy="5237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001">
                <a:schemeClr val="lt2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chemeClr val="tx1"/>
                    </a:solidFill>
                  </a:rPr>
                  <a:t>控制参数</a:t>
                </a:r>
              </a:p>
            </p:txBody>
          </p:sp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39D5F094-B2C0-4072-B1C5-CEDDE68B6E76}"/>
                  </a:ext>
                </a:extLst>
              </p:cNvPr>
              <p:cNvSpPr/>
              <p:nvPr/>
            </p:nvSpPr>
            <p:spPr>
              <a:xfrm>
                <a:off x="2813486" y="1846829"/>
                <a:ext cx="1232298" cy="5237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001">
                <a:schemeClr val="lt2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chemeClr val="tx1"/>
                    </a:solidFill>
                  </a:rPr>
                  <a:t>网格读入</a:t>
                </a: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F0C7FBB8-3000-4BED-AE86-F9EB83E065B9}"/>
                  </a:ext>
                </a:extLst>
              </p:cNvPr>
              <p:cNvSpPr/>
              <p:nvPr/>
            </p:nvSpPr>
            <p:spPr>
              <a:xfrm>
                <a:off x="7726837" y="1846829"/>
                <a:ext cx="1232298" cy="5237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001">
                <a:schemeClr val="lt2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chemeClr val="tx1"/>
                    </a:solidFill>
                  </a:rPr>
                  <a:t>计算求解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476F306-D2DD-4621-B878-1EEBBA256298}"/>
                  </a:ext>
                </a:extLst>
              </p:cNvPr>
              <p:cNvSpPr/>
              <p:nvPr/>
            </p:nvSpPr>
            <p:spPr>
              <a:xfrm>
                <a:off x="10183512" y="1846829"/>
                <a:ext cx="1232298" cy="5237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001">
                <a:schemeClr val="lt2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chemeClr val="tx1"/>
                    </a:solidFill>
                  </a:rPr>
                  <a:t>文件输出</a:t>
                </a: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7623637-DA2F-4C8D-A359-9A62C2CD6E3F}"/>
                  </a:ext>
                </a:extLst>
              </p:cNvPr>
              <p:cNvSpPr/>
              <p:nvPr/>
            </p:nvSpPr>
            <p:spPr>
              <a:xfrm>
                <a:off x="5270161" y="1846829"/>
                <a:ext cx="1232298" cy="5237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001">
                <a:schemeClr val="lt2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……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91DC2A52-EC28-4BA4-B711-C4F83DE012F1}"/>
                  </a:ext>
                </a:extLst>
              </p:cNvPr>
              <p:cNvCxnSpPr>
                <a:stCxn id="3" idx="3"/>
                <a:endCxn id="4" idx="1"/>
              </p:cNvCxnSpPr>
              <p:nvPr/>
            </p:nvCxnSpPr>
            <p:spPr>
              <a:xfrm>
                <a:off x="1883754" y="2108720"/>
                <a:ext cx="92973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A80C0A8D-F1E9-4A5B-985B-8F7E9280671C}"/>
                  </a:ext>
                </a:extLst>
              </p:cNvPr>
              <p:cNvCxnSpPr>
                <a:cxnSpLocks/>
                <a:endCxn id="7" idx="1"/>
              </p:cNvCxnSpPr>
              <p:nvPr/>
            </p:nvCxnSpPr>
            <p:spPr>
              <a:xfrm>
                <a:off x="4045784" y="2108720"/>
                <a:ext cx="122437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BEEDB477-67A3-4217-B207-590B6F8CD8F9}"/>
                  </a:ext>
                </a:extLst>
              </p:cNvPr>
              <p:cNvCxnSpPr>
                <a:cxnSpLocks/>
                <a:endCxn id="5" idx="1"/>
              </p:cNvCxnSpPr>
              <p:nvPr/>
            </p:nvCxnSpPr>
            <p:spPr>
              <a:xfrm>
                <a:off x="6502460" y="2108720"/>
                <a:ext cx="122437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56C0A92B-0B5E-4C4B-8CE7-6C74586A6D02}"/>
                </a:ext>
              </a:extLst>
            </p:cNvPr>
            <p:cNvCxnSpPr>
              <a:cxnSpLocks/>
            </p:cNvCxnSpPr>
            <p:nvPr/>
          </p:nvCxnSpPr>
          <p:spPr>
            <a:xfrm>
              <a:off x="8959135" y="2108720"/>
              <a:ext cx="12243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8854AA4F-601F-4F33-A9F6-EE3790508863}"/>
              </a:ext>
            </a:extLst>
          </p:cNvPr>
          <p:cNvGrpSpPr/>
          <p:nvPr/>
        </p:nvGrpSpPr>
        <p:grpSpPr>
          <a:xfrm>
            <a:off x="737620" y="1214932"/>
            <a:ext cx="7882595" cy="1219308"/>
            <a:chOff x="345649" y="863246"/>
            <a:chExt cx="11500701" cy="1778969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78EED76-CF67-4F89-AC38-AFA528846080}"/>
                </a:ext>
              </a:extLst>
            </p:cNvPr>
            <p:cNvSpPr/>
            <p:nvPr/>
          </p:nvSpPr>
          <p:spPr>
            <a:xfrm>
              <a:off x="345649" y="1355969"/>
              <a:ext cx="11500701" cy="1286246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noFill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B6B3438-A065-49B5-9A8A-751A295D38E9}"/>
                </a:ext>
              </a:extLst>
            </p:cNvPr>
            <p:cNvSpPr txBox="1"/>
            <p:nvPr/>
          </p:nvSpPr>
          <p:spPr>
            <a:xfrm>
              <a:off x="5123810" y="863246"/>
              <a:ext cx="2513589" cy="457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框架级的流程抽象</a:t>
              </a:r>
              <a:endParaRPr lang="zh-CN" altLang="en-US" sz="1600" dirty="0"/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B5885FEE-956D-4505-BE61-067A17B1A44E}"/>
              </a:ext>
            </a:extLst>
          </p:cNvPr>
          <p:cNvGrpSpPr/>
          <p:nvPr/>
        </p:nvGrpSpPr>
        <p:grpSpPr>
          <a:xfrm>
            <a:off x="1604969" y="2316692"/>
            <a:ext cx="2235551" cy="2988663"/>
            <a:chOff x="129957" y="1250219"/>
            <a:chExt cx="3261667" cy="4450068"/>
          </a:xfrm>
        </p:grpSpPr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8120E3D0-DEAA-45B2-B0B2-5BDEF691C664}"/>
                </a:ext>
              </a:extLst>
            </p:cNvPr>
            <p:cNvCxnSpPr>
              <a:cxnSpLocks/>
              <a:stCxn id="4" idx="2"/>
              <a:endCxn id="25" idx="0"/>
            </p:cNvCxnSpPr>
            <p:nvPr/>
          </p:nvCxnSpPr>
          <p:spPr>
            <a:xfrm flipH="1">
              <a:off x="863540" y="1250219"/>
              <a:ext cx="1103279" cy="25942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DF3AD553-3787-4018-A7F2-5859FC889F56}"/>
                </a:ext>
              </a:extLst>
            </p:cNvPr>
            <p:cNvCxnSpPr>
              <a:cxnSpLocks/>
              <a:stCxn id="4" idx="2"/>
              <a:endCxn id="26" idx="0"/>
            </p:cNvCxnSpPr>
            <p:nvPr/>
          </p:nvCxnSpPr>
          <p:spPr>
            <a:xfrm>
              <a:off x="1966819" y="1250219"/>
              <a:ext cx="929703" cy="25859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7B913BE7-1110-4910-917F-E874722BB9F7}"/>
                </a:ext>
              </a:extLst>
            </p:cNvPr>
            <p:cNvGrpSpPr/>
            <p:nvPr/>
          </p:nvGrpSpPr>
          <p:grpSpPr>
            <a:xfrm>
              <a:off x="129957" y="3836121"/>
              <a:ext cx="3261667" cy="1864166"/>
              <a:chOff x="129957" y="3836121"/>
              <a:chExt cx="3261667" cy="1864166"/>
            </a:xfrm>
          </p:grpSpPr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CB6BAF3F-5DC0-47F2-B8FB-5643DFCC463D}"/>
                  </a:ext>
                </a:extLst>
              </p:cNvPr>
              <p:cNvSpPr txBox="1"/>
              <p:nvPr/>
            </p:nvSpPr>
            <p:spPr>
              <a:xfrm>
                <a:off x="368439" y="3844472"/>
                <a:ext cx="990202" cy="342762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读入网格</a:t>
                </a:r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B4C9FE72-555F-4D89-89BE-A323F34B18C5}"/>
                  </a:ext>
                </a:extLst>
              </p:cNvPr>
              <p:cNvSpPr txBox="1"/>
              <p:nvPr/>
            </p:nvSpPr>
            <p:spPr>
              <a:xfrm>
                <a:off x="2401422" y="3836121"/>
                <a:ext cx="990202" cy="342762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生成网格</a:t>
                </a:r>
              </a:p>
            </p:txBody>
          </p:sp>
          <p:cxnSp>
            <p:nvCxnSpPr>
              <p:cNvPr id="30" name="直接箭头连接符 29">
                <a:extLst>
                  <a:ext uri="{FF2B5EF4-FFF2-40B4-BE49-F238E27FC236}">
                    <a16:creationId xmlns:a16="http://schemas.microsoft.com/office/drawing/2014/main" id="{1B882BF5-2E61-4413-8FC0-EB587C856D3D}"/>
                  </a:ext>
                </a:extLst>
              </p:cNvPr>
              <p:cNvCxnSpPr>
                <a:cxnSpLocks/>
                <a:stCxn id="25" idx="2"/>
              </p:cNvCxnSpPr>
              <p:nvPr/>
            </p:nvCxnSpPr>
            <p:spPr>
              <a:xfrm flipH="1">
                <a:off x="368439" y="4187234"/>
                <a:ext cx="495101" cy="10206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55CBE978-2894-40EC-B30A-4484AB97D155}"/>
                  </a:ext>
                </a:extLst>
              </p:cNvPr>
              <p:cNvCxnSpPr>
                <a:cxnSpLocks/>
                <a:stCxn id="25" idx="2"/>
              </p:cNvCxnSpPr>
              <p:nvPr/>
            </p:nvCxnSpPr>
            <p:spPr>
              <a:xfrm>
                <a:off x="863540" y="4187234"/>
                <a:ext cx="594560" cy="10450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33">
                <a:extLst>
                  <a:ext uri="{FF2B5EF4-FFF2-40B4-BE49-F238E27FC236}">
                    <a16:creationId xmlns:a16="http://schemas.microsoft.com/office/drawing/2014/main" id="{3C6C7825-1A0A-40BD-A910-AA0C64B9FD6E}"/>
                  </a:ext>
                </a:extLst>
              </p:cNvPr>
              <p:cNvCxnSpPr>
                <a:cxnSpLocks/>
                <a:stCxn id="25" idx="2"/>
              </p:cNvCxnSpPr>
              <p:nvPr/>
            </p:nvCxnSpPr>
            <p:spPr>
              <a:xfrm>
                <a:off x="863540" y="4187234"/>
                <a:ext cx="0" cy="10206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7C3F27AB-0953-4AA3-830F-363576E80E34}"/>
                  </a:ext>
                </a:extLst>
              </p:cNvPr>
              <p:cNvSpPr txBox="1"/>
              <p:nvPr/>
            </p:nvSpPr>
            <p:spPr>
              <a:xfrm>
                <a:off x="129957" y="5287840"/>
                <a:ext cx="1511694" cy="412447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/>
                  <a:t>不同格式</a:t>
                </a:r>
                <a:endParaRPr lang="en-US" altLang="zh-CN" sz="1200" dirty="0"/>
              </a:p>
            </p:txBody>
          </p:sp>
        </p:grp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FA28840E-C468-4021-A010-987F906D7F94}"/>
              </a:ext>
            </a:extLst>
          </p:cNvPr>
          <p:cNvGrpSpPr/>
          <p:nvPr/>
        </p:nvGrpSpPr>
        <p:grpSpPr>
          <a:xfrm>
            <a:off x="737621" y="3710453"/>
            <a:ext cx="7882596" cy="2370601"/>
            <a:chOff x="345649" y="3291958"/>
            <a:chExt cx="11500701" cy="3458705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54A95958-8B4F-46EA-A3F7-B1A7F78A1242}"/>
                </a:ext>
              </a:extLst>
            </p:cNvPr>
            <p:cNvSpPr/>
            <p:nvPr/>
          </p:nvSpPr>
          <p:spPr>
            <a:xfrm>
              <a:off x="345649" y="3291958"/>
              <a:ext cx="11500701" cy="3006073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noFill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61BC19DC-A302-415F-9AD8-44655EAF6FE5}"/>
                </a:ext>
              </a:extLst>
            </p:cNvPr>
            <p:cNvSpPr txBox="1"/>
            <p:nvPr/>
          </p:nvSpPr>
          <p:spPr>
            <a:xfrm>
              <a:off x="5270161" y="6293647"/>
              <a:ext cx="2513588" cy="457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应用级的业务实现</a:t>
              </a:r>
            </a:p>
          </p:txBody>
        </p:sp>
      </p:grp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07D32730-9F67-46C3-9C96-35438FC88F9A}"/>
              </a:ext>
            </a:extLst>
          </p:cNvPr>
          <p:cNvCxnSpPr>
            <a:cxnSpLocks/>
          </p:cNvCxnSpPr>
          <p:nvPr/>
        </p:nvCxnSpPr>
        <p:spPr>
          <a:xfrm>
            <a:off x="292963" y="3135309"/>
            <a:ext cx="8493687" cy="1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5474D93B-6406-437C-93C7-B0B489A6372B}"/>
              </a:ext>
            </a:extLst>
          </p:cNvPr>
          <p:cNvSpPr txBox="1"/>
          <p:nvPr/>
        </p:nvSpPr>
        <p:spPr>
          <a:xfrm>
            <a:off x="768960" y="622855"/>
            <a:ext cx="4559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选用</a:t>
            </a:r>
            <a:r>
              <a:rPr lang="en-US" altLang="zh-CN" dirty="0"/>
              <a:t>C++</a:t>
            </a:r>
            <a:r>
              <a:rPr lang="zh-CN" altLang="en-US" dirty="0"/>
              <a:t>语言，面向对象设计，模块化组装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71987344-DC88-4492-884A-889B23EA1A58}"/>
              </a:ext>
            </a:extLst>
          </p:cNvPr>
          <p:cNvGrpSpPr/>
          <p:nvPr/>
        </p:nvGrpSpPr>
        <p:grpSpPr>
          <a:xfrm>
            <a:off x="9440549" y="2313246"/>
            <a:ext cx="2503458" cy="2231508"/>
            <a:chOff x="9440549" y="2313246"/>
            <a:chExt cx="2503458" cy="2231508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E48FA1CD-5C6B-4D20-8E64-FA9D7B7FBA80}"/>
                </a:ext>
              </a:extLst>
            </p:cNvPr>
            <p:cNvSpPr txBox="1"/>
            <p:nvPr/>
          </p:nvSpPr>
          <p:spPr>
            <a:xfrm>
              <a:off x="10435020" y="2313246"/>
              <a:ext cx="1508987" cy="2231508"/>
            </a:xfrm>
            <a:prstGeom prst="rect">
              <a:avLst/>
            </a:prstGeom>
            <a:solidFill>
              <a:srgbClr val="008000"/>
            </a:solidFill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bg1"/>
                  </a:solidFill>
                </a:rPr>
                <a:t>可维护</a:t>
              </a:r>
              <a:endParaRPr lang="en-US" altLang="zh-CN" dirty="0">
                <a:solidFill>
                  <a:schemeClr val="bg1"/>
                </a:solidFill>
              </a:endParaRP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bg1"/>
                  </a:solidFill>
                </a:rPr>
                <a:t>可复用</a:t>
              </a:r>
              <a:endParaRPr lang="en-US" altLang="zh-CN" dirty="0">
                <a:solidFill>
                  <a:schemeClr val="bg1"/>
                </a:solidFill>
              </a:endParaRP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bg1"/>
                  </a:solidFill>
                </a:rPr>
                <a:t>可扩展</a:t>
              </a:r>
              <a:endParaRPr lang="en-US" altLang="zh-CN" dirty="0">
                <a:solidFill>
                  <a:schemeClr val="bg1"/>
                </a:solidFill>
              </a:endParaRP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bg1"/>
                  </a:solidFill>
                </a:rPr>
                <a:t>可管控</a:t>
              </a:r>
            </a:p>
          </p:txBody>
        </p:sp>
        <p:sp>
          <p:nvSpPr>
            <p:cNvPr id="28" name="箭头: 右 27">
              <a:extLst>
                <a:ext uri="{FF2B5EF4-FFF2-40B4-BE49-F238E27FC236}">
                  <a16:creationId xmlns:a16="http://schemas.microsoft.com/office/drawing/2014/main" id="{0A592328-0787-4079-A319-0F1D622C4422}"/>
                </a:ext>
              </a:extLst>
            </p:cNvPr>
            <p:cNvSpPr/>
            <p:nvPr/>
          </p:nvSpPr>
          <p:spPr>
            <a:xfrm>
              <a:off x="9440549" y="3311371"/>
              <a:ext cx="866426" cy="230819"/>
            </a:xfrm>
            <a:prstGeom prst="rightArrow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D1DCABA-B659-404E-AA64-61CB42C1B5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42602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AC67EA5-36E7-4825-A788-A99E45C467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RoadMap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AEC1DF4-9B49-49ED-B26F-DC4F34BFB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886" y="855134"/>
            <a:ext cx="6212713" cy="583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3634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7217E64-88B3-4BF7-9D0E-B419B4C76191}"/>
              </a:ext>
            </a:extLst>
          </p:cNvPr>
          <p:cNvSpPr txBox="1"/>
          <p:nvPr/>
        </p:nvSpPr>
        <p:spPr>
          <a:xfrm>
            <a:off x="0" y="3183467"/>
            <a:ext cx="12192000" cy="52322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</a:rPr>
              <a:t>数据结构 （待续</a:t>
            </a:r>
            <a:r>
              <a:rPr lang="en-US" altLang="zh-CN" sz="2800" dirty="0">
                <a:solidFill>
                  <a:schemeClr val="bg1"/>
                </a:solidFill>
              </a:rPr>
              <a:t>…… </a:t>
            </a:r>
            <a:r>
              <a:rPr lang="en-US" altLang="zh-CN" sz="2800" dirty="0" err="1">
                <a:solidFill>
                  <a:schemeClr val="bg1"/>
                </a:solidFill>
              </a:rPr>
              <a:t>vtk</a:t>
            </a:r>
            <a:r>
              <a:rPr lang="en-US" altLang="zh-CN" sz="2800">
                <a:solidFill>
                  <a:schemeClr val="bg1"/>
                </a:solidFill>
              </a:rPr>
              <a:t>-m)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5923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7217E64-88B3-4BF7-9D0E-B419B4C76191}"/>
              </a:ext>
            </a:extLst>
          </p:cNvPr>
          <p:cNvSpPr txBox="1"/>
          <p:nvPr/>
        </p:nvSpPr>
        <p:spPr>
          <a:xfrm>
            <a:off x="0" y="3183467"/>
            <a:ext cx="12192000" cy="52322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</a:rPr>
              <a:t>RME</a:t>
            </a:r>
            <a:r>
              <a:rPr lang="zh-CN" altLang="en-US" sz="2800" dirty="0">
                <a:solidFill>
                  <a:schemeClr val="bg1"/>
                </a:solidFill>
              </a:rPr>
              <a:t>算法 （待续</a:t>
            </a:r>
            <a:r>
              <a:rPr lang="en-US" altLang="zh-CN" sz="2800" dirty="0">
                <a:solidFill>
                  <a:schemeClr val="bg1"/>
                </a:solidFill>
              </a:rPr>
              <a:t>……)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897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7217E64-88B3-4BF7-9D0E-B419B4C76191}"/>
              </a:ext>
            </a:extLst>
          </p:cNvPr>
          <p:cNvSpPr txBox="1"/>
          <p:nvPr/>
        </p:nvSpPr>
        <p:spPr>
          <a:xfrm>
            <a:off x="0" y="3183467"/>
            <a:ext cx="12192000" cy="52322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</a:rPr>
              <a:t>程序架构</a:t>
            </a:r>
          </a:p>
        </p:txBody>
      </p:sp>
    </p:spTree>
    <p:extLst>
      <p:ext uri="{BB962C8B-B14F-4D97-AF65-F5344CB8AC3E}">
        <p14:creationId xmlns:p14="http://schemas.microsoft.com/office/powerpoint/2010/main" val="524438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B06E3CA-D6B1-412E-BBDE-380AD249CFC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目录结构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D3B364A-E738-411D-B8B2-294375759E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4" r="660"/>
          <a:stretch/>
        </p:blipFill>
        <p:spPr>
          <a:xfrm>
            <a:off x="60546" y="1206894"/>
            <a:ext cx="8262187" cy="487217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421C32D-3BBE-496F-A44E-D0FCA81A9FF2}"/>
              </a:ext>
            </a:extLst>
          </p:cNvPr>
          <p:cNvSpPr txBox="1"/>
          <p:nvPr/>
        </p:nvSpPr>
        <p:spPr>
          <a:xfrm>
            <a:off x="8624055" y="1930399"/>
            <a:ext cx="3422732" cy="25359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构建工具</a:t>
            </a:r>
            <a:r>
              <a:rPr lang="en-US" altLang="zh-CN" dirty="0"/>
              <a:t>: </a:t>
            </a:r>
            <a:r>
              <a:rPr lang="en-US" altLang="zh-CN" dirty="0" err="1"/>
              <a:t>CMake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版本控制</a:t>
            </a:r>
            <a:r>
              <a:rPr lang="en-US" altLang="zh-CN" dirty="0"/>
              <a:t>: Git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IDE</a:t>
            </a:r>
            <a:r>
              <a:rPr lang="zh-CN" altLang="en-US" dirty="0"/>
              <a:t>选择</a:t>
            </a:r>
            <a:r>
              <a:rPr lang="en-US" altLang="zh-CN" dirty="0"/>
              <a:t>: </a:t>
            </a:r>
            <a:r>
              <a:rPr lang="en-US" altLang="zh-CN" dirty="0" err="1"/>
              <a:t>Vistual</a:t>
            </a:r>
            <a:r>
              <a:rPr lang="en-US" altLang="zh-CN" dirty="0"/>
              <a:t> Studio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单元测试</a:t>
            </a:r>
            <a:r>
              <a:rPr lang="en-US" altLang="zh-CN" dirty="0"/>
              <a:t>: google test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性能测试</a:t>
            </a:r>
            <a:r>
              <a:rPr lang="en-US" altLang="zh-CN" dirty="0"/>
              <a:t>: google benchmark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文档注释</a:t>
            </a:r>
            <a:r>
              <a:rPr lang="en-US" altLang="zh-CN" dirty="0"/>
              <a:t>: </a:t>
            </a:r>
            <a:r>
              <a:rPr lang="en-US" altLang="zh-CN" dirty="0" err="1"/>
              <a:t>doxygen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3334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3AE9771-5B8D-4F70-BF2A-D41E1B8858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程序入口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62AB7A1-BA61-4B49-A512-62439A733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267" y="1243615"/>
            <a:ext cx="9558867" cy="456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019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3AE9771-5B8D-4F70-BF2A-D41E1B8858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Application</a:t>
            </a:r>
            <a:r>
              <a:rPr lang="zh-CN" altLang="en-US" dirty="0"/>
              <a:t>类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2382DCE-1881-4E83-ACC1-D8F9FB1E0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66" y="2277529"/>
            <a:ext cx="5418484" cy="346180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5EA90E6-C077-473A-8CC2-2B40DCA55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14056"/>
            <a:ext cx="6054270" cy="318875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E6DB100-BB58-42AB-8B2A-2C261F2B2E25}"/>
              </a:ext>
            </a:extLst>
          </p:cNvPr>
          <p:cNvSpPr txBox="1"/>
          <p:nvPr/>
        </p:nvSpPr>
        <p:spPr>
          <a:xfrm>
            <a:off x="942079" y="918125"/>
            <a:ext cx="4644220" cy="7870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Application</a:t>
            </a:r>
            <a:r>
              <a:rPr lang="zh-CN" altLang="en-US" sz="1600" dirty="0"/>
              <a:t>提供</a:t>
            </a:r>
            <a:r>
              <a:rPr lang="en-US" altLang="zh-CN" sz="1600" dirty="0"/>
              <a:t>Run()</a:t>
            </a:r>
            <a:r>
              <a:rPr lang="zh-CN" altLang="en-US" sz="1600" dirty="0"/>
              <a:t>接口，供</a:t>
            </a:r>
            <a:r>
              <a:rPr lang="en-US" altLang="zh-CN" sz="1600" dirty="0"/>
              <a:t>main</a:t>
            </a:r>
            <a:r>
              <a:rPr lang="zh-CN" altLang="en-US" sz="1600" dirty="0"/>
              <a:t>函数调用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子类</a:t>
            </a:r>
            <a:r>
              <a:rPr lang="en-US" altLang="zh-CN" sz="1600" dirty="0" err="1"/>
              <a:t>MDApplication</a:t>
            </a:r>
            <a:r>
              <a:rPr lang="zh-CN" altLang="en-US" sz="1600" dirty="0"/>
              <a:t>实现具体业务</a:t>
            </a:r>
          </a:p>
        </p:txBody>
      </p:sp>
    </p:spTree>
    <p:extLst>
      <p:ext uri="{BB962C8B-B14F-4D97-AF65-F5344CB8AC3E}">
        <p14:creationId xmlns:p14="http://schemas.microsoft.com/office/powerpoint/2010/main" val="2049455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E557A97-F7CE-4681-AA8B-54E9413DB1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Action</a:t>
            </a:r>
            <a:r>
              <a:rPr lang="zh-CN" altLang="en-US" dirty="0"/>
              <a:t>类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6D24EE6-4C94-4068-BA09-6982DED24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188212"/>
            <a:ext cx="3801532" cy="346343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A824FB1-2137-4D23-9A51-B252C39D0272}"/>
              </a:ext>
            </a:extLst>
          </p:cNvPr>
          <p:cNvSpPr txBox="1"/>
          <p:nvPr/>
        </p:nvSpPr>
        <p:spPr>
          <a:xfrm>
            <a:off x="753618" y="772746"/>
            <a:ext cx="5998758" cy="785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Action</a:t>
            </a:r>
            <a:r>
              <a:rPr lang="zh-CN" altLang="en-US" sz="1600" dirty="0"/>
              <a:t>提供</a:t>
            </a:r>
            <a:r>
              <a:rPr lang="en-US" altLang="zh-CN" sz="1600" dirty="0"/>
              <a:t>Execute()</a:t>
            </a:r>
            <a:r>
              <a:rPr lang="zh-CN" altLang="en-US" sz="1600" dirty="0"/>
              <a:t>接口，填充</a:t>
            </a:r>
            <a:r>
              <a:rPr lang="en-US" altLang="zh-CN" sz="1600" dirty="0"/>
              <a:t>Application</a:t>
            </a:r>
            <a:r>
              <a:rPr lang="zh-CN" altLang="en-US" sz="1600" dirty="0"/>
              <a:t>所需要的实例对象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实例化对象类型，依赖配置文件</a:t>
            </a:r>
            <a:endParaRPr lang="en-US" altLang="zh-CN" sz="1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5CDC0D-7E5F-44DB-A380-FB77FF037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2072672"/>
            <a:ext cx="6232994" cy="351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436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E557A97-F7CE-4681-AA8B-54E9413DB1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Action</a:t>
            </a:r>
            <a:r>
              <a:rPr lang="zh-CN" altLang="en-US" dirty="0"/>
              <a:t>类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A824FB1-2137-4D23-9A51-B252C39D0272}"/>
              </a:ext>
            </a:extLst>
          </p:cNvPr>
          <p:cNvSpPr txBox="1"/>
          <p:nvPr/>
        </p:nvSpPr>
        <p:spPr>
          <a:xfrm>
            <a:off x="753618" y="772746"/>
            <a:ext cx="5998758" cy="785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Action</a:t>
            </a:r>
            <a:r>
              <a:rPr lang="zh-CN" altLang="en-US" sz="1600" dirty="0"/>
              <a:t>提供</a:t>
            </a:r>
            <a:r>
              <a:rPr lang="en-US" altLang="zh-CN" sz="1600" dirty="0"/>
              <a:t>Execute()</a:t>
            </a:r>
            <a:r>
              <a:rPr lang="zh-CN" altLang="en-US" sz="1600" dirty="0"/>
              <a:t>接口，填充</a:t>
            </a:r>
            <a:r>
              <a:rPr lang="en-US" altLang="zh-CN" sz="1600" dirty="0"/>
              <a:t>Application</a:t>
            </a:r>
            <a:r>
              <a:rPr lang="zh-CN" altLang="en-US" sz="1600" dirty="0"/>
              <a:t>所需要的实例对象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实例化对象类型，依赖配置文件</a:t>
            </a:r>
            <a:endParaRPr lang="en-US" altLang="zh-CN" sz="16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4C01419-574F-428B-B74D-D813C371F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85" y="2334641"/>
            <a:ext cx="6572658" cy="300782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8DFF71A-BC56-4CAC-BC7E-CE5619031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8449" y="1316871"/>
            <a:ext cx="3810083" cy="5043365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7C0D8FB-63BE-44F2-A87F-D990C944FFD0}"/>
              </a:ext>
            </a:extLst>
          </p:cNvPr>
          <p:cNvCxnSpPr/>
          <p:nvPr/>
        </p:nvCxnSpPr>
        <p:spPr>
          <a:xfrm>
            <a:off x="3572933" y="2963333"/>
            <a:ext cx="4428067" cy="465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44D7D60-2B99-45F6-9A71-09523FEF77BB}"/>
              </a:ext>
            </a:extLst>
          </p:cNvPr>
          <p:cNvCxnSpPr/>
          <p:nvPr/>
        </p:nvCxnSpPr>
        <p:spPr>
          <a:xfrm flipV="1">
            <a:off x="4622800" y="3640667"/>
            <a:ext cx="3444016" cy="626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991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7C6743C-3911-403F-89D1-DA38BCBDA2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Object</a:t>
            </a:r>
            <a:r>
              <a:rPr lang="zh-CN" altLang="en-US" dirty="0"/>
              <a:t>基类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66D962B-8747-427D-8CB9-C44A39884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73" y="2151815"/>
            <a:ext cx="3539594" cy="380462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FEB7A79-B62C-4131-B57D-882A45E03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704" y="2489618"/>
            <a:ext cx="4898497" cy="252370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4CA65EA-A7C3-41FD-8038-877FAAF19D36}"/>
              </a:ext>
            </a:extLst>
          </p:cNvPr>
          <p:cNvSpPr txBox="1"/>
          <p:nvPr/>
        </p:nvSpPr>
        <p:spPr>
          <a:xfrm>
            <a:off x="753618" y="614591"/>
            <a:ext cx="5257715" cy="1570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Object</a:t>
            </a:r>
            <a:r>
              <a:rPr lang="zh-CN" altLang="en-US" sz="1600" dirty="0"/>
              <a:t>基类，构造函数统一传入</a:t>
            </a:r>
            <a:r>
              <a:rPr lang="en-US" altLang="zh-CN" dirty="0"/>
              <a:t>Configuration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Object</a:t>
            </a:r>
            <a:r>
              <a:rPr lang="zh-CN" altLang="en-US" sz="1600" dirty="0"/>
              <a:t>由工厂模式创建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子类暴露不同接口，实现不同业务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一般来说，</a:t>
            </a:r>
            <a:r>
              <a:rPr lang="en-US" altLang="zh-CN" sz="1600" dirty="0"/>
              <a:t>Action</a:t>
            </a:r>
            <a:r>
              <a:rPr lang="zh-CN" altLang="en-US" sz="1600" dirty="0"/>
              <a:t>创建各种</a:t>
            </a:r>
            <a:r>
              <a:rPr lang="en-US" altLang="zh-CN" sz="1600" dirty="0"/>
              <a:t>Object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6CB93B3-85CE-4E48-B217-ED8891E9B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9620" y="2682345"/>
            <a:ext cx="3171739" cy="213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4301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arrow&quot;,&quot;Name&quot;:&quot;窄&quot;,&quot;HeaderHeight&quot;:10.0,&quot;FooterHeight&quot;:5.0,&quot;SideMargin&quot;:2.5,&quot;TopMargin&quot;:0.0,&quot;BottomMargin&quot;:0.0,&quot;IntervalMargin&quot;:1.0,&quot;SettingType&quot;:&quot;System&quot;}"/>
</p:tagLst>
</file>

<file path=ppt/theme/theme1.xml><?xml version="1.0" encoding="utf-8"?>
<a:theme xmlns:a="http://schemas.openxmlformats.org/drawingml/2006/main" name="Office 主题​​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外宣普适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10272</TotalTime>
  <Words>436</Words>
  <Application>Microsoft Office PowerPoint</Application>
  <PresentationFormat>宽屏</PresentationFormat>
  <Paragraphs>111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9" baseType="lpstr">
      <vt:lpstr>等线</vt:lpstr>
      <vt:lpstr>微软雅黑</vt:lpstr>
      <vt:lpstr>微软雅黑</vt:lpstr>
      <vt:lpstr>Arial</vt:lpstr>
      <vt:lpstr>Office 主题​​</vt:lpstr>
      <vt:lpstr>多体仿真软件架构设计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一 李</dc:creator>
  <cp:lastModifiedBy>lw4992</cp:lastModifiedBy>
  <cp:revision>1600</cp:revision>
  <dcterms:created xsi:type="dcterms:W3CDTF">2019-01-23T14:14:04Z</dcterms:created>
  <dcterms:modified xsi:type="dcterms:W3CDTF">2022-12-09T01:45:14Z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Nuaxnuy@DESKTOP-GLORKB7</vt:lpwstr>
  </property>
  <property fmtid="{D5CDD505-2E9C-101B-9397-08002B2CF9AE}" pid="5" name="MSIP_Label_f42aa342-8706-4288-bd11-ebb85995028c_SetDate">
    <vt:lpwstr>2019-04-13T04:31:50.2944312Z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7b149082-93e1-4519-a220-b561cf239821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