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1952" r:id="rId2"/>
    <p:sldId id="1879" r:id="rId3"/>
    <p:sldId id="1953" r:id="rId4"/>
    <p:sldId id="1954" r:id="rId5"/>
    <p:sldId id="1955" r:id="rId6"/>
    <p:sldId id="1956" r:id="rId7"/>
    <p:sldId id="1958" r:id="rId8"/>
    <p:sldId id="1957" r:id="rId9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4E7D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4E7D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4E7D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4E7D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4E7D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004E7D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004E7D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004E7D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004E7D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6">
          <p15:clr>
            <a:srgbClr val="A4A3A4"/>
          </p15:clr>
        </p15:guide>
        <p15:guide id="2" pos="6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F17"/>
    <a:srgbClr val="FFFF00"/>
    <a:srgbClr val="C9E7A7"/>
    <a:srgbClr val="ABE9FF"/>
    <a:srgbClr val="FFCCCC"/>
    <a:srgbClr val="CC3300"/>
    <a:srgbClr val="FFFF99"/>
    <a:srgbClr val="0099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88" autoAdjust="0"/>
  </p:normalViewPr>
  <p:slideViewPr>
    <p:cSldViewPr snapToGrid="0">
      <p:cViewPr varScale="1">
        <p:scale>
          <a:sx n="76" d="100"/>
          <a:sy n="76" d="100"/>
        </p:scale>
        <p:origin x="1218" y="90"/>
      </p:cViewPr>
      <p:guideLst>
        <p:guide orient="horz" pos="666"/>
        <p:guide pos="61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41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2" tIns="46057" rIns="92112" bIns="46057" numCol="1" anchor="t" anchorCtr="0" compatLnSpc="1">
            <a:prstTxWarp prst="textNoShape">
              <a:avLst/>
            </a:prstTxWarp>
          </a:bodyPr>
          <a:lstStyle>
            <a:lvl1pPr algn="l" defTabSz="920600" eaLnBrk="0" hangingPunct="0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774" y="1"/>
            <a:ext cx="294738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2" tIns="46057" rIns="92112" bIns="46057" numCol="1" anchor="t" anchorCtr="0" compatLnSpc="1">
            <a:prstTxWarp prst="textNoShape">
              <a:avLst/>
            </a:prstTxWarp>
          </a:bodyPr>
          <a:lstStyle>
            <a:lvl1pPr algn="r" defTabSz="920600" eaLnBrk="0" hangingPunct="0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2" tIns="46057" rIns="92112" bIns="46057" numCol="1" anchor="b" anchorCtr="0" compatLnSpc="1">
            <a:prstTxWarp prst="textNoShape">
              <a:avLst/>
            </a:prstTxWarp>
          </a:bodyPr>
          <a:lstStyle>
            <a:lvl1pPr algn="l" defTabSz="920600" eaLnBrk="0" hangingPunct="0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774" y="9430813"/>
            <a:ext cx="294738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2" tIns="46057" rIns="92112" bIns="46057" numCol="1" anchor="b" anchorCtr="0" compatLnSpc="1">
            <a:prstTxWarp prst="textNoShape">
              <a:avLst/>
            </a:prstTxWarp>
          </a:bodyPr>
          <a:lstStyle>
            <a:lvl1pPr algn="r" defTabSz="920600" eaLnBrk="0" hangingPunct="0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CB3B5F5-5340-4448-8299-C84423E83D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48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2" tIns="46057" rIns="92112" bIns="46057" numCol="1" anchor="t" anchorCtr="0" compatLnSpc="1">
            <a:prstTxWarp prst="textNoShape">
              <a:avLst/>
            </a:prstTxWarp>
          </a:bodyPr>
          <a:lstStyle>
            <a:lvl1pPr algn="l" defTabSz="920600" eaLnBrk="0" hangingPunct="0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2" tIns="46057" rIns="92112" bIns="46057" numCol="1" anchor="t" anchorCtr="0" compatLnSpc="1">
            <a:prstTxWarp prst="textNoShape">
              <a:avLst/>
            </a:prstTxWarp>
          </a:bodyPr>
          <a:lstStyle>
            <a:lvl1pPr algn="r" defTabSz="920600" eaLnBrk="0" hangingPunct="0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5406"/>
            <a:ext cx="498577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2" tIns="46057" rIns="92112" bIns="46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2" tIns="46057" rIns="92112" bIns="46057" numCol="1" anchor="b" anchorCtr="0" compatLnSpc="1">
            <a:prstTxWarp prst="textNoShape">
              <a:avLst/>
            </a:prstTxWarp>
          </a:bodyPr>
          <a:lstStyle>
            <a:lvl1pPr algn="l" defTabSz="920600" eaLnBrk="0" hangingPunct="0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2" tIns="46057" rIns="92112" bIns="46057" numCol="1" anchor="b" anchorCtr="0" compatLnSpc="1">
            <a:prstTxWarp prst="textNoShape">
              <a:avLst/>
            </a:prstTxWarp>
          </a:bodyPr>
          <a:lstStyle>
            <a:lvl1pPr algn="r" defTabSz="920600" eaLnBrk="0" hangingPunct="0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BB7A67D-0CA1-439E-8424-D78B6179A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0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434"/>
            <a:fld id="{9D5EC0DD-A341-4F11-8DE5-F6C9E7906FB3}" type="slidenum">
              <a:rPr lang="en-US" smtClean="0">
                <a:cs typeface="Arial" charset="0"/>
              </a:rPr>
              <a:pPr defTabSz="902434"/>
              <a:t>1</a:t>
            </a:fld>
            <a:endParaRPr lang="en-US">
              <a:cs typeface="Arial" charset="0"/>
            </a:endParaRPr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4525" y="742950"/>
            <a:ext cx="5380038" cy="3725863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140" y="4717030"/>
            <a:ext cx="5336808" cy="4468220"/>
          </a:xfrm>
          <a:noFill/>
          <a:ln/>
        </p:spPr>
        <p:txBody>
          <a:bodyPr/>
          <a:lstStyle/>
          <a:p>
            <a:pPr eaLnBrk="1" hangingPunct="1">
              <a:buClr>
                <a:srgbClr val="FCAF17"/>
              </a:buClr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0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098775"/>
            <a:ext cx="8420100" cy="501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27319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39" y="547437"/>
            <a:ext cx="9902825" cy="63500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Arial"/>
            </a:endParaRPr>
          </a:p>
        </p:txBody>
      </p:sp>
      <p:graphicFrame>
        <p:nvGraphicFramePr>
          <p:cNvPr id="5" name="Object 7"/>
          <p:cNvGraphicFramePr>
            <a:graphicFrameLocks/>
          </p:cNvGraphicFramePr>
          <p:nvPr/>
        </p:nvGraphicFramePr>
        <p:xfrm>
          <a:off x="38" y="-14288"/>
          <a:ext cx="9904413" cy="9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6" name="CorelPhotoPaint.Image.9" r:id="rId3" imgW="2664965" imgH="55081" progId="">
                  <p:embed/>
                </p:oleObj>
              </mc:Choice>
              <mc:Fallback>
                <p:oleObj name="CorelPhotoPaint.Image.9" r:id="rId3" imgW="2664965" imgH="55081" progId="">
                  <p:embed/>
                  <p:pic>
                    <p:nvPicPr>
                      <p:cNvPr id="0" name="Picture 59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" y="-14288"/>
                        <a:ext cx="9904413" cy="95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AF1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/>
          </p:cNvGraphicFramePr>
          <p:nvPr/>
        </p:nvGraphicFramePr>
        <p:xfrm>
          <a:off x="0" y="6777038"/>
          <a:ext cx="9906000" cy="8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7" name="CorelPhotoPaint.Image.9" r:id="rId5" imgW="2664965" imgH="55081" progId="">
                  <p:embed/>
                </p:oleObj>
              </mc:Choice>
              <mc:Fallback>
                <p:oleObj name="CorelPhotoPaint.Image.9" r:id="rId5" imgW="2664965" imgH="55081" progId="">
                  <p:embed/>
                  <p:pic>
                    <p:nvPicPr>
                      <p:cNvPr id="0" name="Picture 59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77038"/>
                        <a:ext cx="9906000" cy="8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AF1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5" y="90649"/>
            <a:ext cx="9464482" cy="501676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74" y="769032"/>
            <a:ext cx="9489523" cy="1746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815632" y="6189119"/>
            <a:ext cx="1140051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525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814266"/>
            <a:ext cx="9902825" cy="63500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Arial"/>
            </a:endParaRPr>
          </a:p>
        </p:txBody>
      </p:sp>
      <p:graphicFrame>
        <p:nvGraphicFramePr>
          <p:cNvPr id="5" name="Object 7"/>
          <p:cNvGraphicFramePr>
            <a:graphicFrameLocks/>
          </p:cNvGraphicFramePr>
          <p:nvPr/>
        </p:nvGraphicFramePr>
        <p:xfrm>
          <a:off x="38" y="-14288"/>
          <a:ext cx="9904413" cy="9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28" name="CorelPhotoPaint.Image.9" r:id="rId3" imgW="2664965" imgH="55081" progId="">
                  <p:embed/>
                </p:oleObj>
              </mc:Choice>
              <mc:Fallback>
                <p:oleObj name="CorelPhotoPaint.Image.9" r:id="rId3" imgW="2664965" imgH="55081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" y="-14288"/>
                        <a:ext cx="9904413" cy="95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AF1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/>
          </p:cNvGraphicFramePr>
          <p:nvPr/>
        </p:nvGraphicFramePr>
        <p:xfrm>
          <a:off x="0" y="6777038"/>
          <a:ext cx="9906000" cy="8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29" name="CorelPhotoPaint.Image.9" r:id="rId5" imgW="2664965" imgH="55081" progId="">
                  <p:embed/>
                </p:oleObj>
              </mc:Choice>
              <mc:Fallback>
                <p:oleObj name="CorelPhotoPaint.Image.9" r:id="rId5" imgW="2664965" imgH="55081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77038"/>
                        <a:ext cx="9906000" cy="8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AF1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995" y="80254"/>
            <a:ext cx="9464482" cy="794064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en-US" dirty="0"/>
              <a:t>Title 1</a:t>
            </a:r>
            <a:br>
              <a:rPr lang="en-US" dirty="0"/>
            </a:br>
            <a:r>
              <a:rPr lang="en-US" dirty="0"/>
              <a:t>Title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95" y="1286631"/>
            <a:ext cx="9489523" cy="1746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815632" y="6189119"/>
            <a:ext cx="1140051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060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38" y="980309"/>
            <a:ext cx="9902825" cy="63500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Arial"/>
            </a:endParaRPr>
          </a:p>
        </p:txBody>
      </p:sp>
      <p:graphicFrame>
        <p:nvGraphicFramePr>
          <p:cNvPr id="5" name="Object 7"/>
          <p:cNvGraphicFramePr>
            <a:graphicFrameLocks/>
          </p:cNvGraphicFramePr>
          <p:nvPr/>
        </p:nvGraphicFramePr>
        <p:xfrm>
          <a:off x="38" y="-14288"/>
          <a:ext cx="9904413" cy="9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52" name="CorelPhotoPaint.Image.9" r:id="rId3" imgW="2664965" imgH="55081" progId="">
                  <p:embed/>
                </p:oleObj>
              </mc:Choice>
              <mc:Fallback>
                <p:oleObj name="CorelPhotoPaint.Image.9" r:id="rId3" imgW="2664965" imgH="55081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" y="-14288"/>
                        <a:ext cx="9904413" cy="95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AF1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/>
          </p:cNvGraphicFramePr>
          <p:nvPr/>
        </p:nvGraphicFramePr>
        <p:xfrm>
          <a:off x="0" y="6777038"/>
          <a:ext cx="9906000" cy="8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53" name="CorelPhotoPaint.Image.9" r:id="rId5" imgW="2664965" imgH="55081" progId="">
                  <p:embed/>
                </p:oleObj>
              </mc:Choice>
              <mc:Fallback>
                <p:oleObj name="CorelPhotoPaint.Image.9" r:id="rId5" imgW="2664965" imgH="55081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77038"/>
                        <a:ext cx="9906000" cy="8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AF1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210" y="52593"/>
            <a:ext cx="9464482" cy="969496"/>
          </a:xfrm>
        </p:spPr>
        <p:txBody>
          <a:bodyPr/>
          <a:lstStyle>
            <a:lvl1pPr>
              <a:defRPr sz="2000" baseline="0"/>
            </a:lvl1pPr>
          </a:lstStyle>
          <a:p>
            <a:r>
              <a:rPr lang="en-US" dirty="0"/>
              <a:t>Title 1</a:t>
            </a:r>
            <a:br>
              <a:rPr lang="en-US" dirty="0"/>
            </a:br>
            <a:r>
              <a:rPr lang="en-US" dirty="0"/>
              <a:t>Title 2</a:t>
            </a:r>
            <a:br>
              <a:rPr lang="en-US" dirty="0"/>
            </a:br>
            <a:r>
              <a:rPr lang="en-US" dirty="0"/>
              <a:t>Title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19" y="1338805"/>
            <a:ext cx="9489523" cy="1746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815632" y="6189119"/>
            <a:ext cx="1140051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9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ChangeArrowheads="1"/>
          </p:cNvSpPr>
          <p:nvPr/>
        </p:nvSpPr>
        <p:spPr bwMode="gray">
          <a:xfrm>
            <a:off x="39" y="1125538"/>
            <a:ext cx="9902825" cy="63500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Arial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568327" y="1346272"/>
            <a:ext cx="9183688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AT" dirty="0"/>
              <a:t> Click to edit Master text styles</a:t>
            </a:r>
          </a:p>
          <a:p>
            <a:pPr lvl="1"/>
            <a:r>
              <a:rPr lang="de-AT" dirty="0"/>
              <a:t> Second level</a:t>
            </a:r>
          </a:p>
          <a:p>
            <a:pPr lvl="2"/>
            <a:r>
              <a:rPr lang="de-AT" dirty="0"/>
              <a:t> Third level</a:t>
            </a:r>
          </a:p>
          <a:p>
            <a:pPr lvl="3"/>
            <a:r>
              <a:rPr lang="de-AT" dirty="0"/>
              <a:t> Fourth level</a:t>
            </a:r>
          </a:p>
          <a:p>
            <a:pPr lvl="4"/>
            <a:r>
              <a:rPr lang="de-AT" dirty="0"/>
              <a:t> Fifth level</a:t>
            </a:r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584208" y="314397"/>
            <a:ext cx="8982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de-AT"/>
          </a:p>
        </p:txBody>
      </p:sp>
      <p:graphicFrame>
        <p:nvGraphicFramePr>
          <p:cNvPr id="1026" name="Object 7"/>
          <p:cNvGraphicFramePr>
            <a:graphicFrameLocks/>
          </p:cNvGraphicFramePr>
          <p:nvPr/>
        </p:nvGraphicFramePr>
        <p:xfrm>
          <a:off x="38" y="-14288"/>
          <a:ext cx="9904413" cy="9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12" name="CorelPhotoPaint.Image.9" r:id="rId7" imgW="2664965" imgH="55081" progId="">
                  <p:embed/>
                </p:oleObj>
              </mc:Choice>
              <mc:Fallback>
                <p:oleObj name="CorelPhotoPaint.Image.9" r:id="rId7" imgW="2664965" imgH="55081" progId="">
                  <p:embed/>
                  <p:pic>
                    <p:nvPicPr>
                      <p:cNvPr id="0" name="Picture 59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" y="-14288"/>
                        <a:ext cx="9904413" cy="95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AF1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/>
          </p:cNvGraphicFramePr>
          <p:nvPr/>
        </p:nvGraphicFramePr>
        <p:xfrm>
          <a:off x="0" y="6777038"/>
          <a:ext cx="9906000" cy="8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13" name="CorelPhotoPaint.Image.9" r:id="rId9" imgW="2664965" imgH="55081" progId="">
                  <p:embed/>
                </p:oleObj>
              </mc:Choice>
              <mc:Fallback>
                <p:oleObj name="CorelPhotoPaint.Image.9" r:id="rId9" imgW="2664965" imgH="55081" progId="">
                  <p:embed/>
                  <p:pic>
                    <p:nvPicPr>
                      <p:cNvPr id="0" name="Picture 59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77038"/>
                        <a:ext cx="9906000" cy="8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AF1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transition/>
  <p:hf sldNum="0"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29292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292929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292929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292929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292929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292929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292929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292929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292929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Tx/>
        <a:buSzPct val="110000"/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Tx/>
        <a:buSzPct val="110000"/>
        <a:buFont typeface="Wingdings" pitchFamily="2" charset="2"/>
        <a:buChar char="§"/>
        <a:defRPr sz="2000">
          <a:solidFill>
            <a:srgbClr val="292929"/>
          </a:solidFill>
          <a:latin typeface="+mn-lt"/>
          <a:cs typeface="+mn-cs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Tx/>
        <a:buSzPct val="110000"/>
        <a:buFont typeface="Wingdings" pitchFamily="2" charset="2"/>
        <a:buChar char="§"/>
        <a:defRPr>
          <a:solidFill>
            <a:srgbClr val="292929"/>
          </a:solidFill>
          <a:latin typeface="+mn-lt"/>
          <a:cs typeface="+mn-cs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1600">
          <a:solidFill>
            <a:srgbClr val="292929"/>
          </a:solidFill>
          <a:latin typeface="+mn-lt"/>
          <a:cs typeface="+mn-cs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1400">
          <a:solidFill>
            <a:srgbClr val="292929"/>
          </a:solidFill>
          <a:latin typeface="+mn-lt"/>
          <a:cs typeface="+mn-cs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1400">
          <a:solidFill>
            <a:srgbClr val="292929"/>
          </a:solidFill>
          <a:latin typeface="+mn-lt"/>
          <a:cs typeface="+mn-cs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1400">
          <a:solidFill>
            <a:srgbClr val="292929"/>
          </a:solidFill>
          <a:latin typeface="+mn-lt"/>
          <a:cs typeface="+mn-cs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1400">
          <a:solidFill>
            <a:srgbClr val="292929"/>
          </a:solidFill>
          <a:latin typeface="+mn-lt"/>
          <a:cs typeface="+mn-cs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14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tiff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41803" y="3748265"/>
            <a:ext cx="7675693" cy="218521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sz="2800" dirty="0">
                <a:solidFill>
                  <a:schemeClr val="tx1"/>
                </a:solidFill>
              </a:rPr>
              <a:t>An Introduction to Supervised and Unsupervised Learning Methods Using Python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GB" sz="2800" dirty="0">
              <a:solidFill>
                <a:schemeClr val="tx1"/>
              </a:solidFill>
            </a:endParaRP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Clr>
                <a:srgbClr val="FCAF17"/>
              </a:buClr>
              <a:defRPr/>
            </a:pPr>
            <a:r>
              <a:rPr lang="en-US" sz="2000" dirty="0">
                <a:solidFill>
                  <a:schemeClr val="tx1"/>
                </a:solidFill>
              </a:rPr>
              <a:t>Randeep Samra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Clr>
                <a:srgbClr val="FCAF17"/>
              </a:buClr>
              <a:defRPr/>
            </a:pPr>
            <a:r>
              <a:rPr lang="en-GB" sz="1600" dirty="0">
                <a:solidFill>
                  <a:schemeClr val="tx1"/>
                </a:solidFill>
              </a:rPr>
              <a:t>r.samra@sms.ed.ac.uk</a:t>
            </a:r>
            <a:endParaRPr lang="en-US" sz="1600" dirty="0">
              <a:solidFill>
                <a:schemeClr val="tx1"/>
              </a:solidFill>
            </a:endParaRP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Clr>
                <a:srgbClr val="FCAF17"/>
              </a:buClr>
              <a:defRPr/>
            </a:pPr>
            <a:r>
              <a:rPr lang="en-US" sz="1600" dirty="0">
                <a:solidFill>
                  <a:schemeClr val="tx1"/>
                </a:solidFill>
              </a:rPr>
              <a:t>14/12/2018</a:t>
            </a:r>
          </a:p>
        </p:txBody>
      </p:sp>
      <p:sp>
        <p:nvSpPr>
          <p:cNvPr id="218115" name="DividerColorBox"/>
          <p:cNvSpPr>
            <a:spLocks noChangeArrowheads="1"/>
          </p:cNvSpPr>
          <p:nvPr/>
        </p:nvSpPr>
        <p:spPr bwMode="auto">
          <a:xfrm>
            <a:off x="1600200" y="1143000"/>
            <a:ext cx="8305800" cy="2286000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/>
          </a:p>
        </p:txBody>
      </p:sp>
      <p:sp>
        <p:nvSpPr>
          <p:cNvPr id="218116" name="DividerColorBox"/>
          <p:cNvSpPr>
            <a:spLocks noChangeArrowheads="1"/>
          </p:cNvSpPr>
          <p:nvPr/>
        </p:nvSpPr>
        <p:spPr bwMode="auto">
          <a:xfrm>
            <a:off x="0" y="1143000"/>
            <a:ext cx="1622425" cy="2286000"/>
          </a:xfrm>
          <a:prstGeom prst="rect">
            <a:avLst/>
          </a:prstGeom>
          <a:solidFill>
            <a:srgbClr val="FCAF17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/>
              <a:t> </a:t>
            </a:r>
          </a:p>
        </p:txBody>
      </p:sp>
      <p:pic>
        <p:nvPicPr>
          <p:cNvPr id="218118" name="Picture 5" descr="LOGO_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1100" y="1562100"/>
            <a:ext cx="15621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811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5000" y="1562100"/>
            <a:ext cx="144303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812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2263" y="1562100"/>
            <a:ext cx="1439862" cy="14398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218122" name="Picture 11"/>
          <p:cNvPicPr>
            <a:picLocks noChangeAspect="1" noChangeArrowheads="1"/>
          </p:cNvPicPr>
          <p:nvPr/>
        </p:nvPicPr>
        <p:blipFill>
          <a:blip r:embed="rId7" cstate="print">
            <a:lum bright="2000"/>
          </a:blip>
          <a:srcRect b="23347"/>
          <a:stretch>
            <a:fillRect/>
          </a:stretch>
        </p:blipFill>
        <p:spPr bwMode="auto">
          <a:xfrm>
            <a:off x="3403600" y="1555750"/>
            <a:ext cx="14382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8123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0175" y="1658938"/>
            <a:ext cx="13668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125" name="TextBox 15"/>
          <p:cNvSpPr txBox="1">
            <a:spLocks noChangeArrowheads="1"/>
          </p:cNvSpPr>
          <p:nvPr/>
        </p:nvSpPr>
        <p:spPr bwMode="auto">
          <a:xfrm>
            <a:off x="2366794" y="1106905"/>
            <a:ext cx="6476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+mj-lt"/>
              </a:rPr>
              <a:t>Chemical and Translational Biology/ CSE-SBS &amp; CMVM-SBMS</a:t>
            </a:r>
            <a:endParaRPr lang="en-GB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8126" name="TextBox 16"/>
          <p:cNvSpPr txBox="1">
            <a:spLocks noChangeArrowheads="1"/>
          </p:cNvSpPr>
          <p:nvPr/>
        </p:nvSpPr>
        <p:spPr bwMode="auto">
          <a:xfrm>
            <a:off x="4407091" y="3021675"/>
            <a:ext cx="1555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+mj-lt"/>
              </a:rPr>
              <a:t>The Auer Lab</a:t>
            </a:r>
            <a:endParaRPr lang="en-GB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5662" y="1560606"/>
            <a:ext cx="1517661" cy="1439863"/>
          </a:xfrm>
          <a:prstGeom prst="rect">
            <a:avLst/>
          </a:prstGeom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5" b="-1"/>
          <a:stretch/>
        </p:blipFill>
        <p:spPr bwMode="auto">
          <a:xfrm>
            <a:off x="6656387" y="1570713"/>
            <a:ext cx="151736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7" t="13863" r="14566" b="5561"/>
          <a:stretch/>
        </p:blipFill>
        <p:spPr bwMode="auto">
          <a:xfrm>
            <a:off x="1735754" y="1522169"/>
            <a:ext cx="1518621" cy="144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7664"/>
          <a:stretch/>
        </p:blipFill>
        <p:spPr>
          <a:xfrm>
            <a:off x="3324576" y="1559607"/>
            <a:ext cx="1605194" cy="147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92" y="1552268"/>
            <a:ext cx="1540362" cy="151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1555750"/>
            <a:ext cx="1542354" cy="1531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46" y="1462265"/>
            <a:ext cx="1440000" cy="15831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32" y="1536150"/>
            <a:ext cx="1691280" cy="14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150" y="1541758"/>
            <a:ext cx="1436683" cy="151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20" y="1522169"/>
            <a:ext cx="1459530" cy="1545832"/>
          </a:xfrm>
          <a:prstGeom prst="rect">
            <a:avLst/>
          </a:prstGeom>
        </p:spPr>
      </p:pic>
      <p:pic>
        <p:nvPicPr>
          <p:cNvPr id="28" name="Picture 27" descr="SULSA logo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44575" y="362036"/>
            <a:ext cx="231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175" y="188438"/>
            <a:ext cx="969796" cy="7446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447388" y="188438"/>
            <a:ext cx="1405984" cy="858199"/>
          </a:xfrm>
          <a:prstGeom prst="rect">
            <a:avLst/>
          </a:prstGeom>
        </p:spPr>
      </p:pic>
      <p:pic>
        <p:nvPicPr>
          <p:cNvPr id="31" name="Picture 30" descr="D:\Ire\PhD\CRM_logo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09" y="5751095"/>
            <a:ext cx="209828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http://www.synthsys.ed.ac.uk/synthsys/sites/sbsweb2.bio.ed.ac.uk.synthsys/files/SynthsysMASTER%20logoCMYK_1.jp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34" y="5751095"/>
            <a:ext cx="208695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07683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What is machine learning?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74" y="769032"/>
            <a:ext cx="9489523" cy="56877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‘Machine learning’ has been given a range of different definitions by different theoreticians and practitioners.</a:t>
            </a:r>
          </a:p>
          <a:p>
            <a:pPr marL="0" indent="0">
              <a:buNone/>
            </a:pPr>
            <a:r>
              <a:rPr lang="en-GB" dirty="0"/>
              <a:t>It was defined in 1959 by one of its early pioneers, Arthur Samuel as</a:t>
            </a:r>
          </a:p>
          <a:p>
            <a:pPr marL="0" indent="0">
              <a:buNone/>
            </a:pPr>
            <a:r>
              <a:rPr lang="en-GB" dirty="0"/>
              <a:t>“The field of study which gives computers the ability to learn without being explicitly programmed”</a:t>
            </a:r>
          </a:p>
          <a:p>
            <a:pPr marL="0" indent="0">
              <a:buNone/>
            </a:pPr>
            <a:r>
              <a:rPr lang="en-GB" dirty="0"/>
              <a:t>Tom Mitchell later provided a more technical definition in 1998:</a:t>
            </a:r>
          </a:p>
          <a:p>
            <a:pPr marL="0" indent="0">
              <a:buNone/>
            </a:pPr>
            <a:r>
              <a:rPr lang="en-GB" dirty="0"/>
              <a:t>“A computer program is said to learn from experience </a:t>
            </a:r>
            <a:r>
              <a:rPr lang="en-GB" b="1" dirty="0"/>
              <a:t>E</a:t>
            </a:r>
            <a:r>
              <a:rPr lang="en-GB" dirty="0"/>
              <a:t> with respect to a task </a:t>
            </a:r>
            <a:r>
              <a:rPr lang="en-GB" b="1" dirty="0"/>
              <a:t>T</a:t>
            </a:r>
            <a:r>
              <a:rPr lang="en-GB" dirty="0"/>
              <a:t> and some performance measure </a:t>
            </a:r>
            <a:r>
              <a:rPr lang="en-GB" b="1" dirty="0"/>
              <a:t>P</a:t>
            </a:r>
            <a:r>
              <a:rPr lang="en-GB" dirty="0"/>
              <a:t>, if its performance on </a:t>
            </a:r>
            <a:r>
              <a:rPr lang="en-GB" b="1" dirty="0"/>
              <a:t>T</a:t>
            </a:r>
            <a:r>
              <a:rPr lang="en-GB" dirty="0"/>
              <a:t> as measured by </a:t>
            </a:r>
            <a:r>
              <a:rPr lang="en-GB" b="1" dirty="0"/>
              <a:t>P</a:t>
            </a:r>
            <a:r>
              <a:rPr lang="en-GB" dirty="0"/>
              <a:t> improved with experience </a:t>
            </a:r>
            <a:r>
              <a:rPr lang="en-GB" b="1" dirty="0"/>
              <a:t>E</a:t>
            </a:r>
            <a:r>
              <a:rPr lang="en-GB" dirty="0"/>
              <a:t>.”</a:t>
            </a:r>
          </a:p>
          <a:p>
            <a:pPr marL="0" indent="0">
              <a:buNone/>
            </a:pPr>
            <a:r>
              <a:rPr lang="en-GB" dirty="0"/>
              <a:t>I prefer Jason Brownlee’s observation: “through experience, we’ll learn that machine learning is really a mess of methods and choosing a perspective is the key to making progress”. </a:t>
            </a:r>
          </a:p>
        </p:txBody>
      </p:sp>
    </p:spTree>
    <p:extLst>
      <p:ext uri="{BB962C8B-B14F-4D97-AF65-F5344CB8AC3E}">
        <p14:creationId xmlns:p14="http://schemas.microsoft.com/office/powerpoint/2010/main" val="22334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three main 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74" y="769032"/>
            <a:ext cx="9489523" cy="302852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following four slides will, in turn, address each of the three main types of machine learning: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Supervised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Unsupervised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69452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74" y="769032"/>
            <a:ext cx="9489523" cy="373025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Supervised learning aims to take </a:t>
            </a:r>
            <a:r>
              <a:rPr lang="en-GB" b="1" dirty="0"/>
              <a:t>labelled data</a:t>
            </a:r>
            <a:r>
              <a:rPr lang="en-GB" dirty="0"/>
              <a:t> and train a classifier or a regressor (depending on the target variable) to predict the target variable’s value for any given unlabelled instance.</a:t>
            </a:r>
          </a:p>
          <a:p>
            <a:pPr marL="0" indent="0">
              <a:buNone/>
            </a:pPr>
            <a:r>
              <a:rPr lang="en-GB" dirty="0"/>
              <a:t>Most of us will have done supervised learning manually in secondary school when we drew lines of best fit.</a:t>
            </a:r>
          </a:p>
          <a:p>
            <a:pPr marL="0" indent="0">
              <a:buNone/>
            </a:pPr>
            <a:r>
              <a:rPr lang="en-GB" dirty="0"/>
              <a:t>The second to the fourth </a:t>
            </a:r>
            <a:r>
              <a:rPr lang="en-GB" dirty="0" err="1"/>
              <a:t>Jupyter</a:t>
            </a:r>
            <a:r>
              <a:rPr lang="en-GB" dirty="0"/>
              <a:t> notebooks explore examples of supervised learning.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84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30" y="752254"/>
            <a:ext cx="9787270" cy="526297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Unsupervised learning to the practise of learning from </a:t>
            </a:r>
            <a:r>
              <a:rPr lang="en-GB" b="1" dirty="0"/>
              <a:t>unlabelled data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In practise, ‘unsupervised learning’ tends to be synonymous with clustering/segmentation; we’ll use these terms interchangeably as well.</a:t>
            </a:r>
          </a:p>
          <a:p>
            <a:pPr marL="0" indent="0">
              <a:buNone/>
            </a:pPr>
            <a:r>
              <a:rPr lang="en-GB" dirty="0"/>
              <a:t>Some examples:</a:t>
            </a:r>
          </a:p>
          <a:p>
            <a:r>
              <a:rPr lang="en-GB" dirty="0"/>
              <a:t>Customer segmentation (supermarkets, online retailers, social media)</a:t>
            </a:r>
          </a:p>
          <a:p>
            <a:r>
              <a:rPr lang="en-GB" dirty="0"/>
              <a:t>Clustering time series (e.g. corporate bonds)</a:t>
            </a:r>
          </a:p>
          <a:p>
            <a:r>
              <a:rPr lang="en-GB" dirty="0"/>
              <a:t>Clustering phenotypic response in drug discovery</a:t>
            </a:r>
          </a:p>
          <a:p>
            <a:r>
              <a:rPr lang="en-GB" dirty="0"/>
              <a:t>Anomaly detection (fraud detection, operational risk detection)</a:t>
            </a:r>
          </a:p>
        </p:txBody>
      </p:sp>
    </p:spTree>
    <p:extLst>
      <p:ext uri="{BB962C8B-B14F-4D97-AF65-F5344CB8AC3E}">
        <p14:creationId xmlns:p14="http://schemas.microsoft.com/office/powerpoint/2010/main" val="227627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74" y="769032"/>
            <a:ext cx="9489523" cy="46351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Reinforcement learning generally refers to algorithms which train machines to </a:t>
            </a:r>
            <a:r>
              <a:rPr lang="en-GB" b="1" dirty="0"/>
              <a:t>perform a task </a:t>
            </a:r>
            <a:r>
              <a:rPr lang="en-GB" dirty="0"/>
              <a:t>(as opposed to extracting insights).</a:t>
            </a:r>
          </a:p>
          <a:p>
            <a:pPr marL="0" indent="0">
              <a:buNone/>
            </a:pPr>
            <a:r>
              <a:rPr lang="en-GB" dirty="0"/>
              <a:t>Reinforcement learning is a takes a bit longer to get started with than the other two types of ML, and therefore won’t be covered in this workshop. </a:t>
            </a:r>
          </a:p>
          <a:p>
            <a:pPr marL="0" indent="0">
              <a:buNone/>
            </a:pPr>
            <a:r>
              <a:rPr lang="en-GB" dirty="0"/>
              <a:t>Some examples:</a:t>
            </a:r>
          </a:p>
          <a:p>
            <a:r>
              <a:rPr lang="en-GB" dirty="0"/>
              <a:t>Training a machine to play games (e.g. IBM </a:t>
            </a:r>
            <a:r>
              <a:rPr lang="en-GB" dirty="0" err="1"/>
              <a:t>DeepBlue</a:t>
            </a:r>
            <a:r>
              <a:rPr lang="en-GB" dirty="0"/>
              <a:t>, AlphaGo)</a:t>
            </a:r>
          </a:p>
          <a:p>
            <a:r>
              <a:rPr lang="en-GB" dirty="0"/>
              <a:t>Training a self-driving car (hundreds of </a:t>
            </a:r>
            <a:r>
              <a:rPr lang="en-GB" dirty="0" err="1"/>
              <a:t>startups</a:t>
            </a:r>
            <a:r>
              <a:rPr lang="en-GB" dirty="0"/>
              <a:t>)</a:t>
            </a:r>
          </a:p>
          <a:p>
            <a:r>
              <a:rPr lang="en-GB" dirty="0"/>
              <a:t>Modelling behaviour</a:t>
            </a:r>
          </a:p>
        </p:txBody>
      </p:sp>
    </p:spTree>
    <p:extLst>
      <p:ext uri="{BB962C8B-B14F-4D97-AF65-F5344CB8AC3E}">
        <p14:creationId xmlns:p14="http://schemas.microsoft.com/office/powerpoint/2010/main" val="97224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11CF-9813-460F-ACAB-5324FEE5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makes perfect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E9D8-4F87-4F45-A6E4-5D07D782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74" y="769032"/>
            <a:ext cx="9489523" cy="33055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best way to get good at machine learning is to actually </a:t>
            </a:r>
            <a:r>
              <a:rPr lang="en-GB" i="1" dirty="0"/>
              <a:t>do it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The following sites are well-known sites among the ML community for acquiring datasets. They are of course not exhaustive.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Kaggle.com</a:t>
            </a:r>
          </a:p>
          <a:p>
            <a:pPr marL="0" indent="0">
              <a:buNone/>
            </a:pPr>
            <a:r>
              <a:rPr lang="en-GB" dirty="0"/>
              <a:t>UCI Machine Learning repository</a:t>
            </a:r>
          </a:p>
        </p:txBody>
      </p:sp>
    </p:spTree>
    <p:extLst>
      <p:ext uri="{BB962C8B-B14F-4D97-AF65-F5344CB8AC3E}">
        <p14:creationId xmlns:p14="http://schemas.microsoft.com/office/powerpoint/2010/main" val="35454792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resources and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74" y="769032"/>
            <a:ext cx="9489523" cy="553997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Non-machine learning</a:t>
            </a:r>
          </a:p>
          <a:p>
            <a:r>
              <a:rPr lang="en-GB" dirty="0"/>
              <a:t>The essence of linear algebra (series of YouTube videos)</a:t>
            </a:r>
          </a:p>
          <a:p>
            <a:r>
              <a:rPr lang="en-GB" dirty="0" err="1"/>
              <a:t>HackerRank</a:t>
            </a:r>
            <a:r>
              <a:rPr lang="en-GB" dirty="0"/>
              <a:t> and </a:t>
            </a:r>
            <a:r>
              <a:rPr lang="en-GB" dirty="0" err="1"/>
              <a:t>Codewars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ML and AI</a:t>
            </a:r>
          </a:p>
          <a:p>
            <a:r>
              <a:rPr lang="en-GB" dirty="0"/>
              <a:t>Learning from Data (Caltech course)</a:t>
            </a:r>
          </a:p>
          <a:p>
            <a:r>
              <a:rPr lang="en-GB" dirty="0"/>
              <a:t>Andrew Ng’s courses on Coursera.org (particularly the Deep Learning series)</a:t>
            </a:r>
          </a:p>
          <a:p>
            <a:r>
              <a:rPr lang="en-GB" dirty="0"/>
              <a:t>Many courses on edX.org (Columbia’s courses “Machine Learning” and “Artificial Intelligence” are both strong.</a:t>
            </a:r>
          </a:p>
          <a:p>
            <a:r>
              <a:rPr lang="en-GB" dirty="0"/>
              <a:t>Udacity’s “Machine Learning Engineer Nanodegree”</a:t>
            </a:r>
          </a:p>
        </p:txBody>
      </p:sp>
    </p:spTree>
    <p:extLst>
      <p:ext uri="{BB962C8B-B14F-4D97-AF65-F5344CB8AC3E}">
        <p14:creationId xmlns:p14="http://schemas.microsoft.com/office/powerpoint/2010/main" val="2650499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IONNUMBER" val="1"/>
  <p:tag name="DIVIDERPICTUREPATH" val="C:\Program Files\PPTADDIN.300.EN\PictureGallery\NVS_P_00048_PPT.jpg"/>
  <p:tag name="SLIDETYPE" val="NovartisTitle"/>
</p:tagLst>
</file>

<file path=ppt/theme/theme1.xml><?xml version="1.0" encoding="utf-8"?>
<a:theme xmlns:a="http://schemas.openxmlformats.org/drawingml/2006/main" name="CTB">
  <a:themeElements>
    <a:clrScheme name="01_Plain_Novartis_WhiteBackground 1">
      <a:dk1>
        <a:srgbClr val="000000"/>
      </a:dk1>
      <a:lt1>
        <a:srgbClr val="FFFFFF"/>
      </a:lt1>
      <a:dk2>
        <a:srgbClr val="634329"/>
      </a:dk2>
      <a:lt2>
        <a:srgbClr val="FFFFFF"/>
      </a:lt2>
      <a:accent1>
        <a:srgbClr val="FCAF17"/>
      </a:accent1>
      <a:accent2>
        <a:srgbClr val="EC8026"/>
      </a:accent2>
      <a:accent3>
        <a:srgbClr val="FFFFFF"/>
      </a:accent3>
      <a:accent4>
        <a:srgbClr val="000000"/>
      </a:accent4>
      <a:accent5>
        <a:srgbClr val="FDD4AB"/>
      </a:accent5>
      <a:accent6>
        <a:srgbClr val="D67321"/>
      </a:accent6>
      <a:hlink>
        <a:srgbClr val="E44C16"/>
      </a:hlink>
      <a:folHlink>
        <a:srgbClr val="923222"/>
      </a:folHlink>
    </a:clrScheme>
    <a:fontScheme name="01_Plain_Novartis_WhiteBackground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4E7D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4E7D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01_Plain_Novartis_WhiteBackground 1">
        <a:dk1>
          <a:srgbClr val="000000"/>
        </a:dk1>
        <a:lt1>
          <a:srgbClr val="FFFFFF"/>
        </a:lt1>
        <a:dk2>
          <a:srgbClr val="634329"/>
        </a:dk2>
        <a:lt2>
          <a:srgbClr val="FFFFFF"/>
        </a:lt2>
        <a:accent1>
          <a:srgbClr val="FCAF17"/>
        </a:accent1>
        <a:accent2>
          <a:srgbClr val="EC8026"/>
        </a:accent2>
        <a:accent3>
          <a:srgbClr val="FFFFFF"/>
        </a:accent3>
        <a:accent4>
          <a:srgbClr val="000000"/>
        </a:accent4>
        <a:accent5>
          <a:srgbClr val="FDD4AB"/>
        </a:accent5>
        <a:accent6>
          <a:srgbClr val="D67321"/>
        </a:accent6>
        <a:hlink>
          <a:srgbClr val="E44C16"/>
        </a:hlink>
        <a:folHlink>
          <a:srgbClr val="923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7-06-01_CTB-PPT-Template-PRIMES.potx.pptx" id="{15D5FD58-E9BD-4B21-9646-8F7A6BE83014}" vid="{FFFA1D6A-438D-4E31-93E9-401F5422E0B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2017-06-01_CTB-PPT-Template</Template>
  <TotalTime>478</TotalTime>
  <Words>546</Words>
  <Application>Microsoft Office PowerPoint</Application>
  <PresentationFormat>A4 Paper (210x297 mm)</PresentationFormat>
  <Paragraphs>55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Wingdings</vt:lpstr>
      <vt:lpstr>CTB</vt:lpstr>
      <vt:lpstr>CorelPhotoPaint.Image.9</vt:lpstr>
      <vt:lpstr>PowerPoint Presentation</vt:lpstr>
      <vt:lpstr>What is machine learning? </vt:lpstr>
      <vt:lpstr>The three main types of machine learning</vt:lpstr>
      <vt:lpstr>Supervised learning</vt:lpstr>
      <vt:lpstr>Unsupervised learning</vt:lpstr>
      <vt:lpstr>Reinforcement learning</vt:lpstr>
      <vt:lpstr>Practice makes perfect </vt:lpstr>
      <vt:lpstr>Some useful resources and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 Randeep</dc:creator>
  <cp:lastModifiedBy>SAMRA Randeep</cp:lastModifiedBy>
  <cp:revision>17</cp:revision>
  <dcterms:created xsi:type="dcterms:W3CDTF">2018-12-12T13:43:50Z</dcterms:created>
  <dcterms:modified xsi:type="dcterms:W3CDTF">2018-12-13T17:46:55Z</dcterms:modified>
</cp:coreProperties>
</file>