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4" r:id="rId3"/>
    <p:sldId id="261" r:id="rId4"/>
    <p:sldId id="258" r:id="rId5"/>
    <p:sldId id="260" r:id="rId6"/>
    <p:sldId id="259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Version</a:t>
            </a:r>
            <a:r>
              <a:rPr lang="zh-TW" altLang="en-US" sz="5400" dirty="0"/>
              <a:t> </a:t>
            </a:r>
            <a:r>
              <a:rPr lang="en-US" altLang="zh-TW" sz="5400" dirty="0"/>
              <a:t>Control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49A54E-DFC5-4FF3-0CB6-C208E2A4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95C9-08BB-143C-F242-B96EDA01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7E2C-1CF4-4169-43C6-7F3B86A9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Bash </a:t>
            </a:r>
            <a:r>
              <a:rPr lang="ja-JP" altLang="en-US"/>
              <a:t>是一個適用於 </a:t>
            </a:r>
            <a:r>
              <a:rPr lang="en-US" dirty="0"/>
              <a:t>Microsoft Windows </a:t>
            </a:r>
            <a:r>
              <a:rPr lang="ja-JP" altLang="en-US"/>
              <a:t>環境的應用程序。在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r>
              <a:rPr lang="zh-TW" altLang="en-US" dirty="0"/>
              <a:t>內部，我們可以使用</a:t>
            </a:r>
            <a:r>
              <a:rPr lang="en-US" altLang="zh-TW" dirty="0"/>
              <a:t>Unix</a:t>
            </a:r>
            <a:r>
              <a:rPr lang="zh-TW" altLang="en-US" dirty="0"/>
              <a:t>指令</a:t>
            </a:r>
            <a:r>
              <a:rPr lang="en-US" altLang="zh-TW" dirty="0"/>
              <a:t>(</a:t>
            </a:r>
            <a:r>
              <a:rPr lang="zh-TW" altLang="en-US" dirty="0"/>
              <a:t>因為這是一個</a:t>
            </a:r>
            <a:r>
              <a:rPr lang="en-US" altLang="zh-TW" dirty="0"/>
              <a:t>bash)</a:t>
            </a:r>
            <a:r>
              <a:rPr lang="zh-TW" altLang="en-US" dirty="0"/>
              <a:t>，也可以使用</a:t>
            </a:r>
            <a:r>
              <a:rPr lang="en-US" altLang="zh-TW" dirty="0"/>
              <a:t>Git</a:t>
            </a:r>
            <a:r>
              <a:rPr lang="zh-TW" altLang="en-US" dirty="0"/>
              <a:t>指令，因為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r>
              <a:rPr lang="zh-TW" altLang="en-US" dirty="0"/>
              <a:t>自動包含了</a:t>
            </a:r>
            <a:r>
              <a:rPr lang="en-US" altLang="zh-TW" dirty="0"/>
              <a:t>Git</a:t>
            </a:r>
            <a:r>
              <a:rPr lang="zh-TW" altLang="en-US" dirty="0"/>
              <a:t>指令。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533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A96B-D518-756B-B911-DF08B8FB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C330-2B32-67B1-0649-2A76E942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本身是個在個人電腦上可以幫助開發者做版本控制的軟體。</a:t>
            </a:r>
            <a:r>
              <a:rPr lang="en-US" altLang="zh-TW" dirty="0"/>
              <a:t>GitHub</a:t>
            </a:r>
            <a:r>
              <a:rPr lang="zh-TW" altLang="en-US" dirty="0"/>
              <a:t>是個網路平台，為使用 </a:t>
            </a:r>
            <a:r>
              <a:rPr lang="en-US" altLang="zh-TW" dirty="0"/>
              <a:t>Git </a:t>
            </a:r>
            <a:r>
              <a:rPr lang="zh-TW" altLang="en-US" dirty="0"/>
              <a:t>的軟體開發和版本控制提供託管服務。</a:t>
            </a:r>
            <a:r>
              <a:rPr lang="en-US" altLang="zh-TW" dirty="0"/>
              <a:t>Git</a:t>
            </a:r>
            <a:r>
              <a:rPr lang="zh-TW" altLang="en-US" dirty="0"/>
              <a:t> 與 </a:t>
            </a:r>
            <a:r>
              <a:rPr lang="en-US" altLang="zh-TW" dirty="0"/>
              <a:t>GitHub</a:t>
            </a:r>
            <a:r>
              <a:rPr lang="zh-TW" altLang="en-US" dirty="0"/>
              <a:t>協作的流程如下：</a:t>
            </a:r>
            <a:br>
              <a:rPr lang="en-US" altLang="zh-TW" dirty="0"/>
            </a:b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1402F91-38E4-38FB-97B7-4B56ABB2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1780" y="3717235"/>
            <a:ext cx="8749400" cy="23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31AF-B607-C3BF-51C5-957675ED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9317-565E-AFEB-ABCC-D3A4BE54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787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名詞認識：</a:t>
            </a:r>
            <a:endParaRPr lang="en-US" altLang="zh-TW" dirty="0"/>
          </a:p>
          <a:p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工作的資料夾。內部包含所有</a:t>
            </a:r>
            <a:r>
              <a:rPr lang="en-US" altLang="zh-TW" dirty="0"/>
              <a:t>project</a:t>
            </a:r>
            <a:r>
              <a:rPr lang="zh-TW" altLang="en-US" dirty="0"/>
              <a:t>的檔案。</a:t>
            </a:r>
            <a:endParaRPr lang="en-US" altLang="zh-TW" dirty="0"/>
          </a:p>
          <a:p>
            <a:r>
              <a:rPr lang="en-US" altLang="zh-TW" dirty="0"/>
              <a:t>Staging</a:t>
            </a:r>
            <a:r>
              <a:rPr lang="zh-TW" altLang="en-US" dirty="0"/>
              <a:t> </a:t>
            </a:r>
            <a:r>
              <a:rPr lang="en-US" altLang="zh-TW" dirty="0"/>
              <a:t>Area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一個</a:t>
            </a:r>
            <a:r>
              <a:rPr lang="en-US" altLang="zh-TW" dirty="0"/>
              <a:t>commit</a:t>
            </a:r>
            <a:r>
              <a:rPr lang="zh-TW" altLang="en-US" dirty="0"/>
              <a:t>前的緩衝區域。任何我們想要</a:t>
            </a:r>
            <a:r>
              <a:rPr lang="en-US" altLang="zh-TW" dirty="0"/>
              <a:t>commit</a:t>
            </a:r>
            <a:r>
              <a:rPr lang="zh-TW" altLang="en-US" dirty="0"/>
              <a:t>的檔案都可以放入</a:t>
            </a:r>
            <a:r>
              <a:rPr lang="en-US" altLang="zh-TW" dirty="0"/>
              <a:t>staging</a:t>
            </a:r>
            <a:r>
              <a:rPr lang="zh-TW" altLang="en-US" dirty="0"/>
              <a:t> </a:t>
            </a:r>
            <a:r>
              <a:rPr lang="en-US" altLang="zh-TW" dirty="0"/>
              <a:t>area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指的是本機電腦上包含</a:t>
            </a:r>
            <a:r>
              <a:rPr lang="en-US" altLang="zh-TW" dirty="0"/>
              <a:t>.git</a:t>
            </a:r>
            <a:r>
              <a:rPr lang="zh-TW" altLang="en-US" dirty="0"/>
              <a:t>隱藏文件夾的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。</a:t>
            </a:r>
            <a:r>
              <a:rPr lang="en-US" altLang="zh-TW" dirty="0"/>
              <a:t>git </a:t>
            </a:r>
            <a:r>
              <a:rPr lang="zh-TW" altLang="en-US" dirty="0"/>
              <a:t>資料夾在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 err="1"/>
              <a:t>init</a:t>
            </a:r>
            <a:r>
              <a:rPr lang="zh-TW" altLang="en-US" dirty="0"/>
              <a:t>被執行時，會自動被創建到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內部。</a:t>
            </a:r>
            <a:r>
              <a:rPr lang="en-US" altLang="zh-TW" dirty="0"/>
              <a:t>.git</a:t>
            </a:r>
            <a:r>
              <a:rPr lang="zh-TW" altLang="en-US" dirty="0"/>
              <a:t>資料夾內部的文件包含與</a:t>
            </a:r>
            <a:r>
              <a:rPr lang="en-US" altLang="zh-TW" dirty="0"/>
              <a:t>commit</a:t>
            </a:r>
            <a:r>
              <a:rPr lang="zh-TW" altLang="en-US" dirty="0"/>
              <a:t>、</a:t>
            </a:r>
            <a:r>
              <a:rPr lang="en-US" altLang="zh-TW" dirty="0"/>
              <a:t>remote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r>
              <a:rPr lang="zh-TW" altLang="en-US" dirty="0"/>
              <a:t> </a:t>
            </a:r>
            <a:r>
              <a:rPr lang="en-US" altLang="zh-TW" dirty="0"/>
              <a:t>address</a:t>
            </a:r>
            <a:r>
              <a:rPr lang="zh-TW" altLang="en-US" dirty="0"/>
              <a:t>等相關的所有信息。它還包含一個存儲</a:t>
            </a:r>
            <a:r>
              <a:rPr lang="en-US" altLang="zh-TW" dirty="0"/>
              <a:t>commit</a:t>
            </a:r>
            <a:r>
              <a:rPr lang="zh-TW" altLang="en-US" dirty="0"/>
              <a:t>歷史記錄的日誌。 此日誌可以幫助我們回朔到以前版本的</a:t>
            </a:r>
            <a:r>
              <a:rPr lang="en-US" altLang="zh-TW" dirty="0"/>
              <a:t>code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Remote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將程式碼儲存在 </a:t>
            </a:r>
            <a:r>
              <a:rPr lang="en-US" altLang="zh-TW" dirty="0"/>
              <a:t>GitHub </a:t>
            </a:r>
            <a:r>
              <a:rPr lang="zh-TW" altLang="en-US" dirty="0"/>
              <a:t>等程式碼託管服務平台上。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311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C7E1-A467-4E1D-0741-006A06C6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1A41-5D20-6FCD-036F-4C98DE4F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 fontScale="92500" lnSpcReduction="10000"/>
          </a:bodyPr>
          <a:lstStyle/>
          <a:p>
            <a:r>
              <a:rPr lang="en-TW" dirty="0"/>
              <a:t>工作流程：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en-US" dirty="0"/>
              <a:t> </a:t>
            </a:r>
            <a:r>
              <a:rPr lang="en-US" dirty="0" err="1"/>
              <a:t>用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 err="1"/>
              <a:t>init</a:t>
            </a:r>
            <a:r>
              <a:rPr lang="zh-TW" altLang="en-US" dirty="0"/>
              <a:t> 來開始追蹤程式碼版本。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在電腦上的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撰寫程式碼。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Commit</a:t>
            </a:r>
            <a:r>
              <a:rPr lang="zh-TW" altLang="en-US" dirty="0"/>
              <a:t>是 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r>
              <a:rPr lang="zh-TW" altLang="en-US" dirty="0"/>
              <a:t>時間線上的里程碑。每個</a:t>
            </a:r>
            <a:r>
              <a:rPr lang="en-US" altLang="zh-TW" dirty="0"/>
              <a:t>commit</a:t>
            </a:r>
            <a:r>
              <a:rPr lang="zh-TW" altLang="en-US" dirty="0"/>
              <a:t>都被視為是</a:t>
            </a:r>
            <a:r>
              <a:rPr lang="en-US" altLang="zh-TW" dirty="0"/>
              <a:t>project</a:t>
            </a:r>
            <a:r>
              <a:rPr lang="zh-TW" altLang="en-US" dirty="0"/>
              <a:t>的一個小版本。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add</a:t>
            </a:r>
            <a:r>
              <a:rPr lang="zh-TW" altLang="en-US" dirty="0"/>
              <a:t>的功能是將程式碼放到</a:t>
            </a:r>
            <a:r>
              <a:rPr lang="en-US" altLang="zh-TW" dirty="0"/>
              <a:t>staging</a:t>
            </a:r>
            <a:r>
              <a:rPr lang="zh-TW" altLang="en-US" dirty="0"/>
              <a:t> </a:t>
            </a:r>
            <a:r>
              <a:rPr lang="en-US" altLang="zh-TW" dirty="0"/>
              <a:t>area</a:t>
            </a:r>
            <a:r>
              <a:rPr lang="zh-TW" altLang="en-US" dirty="0"/>
              <a:t>上面。使用 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add</a:t>
            </a:r>
            <a:r>
              <a:rPr lang="zh-TW" altLang="en-US" dirty="0"/>
              <a:t> 可以將即將被 </a:t>
            </a:r>
            <a:r>
              <a:rPr lang="en-US" altLang="zh-TW" dirty="0"/>
              <a:t>commit</a:t>
            </a:r>
            <a:r>
              <a:rPr lang="zh-TW" altLang="en-US" dirty="0"/>
              <a:t> 的文件讓</a:t>
            </a:r>
            <a:r>
              <a:rPr lang="en-US" altLang="zh-TW" dirty="0"/>
              <a:t>git</a:t>
            </a:r>
            <a:r>
              <a:rPr lang="zh-TW" altLang="en-US" dirty="0"/>
              <a:t>做追蹤。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執行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commit</a:t>
            </a:r>
            <a:r>
              <a:rPr lang="zh-TW" altLang="en-US" dirty="0"/>
              <a:t> </a:t>
            </a:r>
            <a:r>
              <a:rPr lang="en-US" altLang="zh-TW" dirty="0"/>
              <a:t>–m</a:t>
            </a:r>
            <a:r>
              <a:rPr lang="zh-TW" altLang="en-US" dirty="0"/>
              <a:t> 把</a:t>
            </a:r>
            <a:r>
              <a:rPr lang="en-US" altLang="zh-TW" dirty="0"/>
              <a:t>staging</a:t>
            </a:r>
            <a:r>
              <a:rPr lang="zh-TW" altLang="en-US" dirty="0"/>
              <a:t> </a:t>
            </a:r>
            <a:r>
              <a:rPr lang="en-US" altLang="zh-TW" dirty="0"/>
              <a:t>area</a:t>
            </a:r>
            <a:r>
              <a:rPr lang="zh-TW" altLang="en-US" dirty="0"/>
              <a:t>上的文件做</a:t>
            </a:r>
            <a:r>
              <a:rPr lang="en-US" altLang="zh-TW" dirty="0"/>
              <a:t>commit</a:t>
            </a:r>
            <a:r>
              <a:rPr lang="zh-TW" altLang="en-US" dirty="0"/>
              <a:t>。這些</a:t>
            </a:r>
            <a:r>
              <a:rPr lang="en-US" altLang="zh-TW" dirty="0"/>
              <a:t>code</a:t>
            </a:r>
            <a:r>
              <a:rPr lang="zh-TW" altLang="en-US" dirty="0"/>
              <a:t>的更動會被記錄到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Repository(.git</a:t>
            </a:r>
            <a:r>
              <a:rPr lang="zh-TW" altLang="en-US" dirty="0"/>
              <a:t>資料夾</a:t>
            </a:r>
            <a:r>
              <a:rPr lang="en-US" altLang="zh-TW" dirty="0"/>
              <a:t>)</a:t>
            </a:r>
            <a:r>
              <a:rPr lang="zh-TW" altLang="en-US" dirty="0"/>
              <a:t>內。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  <a:r>
              <a:rPr lang="zh-TW" altLang="en-US" dirty="0"/>
              <a:t>將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r>
              <a:rPr lang="zh-TW" altLang="en-US" dirty="0"/>
              <a:t>的所有內容都放到遠端伺服器</a:t>
            </a:r>
            <a:r>
              <a:rPr lang="en-US" altLang="zh-TW" dirty="0"/>
              <a:t>(GitHub)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99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ED7-0C5D-CB5C-CF84-D3E54FCA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C53F-26FF-DD4A-7040-6375EA2F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1024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ja-JP" altLang="en-US"/>
              <a:t>對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r>
              <a:rPr lang="zh-TW" altLang="en-US" dirty="0"/>
              <a:t>的</a:t>
            </a:r>
            <a:r>
              <a:rPr lang="ja-JP" altLang="en-US"/>
              <a:t>檔案有 </a:t>
            </a:r>
            <a:r>
              <a:rPr lang="en-US" altLang="ja-JP" dirty="0"/>
              <a:t>4 </a:t>
            </a:r>
            <a:r>
              <a:rPr lang="ja-JP" altLang="en-US"/>
              <a:t>種主要狀態：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untracked：</a:t>
            </a:r>
            <a:r>
              <a:rPr lang="ja-JP" altLang="en-US"/>
              <a:t>檔案是全新的，</a:t>
            </a:r>
            <a:r>
              <a:rPr lang="en-US" dirty="0"/>
              <a:t>Git </a:t>
            </a:r>
            <a:r>
              <a:rPr lang="ja-JP" altLang="en-US"/>
              <a:t>對此一無所知。 如果我們用 </a:t>
            </a:r>
            <a:r>
              <a:rPr lang="en-US" dirty="0"/>
              <a:t>git add &lt;file&gt;，</a:t>
            </a:r>
            <a:r>
              <a:rPr lang="ja-JP" altLang="en-US"/>
              <a:t>檔案將變成：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staged：</a:t>
            </a:r>
            <a:r>
              <a:rPr lang="ja-JP" altLang="en-US"/>
              <a:t>現在 </a:t>
            </a:r>
            <a:r>
              <a:rPr lang="en-US" dirty="0"/>
              <a:t>Git </a:t>
            </a:r>
            <a:r>
              <a:rPr lang="ja-JP" altLang="en-US"/>
              <a:t>知道檔案</a:t>
            </a:r>
            <a:r>
              <a:rPr lang="en-US" altLang="zh-TW" dirty="0"/>
              <a:t>(tracked)</a:t>
            </a:r>
            <a:r>
              <a:rPr lang="ja-JP" altLang="en-US"/>
              <a:t>，但也將檔案作為下一個</a:t>
            </a:r>
            <a:r>
              <a:rPr lang="en-US" altLang="zh-TW" dirty="0"/>
              <a:t>commit</a:t>
            </a:r>
            <a:r>
              <a:rPr lang="ja-JP" altLang="en-US"/>
              <a:t>的一部分。如果我們做 </a:t>
            </a:r>
            <a:r>
              <a:rPr lang="en-US" dirty="0"/>
              <a:t>git commit，</a:t>
            </a:r>
            <a:r>
              <a:rPr lang="ja-JP" altLang="en-US"/>
              <a:t>檔案會變成：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unchanged </a:t>
            </a:r>
            <a:r>
              <a:rPr lang="ja-JP" altLang="en-US"/>
              <a:t>：檔案自上次</a:t>
            </a:r>
            <a:r>
              <a:rPr lang="en-US" altLang="zh-TW" dirty="0"/>
              <a:t>commit</a:t>
            </a:r>
            <a:r>
              <a:rPr lang="ja-JP" altLang="en-US"/>
              <a:t>以來未更改。 如果我們修改檔案，檔案就變成：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unstaged：</a:t>
            </a:r>
            <a:r>
              <a:rPr lang="en-US" altLang="zh-TW" dirty="0" err="1"/>
              <a:t>modified</a:t>
            </a:r>
            <a:r>
              <a:rPr lang="ja-JP" altLang="en-US"/>
              <a:t>，但還不是下一次</a:t>
            </a:r>
            <a:r>
              <a:rPr lang="en-US" altLang="zh-TW" dirty="0"/>
              <a:t>commit</a:t>
            </a:r>
            <a:r>
              <a:rPr lang="ja-JP" altLang="en-US"/>
              <a:t>的一部分。 我們可以使用 </a:t>
            </a:r>
            <a:r>
              <a:rPr lang="en-US" dirty="0"/>
              <a:t>git add </a:t>
            </a:r>
            <a:r>
              <a:rPr lang="ja-JP" altLang="en-US"/>
              <a:t>再次讓他變成</a:t>
            </a:r>
            <a:r>
              <a:rPr lang="en-US" altLang="zh-TW" dirty="0"/>
              <a:t>staged</a:t>
            </a:r>
            <a:r>
              <a:rPr lang="zh-TW" altLang="en-US" dirty="0"/>
              <a:t>狀態。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36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EE9E-02B5-897F-B721-AC3ED0EF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B9EFA2-5311-EE41-1E98-EBD55956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63377"/>
              </p:ext>
            </p:extLst>
          </p:nvPr>
        </p:nvGraphicFramePr>
        <p:xfrm>
          <a:off x="1097280" y="2149567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616">
                  <a:extLst>
                    <a:ext uri="{9D8B030D-6E8A-4147-A177-3AD203B41FA5}">
                      <a16:colId xmlns:a16="http://schemas.microsoft.com/office/drawing/2014/main" val="330466182"/>
                    </a:ext>
                  </a:extLst>
                </a:gridCol>
                <a:gridCol w="6444784">
                  <a:extLst>
                    <a:ext uri="{9D8B030D-6E8A-4147-A177-3AD203B41FA5}">
                      <a16:colId xmlns:a16="http://schemas.microsoft.com/office/drawing/2014/main" val="218002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Command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0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init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Initialize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empty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repository.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config --list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Display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configuration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settings.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--version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Display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the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current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version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Git.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config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–global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user.name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“name”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username.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config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–global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user.email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“email”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email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address.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status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r>
                        <a:rPr lang="en-US" dirty="0"/>
                        <a:t>isplays the state of the working directory and the staging area.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2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add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/>
                        <a:t>filename</a:t>
                      </a:r>
                      <a:endParaRPr lang="en-TW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files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staging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area.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–m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“commit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message”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Commit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files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staging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area.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--cached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/>
                        <a:t>filename</a:t>
                      </a:r>
                      <a:endParaRPr lang="en-TW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Remove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files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from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staging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area.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3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1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0F8-7E6D-70B4-1B61-C94EB355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32D133-FE6C-F147-200B-6992B7A6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09947"/>
              </p:ext>
            </p:extLst>
          </p:nvPr>
        </p:nvGraphicFramePr>
        <p:xfrm>
          <a:off x="1097280" y="2108201"/>
          <a:ext cx="10058400" cy="419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054">
                  <a:extLst>
                    <a:ext uri="{9D8B030D-6E8A-4147-A177-3AD203B41FA5}">
                      <a16:colId xmlns:a16="http://schemas.microsoft.com/office/drawing/2014/main" val="330466182"/>
                    </a:ext>
                  </a:extLst>
                </a:gridCol>
                <a:gridCol w="6919346">
                  <a:extLst>
                    <a:ext uri="{9D8B030D-6E8A-4147-A177-3AD203B41FA5}">
                      <a16:colId xmlns:a16="http://schemas.microsoft.com/office/drawing/2014/main" val="2180021173"/>
                    </a:ext>
                  </a:extLst>
                </a:gridCol>
              </a:tblGrid>
              <a:tr h="400351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Command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06949"/>
                  </a:ext>
                </a:extLst>
              </a:tr>
              <a:tr h="400351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log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r>
                        <a:rPr lang="en-US" dirty="0"/>
                        <a:t>eview and read </a:t>
                      </a:r>
                      <a:r>
                        <a:rPr lang="en-US" altLang="zh-TW" dirty="0"/>
                        <a:t>commit</a:t>
                      </a:r>
                      <a:r>
                        <a:rPr lang="en-US" dirty="0"/>
                        <a:t> histor</a:t>
                      </a:r>
                      <a:r>
                        <a:rPr lang="en-US" altLang="zh-TW" dirty="0"/>
                        <a:t>y.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7608"/>
                  </a:ext>
                </a:extLst>
              </a:tr>
              <a:tr h="400351">
                <a:tc>
                  <a:txBody>
                    <a:bodyPr/>
                    <a:lstStyle/>
                    <a:p>
                      <a:r>
                        <a:rPr lang="en-US" dirty="0"/>
                        <a:t>git branch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 err="1"/>
                        <a:t>branchName</a:t>
                      </a:r>
                      <a:endParaRPr lang="en-TW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Cr</a:t>
                      </a:r>
                      <a:r>
                        <a:rPr lang="en-US" dirty="0"/>
                        <a:t>eate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new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branch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from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current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commit</a:t>
                      </a:r>
                      <a:r>
                        <a:rPr lang="en-US" dirty="0"/>
                        <a:t>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15362"/>
                  </a:ext>
                </a:extLst>
              </a:tr>
              <a:tr h="400351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checkout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 err="1"/>
                        <a:t>branchName</a:t>
                      </a:r>
                      <a:endParaRPr lang="en-TW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Switch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another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branch.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7057"/>
                  </a:ext>
                </a:extLst>
              </a:tr>
              <a:tr h="58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merge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 err="1"/>
                        <a:t>branchName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en-US" dirty="0"/>
                        <a:t>ake the independent lines of development created by git branch and integrate them into a single branch.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9154"/>
                  </a:ext>
                </a:extLst>
              </a:tr>
              <a:tr h="58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remote add </a:t>
                      </a:r>
                      <a:r>
                        <a:rPr lang="en-US" i="1" dirty="0"/>
                        <a:t>origin </a:t>
                      </a:r>
                      <a:r>
                        <a:rPr lang="en-US" altLang="zh-TW" i="1" dirty="0" err="1"/>
                        <a:t>gitSSH</a:t>
                      </a:r>
                      <a:endParaRPr lang="en-TW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Connect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remote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repository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gitSSH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the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connection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/>
                        <a:t>origin</a:t>
                      </a:r>
                      <a:r>
                        <a:rPr lang="en-US" altLang="zh-TW" dirty="0"/>
                        <a:t>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29854"/>
                  </a:ext>
                </a:extLst>
              </a:tr>
              <a:tr h="831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push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–u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origin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master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</a:t>
                      </a:r>
                      <a:r>
                        <a:rPr lang="en-US" dirty="0"/>
                        <a:t>ush the commits in the local branch named master to the remote named origin</a:t>
                      </a:r>
                      <a:r>
                        <a:rPr lang="en-US" altLang="zh-TW" dirty="0"/>
                        <a:t>.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-u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/>
                        <a:t>stands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upstream.</a:t>
                      </a:r>
                      <a:r>
                        <a:rPr lang="zh-TW" altLang="en-US" dirty="0"/>
                        <a:t> 通常第一次</a:t>
                      </a:r>
                      <a:r>
                        <a:rPr lang="en-US" altLang="zh-TW" dirty="0"/>
                        <a:t>push</a:t>
                      </a:r>
                      <a:r>
                        <a:rPr lang="zh-TW" altLang="en-US" dirty="0"/>
                        <a:t>時，會被要求登入</a:t>
                      </a:r>
                      <a:r>
                        <a:rPr lang="en-US" altLang="zh-TW" dirty="0"/>
                        <a:t>GitHub</a:t>
                      </a:r>
                      <a:r>
                        <a:rPr lang="zh-TW" altLang="en-US" dirty="0"/>
                        <a:t>。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81551"/>
                  </a:ext>
                </a:extLst>
              </a:tr>
              <a:tr h="40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push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Once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the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–u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flag,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use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“git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push”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command.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A6AA-7A0B-BE21-C4DE-DF4735D7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03E22-EF27-7365-2016-207F3EC35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60629"/>
              </p:ext>
            </p:extLst>
          </p:nvPr>
        </p:nvGraphicFramePr>
        <p:xfrm>
          <a:off x="1097280" y="2108201"/>
          <a:ext cx="10058400" cy="220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054">
                  <a:extLst>
                    <a:ext uri="{9D8B030D-6E8A-4147-A177-3AD203B41FA5}">
                      <a16:colId xmlns:a16="http://schemas.microsoft.com/office/drawing/2014/main" val="330466182"/>
                    </a:ext>
                  </a:extLst>
                </a:gridCol>
                <a:gridCol w="6919346">
                  <a:extLst>
                    <a:ext uri="{9D8B030D-6E8A-4147-A177-3AD203B41FA5}">
                      <a16:colId xmlns:a16="http://schemas.microsoft.com/office/drawing/2014/main" val="2180021173"/>
                    </a:ext>
                  </a:extLst>
                </a:gridCol>
              </a:tblGrid>
              <a:tr h="440336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Command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06949"/>
                  </a:ext>
                </a:extLst>
              </a:tr>
              <a:tr h="440336">
                <a:tc>
                  <a:txBody>
                    <a:bodyPr/>
                    <a:lstStyle/>
                    <a:p>
                      <a:r>
                        <a:rPr lang="en-US" altLang="zh-TW" dirty="0"/>
                        <a:t>git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clone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 err="1"/>
                        <a:t>gitSSH</a:t>
                      </a:r>
                      <a:endParaRPr lang="en-TW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 working copy of the remote repository.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7608"/>
                  </a:ext>
                </a:extLst>
              </a:tr>
              <a:tr h="440336">
                <a:tc>
                  <a:txBody>
                    <a:bodyPr/>
                    <a:lstStyle/>
                    <a:p>
                      <a:r>
                        <a:rPr lang="en-US" altLang="zh-TW" i="0" dirty="0"/>
                        <a:t>git</a:t>
                      </a:r>
                      <a:r>
                        <a:rPr lang="zh-TW" altLang="en-US" i="0" dirty="0"/>
                        <a:t> </a:t>
                      </a:r>
                      <a:r>
                        <a:rPr lang="en-US" altLang="zh-TW" i="0" dirty="0"/>
                        <a:t>pull</a:t>
                      </a:r>
                      <a:r>
                        <a:rPr lang="zh-TW" altLang="en-US" i="0" dirty="0"/>
                        <a:t> </a:t>
                      </a:r>
                      <a:r>
                        <a:rPr lang="en-US" altLang="zh-TW" i="1" dirty="0" err="1"/>
                        <a:t>gitSSH</a:t>
                      </a:r>
                      <a:endParaRPr lang="en-TW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r>
                        <a:rPr lang="en-US" dirty="0"/>
                        <a:t>pdate that local copy with new commits from the remote repository. 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15362"/>
                  </a:ext>
                </a:extLst>
              </a:tr>
              <a:tr h="440336">
                <a:tc>
                  <a:txBody>
                    <a:bodyPr/>
                    <a:lstStyle/>
                    <a:p>
                      <a:r>
                        <a:rPr lang="en-US" i="0" dirty="0"/>
                        <a:t>git remote set-</a:t>
                      </a:r>
                      <a:r>
                        <a:rPr lang="en-US" i="0" dirty="0" err="1"/>
                        <a:t>url</a:t>
                      </a:r>
                      <a:r>
                        <a:rPr lang="en-US" i="0" dirty="0"/>
                        <a:t> origi</a:t>
                      </a:r>
                      <a:r>
                        <a:rPr lang="en-US" altLang="zh-TW" i="0" dirty="0"/>
                        <a:t>n</a:t>
                      </a:r>
                      <a:r>
                        <a:rPr lang="en-US" i="0" dirty="0"/>
                        <a:t> </a:t>
                      </a:r>
                      <a:r>
                        <a:rPr lang="en-US" altLang="zh-TW" i="1" dirty="0" err="1"/>
                        <a:t>gitSSH</a:t>
                      </a:r>
                      <a:endParaRPr lang="en-TW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the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remote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connection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named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origin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new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remote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repository.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7057"/>
                  </a:ext>
                </a:extLst>
              </a:tr>
              <a:tr h="440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remote remove</a:t>
                      </a:r>
                      <a:r>
                        <a:rPr lang="zh-TW" altLang="en-US" dirty="0"/>
                        <a:t> </a:t>
                      </a:r>
                      <a:r>
                        <a:rPr lang="en-US" dirty="0"/>
                        <a:t>origin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Remove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connection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called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origin.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47BD-F8A8-ED12-167F-4A9B9A9B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版本控制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587D-EDF8-E108-04E6-58EEC26B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軟體工程師常利用版本控制來跟蹤、維護原始碼、文件以及設定檔等的改動。有時候，一個程式同時存有兩個以上的版本有其必要性，例如：發布版本中程式錯誤已經被修正，但沒有加入新功能；而開發版本則有新的功能正在開發、也有新的錯誤待解決，於是便需要同時維護兩個不同的版本。</a:t>
            </a:r>
            <a:endParaRPr lang="en-US" altLang="ja-JP" dirty="0"/>
          </a:p>
          <a:p>
            <a:r>
              <a:rPr lang="ja-JP" altLang="en-US"/>
              <a:t>此外，為了找出只存在於某一特定版本中的程式錯誤、或找出程式錯誤出現的版本，開發人員也必須通過比對不同版本的原始碼以找出問題的位置。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671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0D6B-B55E-3BB8-7940-338255E8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D6DC-3AC3-2279-4FE9-309E5832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整個電腦可以由使用者、</a:t>
            </a:r>
            <a:r>
              <a:rPr lang="en-US" dirty="0" err="1"/>
              <a:t>Shell、Kernel</a:t>
            </a:r>
            <a:r>
              <a:rPr lang="en-US" dirty="0"/>
              <a:t>、</a:t>
            </a:r>
            <a:r>
              <a:rPr lang="ja-JP" altLang="en-US"/>
              <a:t>硬體相互協助運作的：</a:t>
            </a:r>
            <a:endParaRPr lang="en-US" altLang="ja-JP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硬體</a:t>
            </a:r>
            <a:r>
              <a:rPr lang="en-US" altLang="zh-TW" dirty="0"/>
              <a:t>(Hardware)</a:t>
            </a:r>
            <a:r>
              <a:rPr lang="zh-TW" altLang="en-US" dirty="0"/>
              <a:t>：整個系統的實體工作者，沒有電力系統的話，</a:t>
            </a:r>
            <a:r>
              <a:rPr lang="en-US" altLang="zh-TW" dirty="0"/>
              <a:t>CPU</a:t>
            </a:r>
            <a:r>
              <a:rPr lang="zh-TW" altLang="en-US" dirty="0"/>
              <a:t>、</a:t>
            </a:r>
            <a:r>
              <a:rPr lang="en-US" altLang="zh-TW" dirty="0"/>
              <a:t>SSD</a:t>
            </a:r>
            <a:r>
              <a:rPr lang="zh-TW" altLang="en-US" dirty="0"/>
              <a:t>等就無法工作了。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核心</a:t>
            </a:r>
            <a:r>
              <a:rPr lang="en-US" altLang="zh-TW" dirty="0"/>
              <a:t>(kernel)</a:t>
            </a:r>
            <a:r>
              <a:rPr lang="zh-TW" altLang="en-US" dirty="0"/>
              <a:t>：是內部的核心，聽完</a:t>
            </a:r>
            <a:r>
              <a:rPr lang="en-US" altLang="zh-TW" dirty="0"/>
              <a:t>Shell</a:t>
            </a:r>
            <a:r>
              <a:rPr lang="zh-TW" altLang="en-US" dirty="0"/>
              <a:t>的翻譯，再指示硬體要進行的工作。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：是外部的表殼，接收使用者的訊息，再翻譯給</a:t>
            </a:r>
            <a:r>
              <a:rPr lang="en-US" altLang="zh-TW" dirty="0"/>
              <a:t>Kernel</a:t>
            </a:r>
            <a:r>
              <a:rPr lang="zh-TW" altLang="en-US" dirty="0"/>
              <a:t>請他處理。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使用者：將需求或想做的事發出指令給</a:t>
            </a:r>
            <a:r>
              <a:rPr lang="en-US" altLang="zh-TW" dirty="0"/>
              <a:t>Shell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1803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2A0D9-E166-8C2E-8745-36BA2B6F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endParaRPr lang="en-TW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8744-5654-6590-0CCD-DB45875C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08201"/>
            <a:ext cx="10058400" cy="3760891"/>
          </a:xfrm>
        </p:spPr>
        <p:txBody>
          <a:bodyPr>
            <a:normAutofit/>
          </a:bodyPr>
          <a:lstStyle/>
          <a:p>
            <a:r>
              <a:rPr lang="ja-JP" altLang="en-US"/>
              <a:t>一般來說，</a:t>
            </a:r>
            <a:r>
              <a:rPr lang="en-US" dirty="0"/>
              <a:t> Shell</a:t>
            </a:r>
            <a:r>
              <a:rPr lang="ja-JP" altLang="en-US"/>
              <a:t>是指作業系統中提供存取核心</a:t>
            </a:r>
            <a:r>
              <a:rPr lang="en-US" altLang="zh-TW" dirty="0"/>
              <a:t>(Kernel)</a:t>
            </a:r>
            <a:r>
              <a:rPr lang="ja-JP" altLang="en-US"/>
              <a:t>所提供之服務的程式。</a:t>
            </a:r>
            <a:r>
              <a:rPr lang="en-US" altLang="zh-TW" dirty="0"/>
              <a:t> Shell</a:t>
            </a:r>
            <a:r>
              <a:rPr lang="zh-TW" altLang="en-US" dirty="0"/>
              <a:t>基本上有兩類：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CLI</a:t>
            </a:r>
            <a:r>
              <a:rPr lang="zh-TW" altLang="en-US" dirty="0"/>
              <a:t> </a:t>
            </a:r>
            <a:r>
              <a:rPr lang="en-US" altLang="zh-TW" dirty="0"/>
              <a:t>(Command-Line Interface)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GUI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ja-JP" dirty="0"/>
              <a:t>Graphical User Interface</a:t>
            </a:r>
            <a:r>
              <a:rPr lang="en-US" altLang="zh-TW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16D4B17-E578-437D-AF7F-F0ADA47E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6733" y="3130826"/>
            <a:ext cx="3674699" cy="29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8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31C2-FCB0-1F63-87CC-A3784144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4072-60A2-81B9-C945-2F478683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通常認為，</a:t>
            </a:r>
            <a:r>
              <a:rPr lang="en-US" altLang="ja-JP" dirty="0"/>
              <a:t>CLI</a:t>
            </a:r>
            <a:r>
              <a:rPr lang="ja-JP" altLang="en-US"/>
              <a:t>沒有圖形使用者介面（</a:t>
            </a:r>
            <a:r>
              <a:rPr lang="en-US" altLang="ja-JP" dirty="0"/>
              <a:t>GUI</a:t>
            </a:r>
            <a:r>
              <a:rPr lang="ja-JP" altLang="en-US"/>
              <a:t>）那麼方便使用者操作。因為，命令列介面的軟體通常需要使用者記憶操作的命令，但是，由於其本身的特點，命令列介面要較圖形使用者介面節約電腦系統的資源。在熟記命令的前提下，使用命令列介面往往要較使用圖形使用者介面的操作速度要快。所以，在現在的圖形使用者介面的作業系統中，通常都保留著可選的命令列介面。</a:t>
            </a:r>
            <a:endParaRPr lang="en-US" altLang="zh-TW" dirty="0"/>
          </a:p>
          <a:p>
            <a:r>
              <a:rPr lang="en-US" altLang="zh-TW" dirty="0"/>
              <a:t>Windows</a:t>
            </a:r>
            <a:r>
              <a:rPr lang="zh-TW" altLang="en-US" dirty="0"/>
              <a:t>系統中， </a:t>
            </a:r>
            <a:r>
              <a:rPr lang="en-US" altLang="zh-TW" dirty="0"/>
              <a:t>Command-Line</a:t>
            </a:r>
            <a:r>
              <a:rPr lang="zh-TW" altLang="en-US" dirty="0"/>
              <a:t> </a:t>
            </a:r>
            <a:r>
              <a:rPr lang="en-US" altLang="zh-TW" dirty="0"/>
              <a:t>Prompt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cmd.exe</a:t>
            </a:r>
            <a:r>
              <a:rPr lang="en-US" altLang="zh-TW" dirty="0"/>
              <a:t>)</a:t>
            </a:r>
            <a:r>
              <a:rPr lang="zh-TW" altLang="en-US" dirty="0"/>
              <a:t>是個</a:t>
            </a:r>
            <a:r>
              <a:rPr lang="en-US" altLang="zh-TW" dirty="0"/>
              <a:t>CLI</a:t>
            </a:r>
            <a:r>
              <a:rPr lang="zh-TW" altLang="en-US" dirty="0"/>
              <a:t>程式。在</a:t>
            </a:r>
            <a:r>
              <a:rPr lang="en-US" altLang="zh-TW" dirty="0"/>
              <a:t>macOS</a:t>
            </a:r>
            <a:r>
              <a:rPr lang="zh-TW" altLang="en-US" dirty="0"/>
              <a:t>中，</a:t>
            </a:r>
            <a:r>
              <a:rPr lang="en-US" altLang="zh-TW" dirty="0"/>
              <a:t>terminal</a:t>
            </a:r>
            <a:r>
              <a:rPr lang="zh-TW" altLang="en-US" dirty="0"/>
              <a:t> 提供了一個命令行界面 </a:t>
            </a:r>
            <a:r>
              <a:rPr lang="en-US" altLang="zh-TW" dirty="0"/>
              <a:t>(CLI) </a:t>
            </a:r>
            <a:r>
              <a:rPr lang="zh-TW" altLang="en-US" dirty="0"/>
              <a:t>來控制基於 </a:t>
            </a:r>
            <a:r>
              <a:rPr lang="en-US" altLang="zh-TW" dirty="0"/>
              <a:t>UNIX </a:t>
            </a:r>
            <a:r>
              <a:rPr lang="zh-TW" altLang="en-US" dirty="0"/>
              <a:t>作業系統的基礎。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558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FCA1-8134-A942-0A6A-C70F6A2A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Prompt</a:t>
            </a:r>
            <a:r>
              <a:rPr lang="zh-TW" altLang="en-US" dirty="0"/>
              <a:t> 常用指令</a:t>
            </a:r>
            <a:endParaRPr lang="en-TW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3B167C2-9671-ADFD-A1B7-8D2A30073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51181"/>
              </p:ext>
            </p:extLst>
          </p:nvPr>
        </p:nvGraphicFramePr>
        <p:xfrm>
          <a:off x="1096963" y="210820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846">
                  <a:extLst>
                    <a:ext uri="{9D8B030D-6E8A-4147-A177-3AD203B41FA5}">
                      <a16:colId xmlns:a16="http://schemas.microsoft.com/office/drawing/2014/main" val="4004205167"/>
                    </a:ext>
                  </a:extLst>
                </a:gridCol>
                <a:gridCol w="7368554">
                  <a:extLst>
                    <a:ext uri="{9D8B030D-6E8A-4147-A177-3AD203B41FA5}">
                      <a16:colId xmlns:a16="http://schemas.microsoft.com/office/drawing/2014/main" val="90783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CMD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Command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 directory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5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mkdir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Make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new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directory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nul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&gt;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“</a:t>
                      </a:r>
                      <a:r>
                        <a:rPr lang="en-US" altLang="zh-TW" dirty="0" err="1"/>
                        <a:t>filename.txt</a:t>
                      </a:r>
                      <a:r>
                        <a:rPr lang="en-US" altLang="zh-TW" dirty="0"/>
                        <a:t>”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製作一個新的</a:t>
                      </a:r>
                      <a:r>
                        <a:rPr lang="en-US" altLang="zh-TW" dirty="0" err="1"/>
                        <a:t>filename.txt</a:t>
                      </a:r>
                      <a:r>
                        <a:rPr lang="zh-TW" altLang="en-US" dirty="0"/>
                        <a:t>檔案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6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screen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1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dir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directory content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4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Ctrl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強制終止任何正在執行的指令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3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5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F54B-FEE1-2BB2-644A-84BDCF42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Unix</a:t>
            </a:r>
            <a:r>
              <a:rPr lang="zh-TW" altLang="en-US" dirty="0"/>
              <a:t>作業系統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D4EC-D8BA-BA82-857B-CE8DB6AA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78772" cy="4242903"/>
          </a:xfrm>
        </p:spPr>
        <p:txBody>
          <a:bodyPr>
            <a:normAutofit/>
          </a:bodyPr>
          <a:lstStyle/>
          <a:p>
            <a:r>
              <a:rPr lang="en-US" dirty="0"/>
              <a:t>UNIX</a:t>
            </a:r>
            <a:r>
              <a:rPr lang="ja-JP" altLang="en-US"/>
              <a:t>作業系統，是一個強大的多使用者、多工作業系統，支援多種處理器架構，源自 </a:t>
            </a:r>
            <a:r>
              <a:rPr lang="en-US" dirty="0"/>
              <a:t>AT&amp;</a:t>
            </a:r>
            <a:r>
              <a:rPr lang="en-US" altLang="zh-TW" dirty="0"/>
              <a:t>T</a:t>
            </a:r>
            <a:r>
              <a:rPr lang="zh-TW" altLang="en-US" dirty="0"/>
              <a:t>公司</a:t>
            </a:r>
            <a:r>
              <a:rPr lang="ja-JP" altLang="en-US"/>
              <a:t>於 </a:t>
            </a:r>
            <a:r>
              <a:rPr lang="en-US" altLang="ja-JP" dirty="0"/>
              <a:t>1970 </a:t>
            </a:r>
            <a:r>
              <a:rPr lang="ja-JP" altLang="en-US"/>
              <a:t>年代在貝爾實驗室研究中心開發。由於</a:t>
            </a:r>
            <a:r>
              <a:rPr lang="en-US" altLang="zh-TW" dirty="0"/>
              <a:t>macOS</a:t>
            </a:r>
            <a:r>
              <a:rPr lang="zh-TW" altLang="en-US" dirty="0"/>
              <a:t>是基於</a:t>
            </a:r>
            <a:r>
              <a:rPr lang="en-US" altLang="zh-TW" dirty="0"/>
              <a:t>Unix</a:t>
            </a:r>
            <a:r>
              <a:rPr lang="zh-TW" altLang="en-US" dirty="0"/>
              <a:t>的作業系統，所以在</a:t>
            </a:r>
            <a:r>
              <a:rPr lang="en-US" altLang="zh-TW" dirty="0"/>
              <a:t>Unix</a:t>
            </a:r>
            <a:r>
              <a:rPr lang="zh-TW" altLang="en-US" dirty="0"/>
              <a:t>系統上的指令，在</a:t>
            </a:r>
            <a:r>
              <a:rPr lang="en-US" altLang="zh-TW" dirty="0"/>
              <a:t>macOS</a:t>
            </a:r>
            <a:r>
              <a:rPr lang="zh-TW" altLang="en-US" dirty="0"/>
              <a:t>的</a:t>
            </a:r>
            <a:r>
              <a:rPr lang="en-US" altLang="zh-TW" dirty="0"/>
              <a:t>terminal</a:t>
            </a:r>
            <a:r>
              <a:rPr lang="zh-TW" altLang="en-US" dirty="0"/>
              <a:t>都可以直接使用。</a:t>
            </a:r>
            <a:endParaRPr lang="en-US" altLang="zh-TW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射電天文學、電晶體、雷射、光伏電池、電荷耦合器件、資訊論、</a:t>
            </a:r>
            <a:r>
              <a:rPr lang="en-US" altLang="zh-TW" sz="1800" dirty="0" err="1"/>
              <a:t>Kmap</a:t>
            </a:r>
            <a:r>
              <a:rPr lang="zh-TW" altLang="en-US" sz="1800" dirty="0"/>
              <a:t>、</a:t>
            </a:r>
            <a:r>
              <a:rPr lang="en-US" altLang="zh-TW" sz="1800" dirty="0"/>
              <a:t>Unix</a:t>
            </a:r>
            <a:r>
              <a:rPr lang="zh-TW" altLang="en-US" sz="1800" dirty="0"/>
              <a:t>以及</a:t>
            </a:r>
            <a:r>
              <a:rPr lang="en-US" altLang="zh-TW" sz="1800" dirty="0"/>
              <a:t>C</a:t>
            </a:r>
            <a:r>
              <a:rPr lang="zh-TW" altLang="en-US" sz="1800" dirty="0"/>
              <a:t>語言、</a:t>
            </a:r>
            <a:r>
              <a:rPr lang="en-US" altLang="zh-TW" sz="1800" dirty="0"/>
              <a:t>C++</a:t>
            </a:r>
            <a:r>
              <a:rPr lang="zh-TW" altLang="en-US" sz="1800" dirty="0"/>
              <a:t>和</a:t>
            </a:r>
            <a:r>
              <a:rPr lang="en-US" altLang="zh-TW" sz="1800" dirty="0"/>
              <a:t>S</a:t>
            </a:r>
            <a:r>
              <a:rPr lang="zh-TW" altLang="en-US" sz="1800" dirty="0"/>
              <a:t>語言等皆由貝爾實驗室的研究人員首先開發；在貝爾實驗室的</a:t>
            </a:r>
            <a:r>
              <a:rPr lang="en-US" altLang="zh-TW" sz="1800" dirty="0"/>
              <a:t>11</a:t>
            </a:r>
            <a:r>
              <a:rPr lang="zh-TW" altLang="en-US" sz="1800" dirty="0"/>
              <a:t>位工作者獲得九項諾貝爾物理學獎。</a:t>
            </a:r>
            <a:endParaRPr lang="en-US" altLang="ja-JP" sz="1800" dirty="0"/>
          </a:p>
        </p:txBody>
      </p:sp>
      <p:pic>
        <p:nvPicPr>
          <p:cNvPr id="4" name="圖片 4" descr="一張含有 文字, 室外, 標誌 的圖片&#10;&#10;自動產生的描述">
            <a:extLst>
              <a:ext uri="{FF2B5EF4-FFF2-40B4-BE49-F238E27FC236}">
                <a16:creationId xmlns:a16="http://schemas.microsoft.com/office/drawing/2014/main" id="{6521213B-D983-EB23-CD28-6BBA592F3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r="11956"/>
          <a:stretch/>
        </p:blipFill>
        <p:spPr>
          <a:xfrm>
            <a:off x="7732643" y="2237253"/>
            <a:ext cx="3737114" cy="36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9E63-F4BD-3697-142B-14A3DBE8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Unix</a:t>
            </a:r>
            <a:r>
              <a:rPr lang="zh-TW" altLang="en-US" dirty="0"/>
              <a:t>作業系統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DBC9-477E-AE1C-6E49-DC4F08EC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Unix</a:t>
            </a:r>
            <a:r>
              <a:rPr lang="zh-TW" altLang="en-US" dirty="0"/>
              <a:t>作業系統中，常用的指令有：</a:t>
            </a:r>
            <a:endParaRPr lang="en-US" altLang="zh-TW" dirty="0"/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AA61D6-7E69-8861-EC56-ED146CB6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84106"/>
              </p:ext>
            </p:extLst>
          </p:nvPr>
        </p:nvGraphicFramePr>
        <p:xfrm>
          <a:off x="1097279" y="2627979"/>
          <a:ext cx="100583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569">
                  <a:extLst>
                    <a:ext uri="{9D8B030D-6E8A-4147-A177-3AD203B41FA5}">
                      <a16:colId xmlns:a16="http://schemas.microsoft.com/office/drawing/2014/main" val="506467143"/>
                    </a:ext>
                  </a:extLst>
                </a:gridCol>
                <a:gridCol w="7640830">
                  <a:extLst>
                    <a:ext uri="{9D8B030D-6E8A-4147-A177-3AD203B41FA5}">
                      <a16:colId xmlns:a16="http://schemas.microsoft.com/office/drawing/2014/main" val="334826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Unix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Command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6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hange directory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ist files or directories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directory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pwd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Stands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“present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working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directory”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0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mkdir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Make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directory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2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touch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Create,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change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modify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timestamps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file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rm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Remove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file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8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rmdir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Remove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empty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directory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7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-rf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stands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remove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forcefully;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used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remove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non-empty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directory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5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7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DE84-887A-96D1-1640-78D56C59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02A2-7444-CFC3-78DD-75ACCBFE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ja-JP" altLang="en-US" dirty="0"/>
              <a:t>是一個免費和開源的</a:t>
            </a:r>
            <a:r>
              <a:rPr lang="en-US" altLang="zh-TW" dirty="0"/>
              <a:t>version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版本控制系統</a:t>
            </a:r>
            <a:r>
              <a:rPr lang="en-US" altLang="zh-TW" dirty="0"/>
              <a:t>)</a:t>
            </a:r>
            <a:r>
              <a:rPr lang="ja-JP" altLang="en-US" dirty="0"/>
              <a:t>，旨在以速度和效率處理從小型到大型項目的所有內容。</a:t>
            </a:r>
            <a:endParaRPr lang="en-US" altLang="ja-JP" dirty="0"/>
          </a:p>
          <a:p>
            <a:r>
              <a:rPr lang="en-US" altLang="ja-JP" dirty="0"/>
              <a:t>Git </a:t>
            </a:r>
            <a:r>
              <a:rPr lang="ja-JP" altLang="en-US" dirty="0"/>
              <a:t>的核心是一組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utility</a:t>
            </a:r>
            <a:r>
              <a:rPr lang="zh-TW" altLang="en-US" dirty="0"/>
              <a:t> </a:t>
            </a:r>
            <a:r>
              <a:rPr lang="en-US" altLang="zh-TW" dirty="0"/>
              <a:t>programs</a:t>
            </a:r>
            <a:r>
              <a:rPr lang="ja-JP" altLang="en-US" dirty="0"/>
              <a:t>，旨在 </a:t>
            </a:r>
            <a:r>
              <a:rPr lang="en-US" altLang="ja-JP" dirty="0"/>
              <a:t>Unix </a:t>
            </a:r>
            <a:r>
              <a:rPr lang="ja-JP" altLang="en-US" dirty="0"/>
              <a:t>風格的命令環境中執行。 </a:t>
            </a:r>
            <a:r>
              <a:rPr lang="en-US" altLang="ja-JP" dirty="0"/>
              <a:t>Linux </a:t>
            </a:r>
            <a:r>
              <a:rPr lang="ja-JP" altLang="en-US" dirty="0"/>
              <a:t>和 </a:t>
            </a:r>
            <a:r>
              <a:rPr lang="en-US" altLang="ja-JP" dirty="0"/>
              <a:t>macOS </a:t>
            </a:r>
            <a:r>
              <a:rPr lang="ja-JP" altLang="en-US" dirty="0"/>
              <a:t>等現代作業系統都包含內建的 </a:t>
            </a:r>
            <a:r>
              <a:rPr lang="en-US" altLang="ja-JP" dirty="0"/>
              <a:t>Unix </a:t>
            </a:r>
            <a:r>
              <a:rPr lang="ja-JP" altLang="en-US" dirty="0"/>
              <a:t>指令。 這就代表，</a:t>
            </a:r>
            <a:r>
              <a:rPr lang="en-US" altLang="ja-JP" dirty="0"/>
              <a:t> macOS</a:t>
            </a:r>
            <a:r>
              <a:rPr lang="ja-JP" altLang="en-US" dirty="0"/>
              <a:t>系統只需要下載</a:t>
            </a:r>
            <a:r>
              <a:rPr lang="en-US" altLang="zh-TW" dirty="0"/>
              <a:t>Git</a:t>
            </a:r>
            <a:r>
              <a:rPr lang="zh-TW" altLang="en-US" dirty="0"/>
              <a:t>到電腦後，就可以完全使用</a:t>
            </a:r>
            <a:r>
              <a:rPr lang="en-US" altLang="zh-TW" dirty="0"/>
              <a:t>Git</a:t>
            </a:r>
            <a:r>
              <a:rPr lang="zh-TW" altLang="en-US" dirty="0"/>
              <a:t>來做版本控制了。</a:t>
            </a:r>
          </a:p>
          <a:p>
            <a:r>
              <a:rPr lang="en-US" altLang="ja-JP" dirty="0"/>
              <a:t>Microsoft Windows </a:t>
            </a:r>
            <a:r>
              <a:rPr lang="ja-JP" altLang="en-US" dirty="0"/>
              <a:t>若要使用</a:t>
            </a:r>
            <a:r>
              <a:rPr lang="en-US" altLang="zh-TW" dirty="0"/>
              <a:t>Unix</a:t>
            </a:r>
            <a:r>
              <a:rPr lang="zh-TW" altLang="en-US" dirty="0"/>
              <a:t>指令以及</a:t>
            </a:r>
            <a:r>
              <a:rPr lang="en-US" altLang="zh-TW" dirty="0"/>
              <a:t>Git</a:t>
            </a:r>
            <a:r>
              <a:rPr lang="zh-TW" altLang="en-US" dirty="0"/>
              <a:t>指令，需要先下載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r>
              <a:rPr lang="ja-JP" altLang="en-US" dirty="0"/>
              <a:t>。</a:t>
            </a:r>
            <a:r>
              <a:rPr lang="en-US" altLang="zh-TW" dirty="0"/>
              <a:t>(Bash </a:t>
            </a:r>
            <a:r>
              <a:rPr lang="ja-JP" altLang="en-US" dirty="0"/>
              <a:t>是 </a:t>
            </a:r>
            <a:r>
              <a:rPr lang="en-US" altLang="zh-TW" dirty="0"/>
              <a:t>Linux </a:t>
            </a:r>
            <a:r>
              <a:rPr lang="ja-JP" altLang="en-US" dirty="0"/>
              <a:t>和 </a:t>
            </a:r>
            <a:r>
              <a:rPr lang="en-US" altLang="zh-TW" dirty="0"/>
              <a:t>macOS </a:t>
            </a:r>
            <a:r>
              <a:rPr lang="ja-JP" altLang="en-US" dirty="0"/>
              <a:t>上流行的默認 </a:t>
            </a:r>
            <a:r>
              <a:rPr lang="en-US" altLang="zh-TW"/>
              <a:t>shell。 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3798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37554</TotalTime>
  <Words>1531</Words>
  <Application>Microsoft Office PowerPoint</Application>
  <PresentationFormat>寬螢幕</PresentationFormat>
  <Paragraphs>133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RetrospectVTI</vt:lpstr>
      <vt:lpstr>Version Control</vt:lpstr>
      <vt:lpstr>版本控制</vt:lpstr>
      <vt:lpstr>Kernel and Shell</vt:lpstr>
      <vt:lpstr>Kernel and Shell</vt:lpstr>
      <vt:lpstr>Kernel and Shell</vt:lpstr>
      <vt:lpstr>Command Prompt 常用指令</vt:lpstr>
      <vt:lpstr>Unix作業系統</vt:lpstr>
      <vt:lpstr>Unix作業系統</vt:lpstr>
      <vt:lpstr>Git and Git Bash</vt:lpstr>
      <vt:lpstr>Git and Git Bash</vt:lpstr>
      <vt:lpstr>Git and GitHub</vt:lpstr>
      <vt:lpstr>Git and GitHub</vt:lpstr>
      <vt:lpstr>Git and GitHub</vt:lpstr>
      <vt:lpstr>Git and GitHub</vt:lpstr>
      <vt:lpstr>Git and GitHub</vt:lpstr>
      <vt:lpstr>Git and GitHub</vt:lpstr>
      <vt:lpstr>Git and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5819</cp:revision>
  <dcterms:created xsi:type="dcterms:W3CDTF">2021-02-23T11:38:50Z</dcterms:created>
  <dcterms:modified xsi:type="dcterms:W3CDTF">2022-10-12T00:53:39Z</dcterms:modified>
</cp:coreProperties>
</file>