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7" r:id="rId19"/>
    <p:sldId id="273" r:id="rId20"/>
    <p:sldId id="276" r:id="rId21"/>
    <p:sldId id="274" r:id="rId22"/>
    <p:sldId id="279" r:id="rId23"/>
    <p:sldId id="280" r:id="rId24"/>
    <p:sldId id="282" r:id="rId25"/>
    <p:sldId id="283" r:id="rId26"/>
    <p:sldId id="284" r:id="rId27"/>
    <p:sldId id="285" r:id="rId28"/>
    <p:sldId id="286" r:id="rId29"/>
    <p:sldId id="288" r:id="rId30"/>
    <p:sldId id="272" r:id="rId31"/>
    <p:sldId id="289" r:id="rId32"/>
    <p:sldId id="290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5400" dirty="0"/>
              <a:t>Node.js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Chapter</a:t>
            </a:r>
            <a:r>
              <a:rPr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BA7F7-823B-D374-4317-4AA3B2F4D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863087"/>
            <a:ext cx="6912217" cy="4608144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B7FA-A2CA-BA11-4F78-6A4A2FD3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後端網頁開發工具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991D-0080-0ECF-AC5B-7C93FFE6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PHP</a:t>
            </a:r>
            <a:r>
              <a:rPr lang="zh-TW" altLang="en-US" dirty="0"/>
              <a:t>、</a:t>
            </a:r>
            <a:r>
              <a:rPr lang="en-US" altLang="zh-TW" dirty="0"/>
              <a:t>Laravel</a:t>
            </a:r>
            <a:r>
              <a:rPr lang="zh-TW" altLang="en-US" dirty="0"/>
              <a:t> </a:t>
            </a:r>
            <a:r>
              <a:rPr lang="en-US" altLang="zh-TW" dirty="0"/>
              <a:t>(PHP</a:t>
            </a:r>
            <a:r>
              <a:rPr lang="zh-TW" altLang="en-US" dirty="0"/>
              <a:t> </a:t>
            </a:r>
            <a:r>
              <a:rPr lang="en-US" altLang="zh-TW" dirty="0"/>
              <a:t>Framework)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Node.js,</a:t>
            </a:r>
            <a:r>
              <a:rPr lang="zh-TW" altLang="en-US" dirty="0"/>
              <a:t> </a:t>
            </a:r>
            <a:r>
              <a:rPr lang="en-US" altLang="zh-TW" dirty="0" err="1"/>
              <a:t>Express.js</a:t>
            </a:r>
            <a:r>
              <a:rPr lang="zh-TW" altLang="en-US" dirty="0"/>
              <a:t> </a:t>
            </a:r>
            <a:r>
              <a:rPr lang="en-US" altLang="zh-TW" dirty="0"/>
              <a:t>(Server-Side</a:t>
            </a:r>
            <a:r>
              <a:rPr lang="zh-TW" altLang="en-US" dirty="0"/>
              <a:t> </a:t>
            </a:r>
            <a:r>
              <a:rPr lang="en-US" altLang="zh-TW" dirty="0"/>
              <a:t>JavaScript)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Java</a:t>
            </a:r>
            <a:r>
              <a:rPr lang="zh-TW" altLang="en-US" dirty="0"/>
              <a:t> 、</a:t>
            </a:r>
            <a:r>
              <a:rPr lang="en-US" altLang="zh-TW" dirty="0"/>
              <a:t>Java</a:t>
            </a:r>
            <a:r>
              <a:rPr lang="zh-TW" altLang="en-US" dirty="0"/>
              <a:t> </a:t>
            </a:r>
            <a:r>
              <a:rPr lang="en-US" altLang="zh-TW" dirty="0"/>
              <a:t>Spring</a:t>
            </a:r>
            <a:r>
              <a:rPr lang="zh-TW" altLang="en-US" dirty="0"/>
              <a:t> </a:t>
            </a:r>
            <a:r>
              <a:rPr lang="en-US" altLang="zh-TW" dirty="0"/>
              <a:t>Framework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Ruby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Rails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en-US" altLang="zh-TW" dirty="0"/>
              <a:t>Django</a:t>
            </a:r>
            <a:r>
              <a:rPr lang="zh-TW" altLang="en-US" dirty="0"/>
              <a:t>、</a:t>
            </a:r>
            <a:r>
              <a:rPr lang="en-US" altLang="zh-TW" dirty="0"/>
              <a:t>Flask</a:t>
            </a:r>
            <a:r>
              <a:rPr lang="zh-TW" altLang="en-US" dirty="0"/>
              <a:t> </a:t>
            </a:r>
            <a:r>
              <a:rPr lang="en-US" altLang="zh-TW" dirty="0"/>
              <a:t>Framework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E1F356-9873-956E-36DC-0F2767BF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77" y="2081838"/>
            <a:ext cx="609600" cy="609600"/>
          </a:xfrm>
          <a:prstGeom prst="rect">
            <a:avLst/>
          </a:prstGeom>
        </p:spPr>
      </p:pic>
      <p:pic>
        <p:nvPicPr>
          <p:cNvPr id="6" name="圖片 4">
            <a:extLst>
              <a:ext uri="{FF2B5EF4-FFF2-40B4-BE49-F238E27FC236}">
                <a16:creationId xmlns:a16="http://schemas.microsoft.com/office/drawing/2014/main" id="{8BA9A62C-AA16-DB00-AE79-4539CB246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37" y="2528550"/>
            <a:ext cx="860612" cy="860612"/>
          </a:xfrm>
          <a:prstGeom prst="rect">
            <a:avLst/>
          </a:prstGeom>
        </p:spPr>
      </p:pic>
      <p:pic>
        <p:nvPicPr>
          <p:cNvPr id="7" name="圖片 6" descr="一張含有 文字, 美工圖案, 光 的圖片&#10;&#10;自動產生的描述">
            <a:extLst>
              <a:ext uri="{FF2B5EF4-FFF2-40B4-BE49-F238E27FC236}">
                <a16:creationId xmlns:a16="http://schemas.microsoft.com/office/drawing/2014/main" id="{8F871136-684F-4619-2C49-1E27DD95C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3096098"/>
            <a:ext cx="609601" cy="609601"/>
          </a:xfrm>
          <a:prstGeom prst="rect">
            <a:avLst/>
          </a:prstGeom>
        </p:spPr>
      </p:pic>
      <p:pic>
        <p:nvPicPr>
          <p:cNvPr id="8" name="圖片 10" descr="一張含有 文字, 室外物品 的圖片&#10;&#10;自動產生的描述">
            <a:extLst>
              <a:ext uri="{FF2B5EF4-FFF2-40B4-BE49-F238E27FC236}">
                <a16:creationId xmlns:a16="http://schemas.microsoft.com/office/drawing/2014/main" id="{F0AE8DC2-EBC3-A317-E630-D27C524BC2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43" y="3751629"/>
            <a:ext cx="474033" cy="474033"/>
          </a:xfrm>
          <a:prstGeom prst="rect">
            <a:avLst/>
          </a:prstGeom>
        </p:spPr>
      </p:pic>
      <p:pic>
        <p:nvPicPr>
          <p:cNvPr id="9" name="圖片 12">
            <a:extLst>
              <a:ext uri="{FF2B5EF4-FFF2-40B4-BE49-F238E27FC236}">
                <a16:creationId xmlns:a16="http://schemas.microsoft.com/office/drawing/2014/main" id="{4D7479A5-1B42-AEE2-C3B1-566B3ED302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78" y="4281968"/>
            <a:ext cx="609599" cy="6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40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69633-5CA6-4BBD-394A-E86B681F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dirty="0"/>
              <a:t>Node.js</a:t>
            </a:r>
            <a:endParaRPr lang="en-TW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25E6101D-685C-0F7B-92D9-B77304CCE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83EF-DD75-6268-565F-6FCA3507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en-US" dirty="0"/>
              <a:t>Node.js </a:t>
            </a:r>
            <a:r>
              <a:rPr lang="ja-JP" altLang="en-US"/>
              <a:t>是能夠在伺服器端運行 </a:t>
            </a:r>
            <a:r>
              <a:rPr lang="en-US" dirty="0"/>
              <a:t>JavaScript </a:t>
            </a:r>
            <a:r>
              <a:rPr lang="ja-JP" altLang="en-US"/>
              <a:t>的開放原始碼、跨平台執行環境。在 </a:t>
            </a:r>
            <a:r>
              <a:rPr lang="en-US" altLang="ja-JP" dirty="0"/>
              <a:t>Node.js </a:t>
            </a:r>
            <a:r>
              <a:rPr lang="ja-JP" altLang="en-US"/>
              <a:t>出現之前，</a:t>
            </a:r>
            <a:r>
              <a:rPr lang="en-US" altLang="ja-JP" dirty="0"/>
              <a:t>JavaScript </a:t>
            </a:r>
            <a:r>
              <a:rPr lang="ja-JP" altLang="en-US"/>
              <a:t>通常作為瀏覽器上的客戶端程式設計語言使用，以</a:t>
            </a:r>
            <a:r>
              <a:rPr lang="en-US" altLang="ja-JP" dirty="0"/>
              <a:t>JavaScript </a:t>
            </a:r>
            <a:r>
              <a:rPr lang="ja-JP" altLang="en-US"/>
              <a:t>寫出的程式通常能夠在使用者的瀏覽器上執行。</a:t>
            </a:r>
            <a:r>
              <a:rPr lang="en-US" altLang="ja-JP" dirty="0"/>
              <a:t>Node.js </a:t>
            </a:r>
            <a:r>
              <a:rPr lang="ja-JP" altLang="en-US"/>
              <a:t>的出現使 </a:t>
            </a:r>
            <a:r>
              <a:rPr lang="en-US" altLang="ja-JP" dirty="0"/>
              <a:t>JavaScript </a:t>
            </a:r>
            <a:r>
              <a:rPr lang="ja-JP" altLang="en-US"/>
              <a:t>也能用於伺服器端腳本編寫。</a:t>
            </a:r>
            <a:endParaRPr lang="en-US" altLang="ja-JP" dirty="0"/>
          </a:p>
          <a:p>
            <a:r>
              <a:rPr lang="en-US" altLang="zh-TW" dirty="0"/>
              <a:t>Node.js</a:t>
            </a:r>
            <a:r>
              <a:rPr lang="zh-TW" altLang="en-US" dirty="0"/>
              <a:t>內部採用</a:t>
            </a:r>
            <a:r>
              <a:rPr lang="en-US" altLang="zh-TW" dirty="0"/>
              <a:t>V8</a:t>
            </a:r>
            <a:r>
              <a:rPr lang="zh-TW" altLang="en-US" dirty="0"/>
              <a:t> </a:t>
            </a:r>
            <a:r>
              <a:rPr lang="en-US" altLang="zh-TW" dirty="0"/>
              <a:t>JavaScript</a:t>
            </a:r>
            <a:r>
              <a:rPr lang="zh-TW" altLang="en-US" dirty="0"/>
              <a:t>執行引擎作為核心引擎。</a:t>
            </a:r>
            <a:endParaRPr lang="en-T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611472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E310-7DAD-011C-3F7C-9468FD1B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Wrapper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392C-8212-BE9E-1EAF-A8A58B637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在</a:t>
            </a:r>
            <a:r>
              <a:rPr lang="en-US" altLang="zh-TW" dirty="0"/>
              <a:t>Node.js</a:t>
            </a:r>
            <a:r>
              <a:rPr lang="zh-TW" altLang="en-US" dirty="0"/>
              <a:t>當中，</a:t>
            </a:r>
            <a:r>
              <a:rPr lang="en-US" altLang="zh-TW" dirty="0"/>
              <a:t>module</a:t>
            </a:r>
            <a:r>
              <a:rPr lang="zh-TW" altLang="en-US" dirty="0"/>
              <a:t>是指一組的程式碼，</a:t>
            </a:r>
            <a:r>
              <a:rPr lang="ja-JP" altLang="en-US" dirty="0"/>
              <a:t>組織成簡單或複雜功能</a:t>
            </a:r>
            <a:r>
              <a:rPr lang="zh-TW" altLang="en-US" dirty="0"/>
              <a:t>，可被用來與外部其他程式碼連結。</a:t>
            </a:r>
            <a:r>
              <a:rPr lang="en-US" altLang="zh-TW" dirty="0"/>
              <a:t>Module</a:t>
            </a:r>
            <a:r>
              <a:rPr lang="zh-TW" altLang="en-US" dirty="0"/>
              <a:t>可以是單個文件，或是多個文件與資料夾的集合。</a:t>
            </a:r>
            <a:endParaRPr lang="en-US" altLang="zh-TW" dirty="0"/>
          </a:p>
          <a:p>
            <a:r>
              <a:rPr lang="ja-JP" altLang="en-US" dirty="0"/>
              <a:t>在執行</a:t>
            </a:r>
            <a:r>
              <a:rPr lang="en-US" altLang="zh-TW" dirty="0"/>
              <a:t>module</a:t>
            </a:r>
            <a:r>
              <a:rPr lang="ja-JP" altLang="en-US" dirty="0"/>
              <a:t>的程式碼之前，</a:t>
            </a:r>
            <a:r>
              <a:rPr lang="en-US" dirty="0"/>
              <a:t>Node.js </a:t>
            </a:r>
            <a:r>
              <a:rPr lang="ja-JP" altLang="en-US" dirty="0"/>
              <a:t>將使用如下所示的函數包裝器來包裝它：</a:t>
            </a:r>
            <a:endParaRPr lang="en-US" altLang="ja-JP" dirty="0"/>
          </a:p>
          <a:p>
            <a:r>
              <a:rPr lang="en-US" i="1" dirty="0"/>
              <a:t>(function(exports, require, module, __filename, __</a:t>
            </a:r>
            <a:r>
              <a:rPr lang="en-US" i="1" dirty="0" err="1"/>
              <a:t>dirname</a:t>
            </a:r>
            <a:r>
              <a:rPr lang="en-US" i="1" dirty="0"/>
              <a:t>) { </a:t>
            </a:r>
          </a:p>
          <a:p>
            <a:r>
              <a:rPr lang="zh-TW" altLang="en-US" i="1" dirty="0"/>
              <a:t>    </a:t>
            </a:r>
            <a:r>
              <a:rPr lang="en-US" i="1" dirty="0"/>
              <a:t>// Module code actually lives in here </a:t>
            </a:r>
          </a:p>
          <a:p>
            <a:r>
              <a:rPr lang="en-US" i="1" dirty="0"/>
              <a:t>});</a:t>
            </a:r>
            <a:endParaRPr lang="en-TW" i="1" dirty="0"/>
          </a:p>
        </p:txBody>
      </p:sp>
    </p:spTree>
    <p:extLst>
      <p:ext uri="{BB962C8B-B14F-4D97-AF65-F5344CB8AC3E}">
        <p14:creationId xmlns:p14="http://schemas.microsoft.com/office/powerpoint/2010/main" val="78625717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8AF1-4F4E-C34A-9102-5426CE80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Wrapper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C3BD-69A3-87F7-0B1D-F99607E4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這樣做的好處有：</a:t>
            </a:r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讓使用這個</a:t>
            </a:r>
            <a:r>
              <a:rPr lang="en-US" altLang="zh-TW" dirty="0"/>
              <a:t>module</a:t>
            </a:r>
            <a:r>
              <a:rPr lang="zh-TW" altLang="en-US" dirty="0"/>
              <a:t>的文件中，所使用的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不會被</a:t>
            </a:r>
            <a:r>
              <a:rPr lang="en-US" altLang="zh-TW" dirty="0"/>
              <a:t>module</a:t>
            </a:r>
            <a:r>
              <a:rPr lang="zh-TW" altLang="en-US" dirty="0"/>
              <a:t>內部的變數影響。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讓</a:t>
            </a:r>
            <a:r>
              <a:rPr lang="en-US" altLang="zh-TW" dirty="0"/>
              <a:t>module</a:t>
            </a:r>
            <a:r>
              <a:rPr lang="zh-TW" altLang="en-US" dirty="0"/>
              <a:t>內部所定義的</a:t>
            </a:r>
            <a:r>
              <a:rPr lang="en-US" altLang="zh-TW" dirty="0"/>
              <a:t>global</a:t>
            </a:r>
            <a:r>
              <a:rPr lang="zh-TW" altLang="en-US" dirty="0"/>
              <a:t> </a:t>
            </a:r>
            <a:r>
              <a:rPr lang="en-US" altLang="zh-TW" dirty="0"/>
              <a:t>variable</a:t>
            </a:r>
            <a:r>
              <a:rPr lang="zh-TW" altLang="en-US" dirty="0"/>
              <a:t>變成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scope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讓</a:t>
            </a:r>
            <a:r>
              <a:rPr lang="en-US" altLang="zh-TW" dirty="0"/>
              <a:t>module</a:t>
            </a:r>
            <a:r>
              <a:rPr lang="zh-TW" altLang="en-US" dirty="0"/>
              <a:t>內部的</a:t>
            </a:r>
            <a:r>
              <a:rPr lang="en-US" altLang="zh-TW" dirty="0"/>
              <a:t>JS</a:t>
            </a:r>
            <a:r>
              <a:rPr lang="zh-TW" altLang="en-US" dirty="0"/>
              <a:t>文件可以使用某些實用的變數，例如</a:t>
            </a:r>
            <a:r>
              <a:rPr lang="en-US" altLang="zh-TW" dirty="0"/>
              <a:t>module</a:t>
            </a:r>
            <a:r>
              <a:rPr lang="zh-TW" altLang="en-US" dirty="0"/>
              <a:t>、</a:t>
            </a:r>
            <a:r>
              <a:rPr lang="en-US" altLang="zh-TW" dirty="0"/>
              <a:t>exports</a:t>
            </a:r>
            <a:r>
              <a:rPr lang="zh-TW" altLang="en-US" dirty="0"/>
              <a:t>可以用來輸出本身</a:t>
            </a:r>
            <a:r>
              <a:rPr lang="en-US" altLang="zh-TW" dirty="0"/>
              <a:t>module</a:t>
            </a:r>
            <a:r>
              <a:rPr lang="zh-TW" altLang="en-US" dirty="0"/>
              <a:t>，而</a:t>
            </a:r>
            <a:r>
              <a:rPr lang="en-US" altLang="zh-TW" dirty="0"/>
              <a:t>require</a:t>
            </a:r>
            <a:r>
              <a:rPr lang="zh-TW" altLang="en-US" dirty="0"/>
              <a:t>可以用來獲得其他</a:t>
            </a:r>
            <a:r>
              <a:rPr lang="en-US" altLang="zh-TW" dirty="0"/>
              <a:t>module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__filename,</a:t>
            </a:r>
            <a:r>
              <a:rPr lang="zh-TW" altLang="en-US" dirty="0"/>
              <a:t> </a:t>
            </a:r>
            <a:r>
              <a:rPr lang="en-US" altLang="zh-TW" dirty="0"/>
              <a:t>__</a:t>
            </a:r>
            <a:r>
              <a:rPr lang="en-US" altLang="zh-TW" dirty="0" err="1"/>
              <a:t>dirname</a:t>
            </a:r>
            <a:r>
              <a:rPr lang="zh-TW" altLang="en-US" dirty="0"/>
              <a:t>等等變數在開發上變得方便，因為兩者包含</a:t>
            </a:r>
            <a:r>
              <a:rPr lang="en-US" altLang="zh-TW" dirty="0"/>
              <a:t>module</a:t>
            </a:r>
            <a:r>
              <a:rPr lang="zh-TW" altLang="en-US" dirty="0"/>
              <a:t>的絕對路徑名稱與資料夾路徑。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11221142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13E2-B932-2EB1-7283-F3369D42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Modules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73C2-330F-DF09-C8E2-A92C0E81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Node.js</a:t>
            </a:r>
            <a:r>
              <a:rPr lang="zh-TW" altLang="en-US" dirty="0"/>
              <a:t>的</a:t>
            </a:r>
            <a:r>
              <a:rPr lang="en-US" altLang="zh-TW" dirty="0"/>
              <a:t>modules</a:t>
            </a:r>
            <a:r>
              <a:rPr lang="zh-TW" altLang="en-US" dirty="0"/>
              <a:t>分成三種：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Node.js</a:t>
            </a:r>
            <a:r>
              <a:rPr lang="zh-TW" altLang="en-US" dirty="0"/>
              <a:t>內建的</a:t>
            </a:r>
            <a:r>
              <a:rPr lang="en-US" altLang="zh-TW" dirty="0"/>
              <a:t>modules</a:t>
            </a:r>
            <a:r>
              <a:rPr lang="zh-TW" altLang="en-US" dirty="0"/>
              <a:t>，可以直接拿來使用。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我們自己製作的</a:t>
            </a:r>
            <a:r>
              <a:rPr lang="en-US" altLang="zh-TW" dirty="0"/>
              <a:t>modules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網路上第三方製作的</a:t>
            </a:r>
            <a:r>
              <a:rPr lang="en-US" altLang="zh-TW" dirty="0"/>
              <a:t>modules</a:t>
            </a:r>
            <a:r>
              <a:rPr lang="zh-TW" altLang="en-US" dirty="0"/>
              <a:t>，可以透過</a:t>
            </a:r>
            <a:r>
              <a:rPr lang="en-US" altLang="zh-TW" dirty="0" err="1"/>
              <a:t>npm</a:t>
            </a:r>
            <a:r>
              <a:rPr lang="zh-TW" altLang="en-US" dirty="0"/>
              <a:t> </a:t>
            </a:r>
            <a:r>
              <a:rPr lang="en-US" altLang="zh-TW" dirty="0"/>
              <a:t>(node</a:t>
            </a:r>
            <a:r>
              <a:rPr lang="zh-TW" altLang="en-US" dirty="0"/>
              <a:t> </a:t>
            </a:r>
            <a:r>
              <a:rPr lang="en-US" altLang="zh-TW" dirty="0"/>
              <a:t>package</a:t>
            </a:r>
            <a:r>
              <a:rPr lang="zh-TW" altLang="en-US" dirty="0"/>
              <a:t> </a:t>
            </a:r>
            <a:r>
              <a:rPr lang="en-US" altLang="zh-TW" dirty="0"/>
              <a:t>manager)</a:t>
            </a:r>
            <a:r>
              <a:rPr lang="zh-TW" altLang="en-US" dirty="0"/>
              <a:t>下載來使用。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11724996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DD10-3C50-6A86-5D04-8A0182FF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Self-Made</a:t>
            </a:r>
            <a:r>
              <a:rPr lang="zh-TW" altLang="en-US" dirty="0"/>
              <a:t> </a:t>
            </a:r>
            <a:r>
              <a:rPr lang="en-US" altLang="zh-TW" dirty="0"/>
              <a:t>Modules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1F27-D221-E732-4230-5BC526E0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在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Wrapper</a:t>
            </a:r>
            <a:r>
              <a:rPr lang="zh-TW" altLang="en-US" dirty="0"/>
              <a:t>中提供的變數：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module</a:t>
            </a:r>
            <a:r>
              <a:rPr lang="zh-TW" altLang="en-US" dirty="0"/>
              <a:t>變數是個物件，此物件包含此文件的內部訊息，包含</a:t>
            </a:r>
            <a:r>
              <a:rPr lang="en-US" altLang="zh-TW" dirty="0"/>
              <a:t>id,</a:t>
            </a:r>
            <a:r>
              <a:rPr lang="zh-TW" altLang="en-US" dirty="0"/>
              <a:t> </a:t>
            </a:r>
            <a:r>
              <a:rPr lang="en-US" altLang="zh-TW" dirty="0"/>
              <a:t>path,</a:t>
            </a:r>
            <a:r>
              <a:rPr lang="zh-TW" altLang="en-US" dirty="0"/>
              <a:t> </a:t>
            </a:r>
            <a:r>
              <a:rPr lang="en-US" altLang="zh-TW" dirty="0"/>
              <a:t>exports,</a:t>
            </a:r>
            <a:r>
              <a:rPr lang="zh-TW" altLang="en-US" dirty="0"/>
              <a:t> </a:t>
            </a:r>
            <a:r>
              <a:rPr lang="en-US" altLang="zh-TW" dirty="0"/>
              <a:t>parent,</a:t>
            </a:r>
            <a:r>
              <a:rPr lang="zh-TW" altLang="en-US" dirty="0"/>
              <a:t> </a:t>
            </a:r>
            <a:r>
              <a:rPr lang="en-US" altLang="zh-TW" dirty="0"/>
              <a:t>filename</a:t>
            </a:r>
            <a:r>
              <a:rPr lang="zh-TW" altLang="en-US" dirty="0"/>
              <a:t>等等資訊。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exports</a:t>
            </a:r>
            <a:r>
              <a:rPr lang="zh-TW" altLang="en-US" dirty="0"/>
              <a:t>是</a:t>
            </a:r>
            <a:r>
              <a:rPr lang="en-US" altLang="zh-TW" dirty="0"/>
              <a:t>module</a:t>
            </a:r>
            <a:r>
              <a:rPr lang="zh-TW" altLang="en-US" dirty="0"/>
              <a:t>物件的屬性，本身是個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require</a:t>
            </a:r>
            <a:r>
              <a:rPr lang="zh-TW" altLang="en-US" dirty="0"/>
              <a:t>是一個</a:t>
            </a:r>
            <a:r>
              <a:rPr lang="en-US" altLang="zh-TW" dirty="0"/>
              <a:t>function</a:t>
            </a:r>
            <a:r>
              <a:rPr lang="zh-TW" altLang="en-US" dirty="0"/>
              <a:t>，可以讀取一個 </a:t>
            </a:r>
            <a:r>
              <a:rPr lang="en-US" altLang="zh-TW" dirty="0"/>
              <a:t>JavaScript </a:t>
            </a:r>
            <a:r>
              <a:rPr lang="zh-TW" altLang="en-US" dirty="0"/>
              <a:t>文件，執行該文件，然後</a:t>
            </a:r>
            <a:r>
              <a:rPr lang="en-US" altLang="zh-TW" dirty="0"/>
              <a:t>return</a:t>
            </a:r>
            <a:r>
              <a:rPr lang="zh-TW" altLang="en-US" dirty="0"/>
              <a:t>這個文件的 </a:t>
            </a:r>
            <a:r>
              <a:rPr lang="en-US" altLang="zh-TW" dirty="0"/>
              <a:t>exports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。若讀取的是一個資料夾，則讀取該資料夾內的</a:t>
            </a:r>
            <a:r>
              <a:rPr lang="en-US" altLang="zh-TW" dirty="0" err="1"/>
              <a:t>index.js</a:t>
            </a:r>
            <a:r>
              <a:rPr lang="zh-TW" altLang="en-US" dirty="0"/>
              <a:t>文件，執行該文件，然後</a:t>
            </a:r>
            <a:r>
              <a:rPr lang="en-US" altLang="zh-TW" dirty="0"/>
              <a:t>return</a:t>
            </a:r>
            <a:r>
              <a:rPr lang="zh-TW" altLang="en-US" dirty="0"/>
              <a:t>這個文件的</a:t>
            </a:r>
            <a:r>
              <a:rPr lang="en-US" altLang="zh-TW" dirty="0"/>
              <a:t>exports</a:t>
            </a:r>
            <a:r>
              <a:rPr lang="zh-TW" altLang="en-US" dirty="0"/>
              <a:t>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2648528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BD2E-5EED-8A82-0A35-3E06CF1D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IP,</a:t>
            </a:r>
            <a:r>
              <a:rPr lang="zh-TW" altLang="en-US" dirty="0"/>
              <a:t> </a:t>
            </a:r>
            <a:r>
              <a:rPr lang="en-US" altLang="zh-TW" dirty="0"/>
              <a:t>DNS,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C3E3-124D-8152-D316-3CC7B540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2128"/>
          </a:xfrm>
        </p:spPr>
        <p:txBody>
          <a:bodyPr>
            <a:normAutofit/>
          </a:bodyPr>
          <a:lstStyle/>
          <a:p>
            <a:r>
              <a:rPr lang="en-US" dirty="0"/>
              <a:t>IP</a:t>
            </a:r>
            <a:r>
              <a:rPr lang="ja-JP" altLang="en-US" dirty="0"/>
              <a:t>位址（英語：</a:t>
            </a:r>
            <a:r>
              <a:rPr lang="en-US" dirty="0"/>
              <a:t>IP Address，</a:t>
            </a:r>
            <a:r>
              <a:rPr lang="ja-JP" altLang="en-US" dirty="0"/>
              <a:t>全稱</a:t>
            </a:r>
            <a:r>
              <a:rPr lang="en-US" dirty="0"/>
              <a:t>Internet Protocol Address），</a:t>
            </a:r>
            <a:r>
              <a:rPr lang="ja-JP" altLang="en-US" dirty="0"/>
              <a:t>又譯為網際網路協定位址，是網際協定中用於標識傳送或接收資料的裝置的一串數字。（相當於每個在網路上的電腦的地址）</a:t>
            </a:r>
            <a:endParaRPr lang="en-US" altLang="ja-JP" dirty="0"/>
          </a:p>
          <a:p>
            <a:r>
              <a:rPr lang="ja-JP" altLang="en-US" dirty="0"/>
              <a:t>常見的</a:t>
            </a:r>
            <a:r>
              <a:rPr lang="en-US" dirty="0"/>
              <a:t>IP</a:t>
            </a:r>
            <a:r>
              <a:rPr lang="ja-JP" altLang="en-US" dirty="0"/>
              <a:t>位址分為</a:t>
            </a:r>
            <a:r>
              <a:rPr lang="en-US" dirty="0"/>
              <a:t>IPv4</a:t>
            </a:r>
            <a:r>
              <a:rPr lang="ja-JP" altLang="en-US" dirty="0"/>
              <a:t>與</a:t>
            </a:r>
            <a:r>
              <a:rPr lang="en-US" dirty="0"/>
              <a:t>IPv6</a:t>
            </a:r>
            <a:r>
              <a:rPr lang="ja-JP" altLang="en-US" dirty="0"/>
              <a:t>兩大類，</a:t>
            </a:r>
            <a:r>
              <a:rPr lang="en-US" dirty="0"/>
              <a:t>IP</a:t>
            </a:r>
            <a:r>
              <a:rPr lang="ja-JP" altLang="en-US" dirty="0"/>
              <a:t>位址由一串數字組成。</a:t>
            </a:r>
            <a:r>
              <a:rPr lang="en-US" dirty="0"/>
              <a:t>IPv4</a:t>
            </a:r>
            <a:r>
              <a:rPr lang="ja-JP" altLang="en-US" dirty="0"/>
              <a:t>為</a:t>
            </a:r>
            <a:r>
              <a:rPr lang="en-US" altLang="ja-JP" dirty="0"/>
              <a:t>32</a:t>
            </a:r>
            <a:r>
              <a:rPr lang="ja-JP" altLang="en-US" dirty="0"/>
              <a:t>位元長，通常書寫時以四組十進位數字組成，並以點分隔，如：</a:t>
            </a:r>
            <a:r>
              <a:rPr lang="en-US" altLang="ja-JP" dirty="0"/>
              <a:t>172.16.254.1 </a:t>
            </a:r>
            <a:r>
              <a:rPr lang="ja-JP" altLang="en-US" dirty="0"/>
              <a:t>；</a:t>
            </a:r>
            <a:r>
              <a:rPr lang="en-US" dirty="0"/>
              <a:t>IPv6</a:t>
            </a:r>
            <a:r>
              <a:rPr lang="ja-JP" altLang="en-US" dirty="0"/>
              <a:t>為</a:t>
            </a:r>
            <a:r>
              <a:rPr lang="en-US" altLang="ja-JP" dirty="0"/>
              <a:t>128</a:t>
            </a:r>
            <a:r>
              <a:rPr lang="ja-JP" altLang="en-US" dirty="0"/>
              <a:t>位元長，通常書寫時以八組十六進位數字組成，以冒號分割，如：</a:t>
            </a:r>
            <a:r>
              <a:rPr lang="en-US" altLang="ja-JP" dirty="0"/>
              <a:t>2001:</a:t>
            </a:r>
            <a:r>
              <a:rPr lang="en-US" dirty="0"/>
              <a:t>db8:0:1234:0:567:8:1。</a:t>
            </a:r>
          </a:p>
          <a:p>
            <a:r>
              <a:rPr lang="en-US" dirty="0"/>
              <a:t>IPv4 </a:t>
            </a:r>
            <a:r>
              <a:rPr lang="ja-JP" altLang="en-US" dirty="0"/>
              <a:t>中的每 </a:t>
            </a:r>
            <a:r>
              <a:rPr lang="en-US" altLang="ja-JP" dirty="0"/>
              <a:t>8 </a:t>
            </a:r>
            <a:r>
              <a:rPr lang="ja-JP" altLang="en-US" dirty="0"/>
              <a:t>個</a:t>
            </a:r>
            <a:r>
              <a:rPr lang="en-US" altLang="zh-TW" dirty="0"/>
              <a:t>digit</a:t>
            </a:r>
            <a:r>
              <a:rPr lang="ja-JP" altLang="en-US" dirty="0"/>
              <a:t>都會被轉換為 </a:t>
            </a:r>
            <a:r>
              <a:rPr lang="en-US" altLang="ja-JP" dirty="0"/>
              <a:t>0 </a:t>
            </a:r>
            <a:r>
              <a:rPr lang="ja-JP" altLang="en-US" dirty="0"/>
              <a:t>到 </a:t>
            </a:r>
            <a:r>
              <a:rPr lang="en-US" altLang="ja-JP" dirty="0"/>
              <a:t>255 </a:t>
            </a:r>
            <a:r>
              <a:rPr lang="ja-JP" altLang="en-US" dirty="0"/>
              <a:t>之間的整數； 因此，</a:t>
            </a:r>
            <a:r>
              <a:rPr lang="en-US" dirty="0"/>
              <a:t>IPv4 </a:t>
            </a:r>
            <a:r>
              <a:rPr lang="ja-JP" altLang="en-US" dirty="0"/>
              <a:t>通常是</a:t>
            </a:r>
            <a:r>
              <a:rPr lang="en-US" altLang="ja-JP" dirty="0"/>
              <a:t>168.1.7.0</a:t>
            </a:r>
            <a:r>
              <a:rPr lang="zh-TW" altLang="en-US" dirty="0"/>
              <a:t> </a:t>
            </a:r>
            <a:r>
              <a:rPr lang="ja-JP" altLang="en-US" dirty="0"/>
              <a:t>而不是</a:t>
            </a:r>
            <a:r>
              <a:rPr lang="en-US" altLang="ja-JP" dirty="0"/>
              <a:t>10101000.00000001.00000111.00000000</a:t>
            </a:r>
            <a:r>
              <a:rPr lang="ja-JP" altLang="en-US" dirty="0"/>
              <a:t>。用前者更容易讓人記憶。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6377223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E037-4AF9-6AB9-F007-4641CD78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IP,</a:t>
            </a:r>
            <a:r>
              <a:rPr lang="zh-TW" altLang="en-US" dirty="0"/>
              <a:t> </a:t>
            </a:r>
            <a:r>
              <a:rPr lang="en-US" altLang="zh-TW" dirty="0"/>
              <a:t>DNS,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3C41F-E16F-B3C6-D62B-6FF3D9FC5F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ja-JP" altLang="en-US"/>
                  <a:t>根據</a:t>
                </a:r>
                <a:r>
                  <a:rPr lang="en-US" dirty="0"/>
                  <a:t>IP</a:t>
                </a:r>
                <a:r>
                  <a:rPr lang="en-US" altLang="zh-TW" dirty="0"/>
                  <a:t>v4</a:t>
                </a:r>
                <a:r>
                  <a:rPr lang="ja-JP" altLang="en-US"/>
                  <a:t>地址的格式，全世界有多少個不同的設備可以同時上網？</a:t>
                </a:r>
                <a:r>
                  <a:rPr lang="en-US" altLang="zh-TW" dirty="0"/>
                  <a:t>32bits</a:t>
                </a:r>
                <a:r>
                  <a:rPr lang="zh-TW" altLang="en-US" dirty="0"/>
                  <a:t>可以製作出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ja-JP" altLang="en-US"/>
                  <a:t>個不同的 </a:t>
                </a:r>
                <a:r>
                  <a:rPr lang="en-US" altLang="ja-JP" dirty="0"/>
                  <a:t>IP </a:t>
                </a:r>
                <a:r>
                  <a:rPr lang="ja-JP" altLang="en-US"/>
                  <a:t>地址。</a:t>
                </a:r>
                <a:r>
                  <a:rPr lang="en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=4294967296</m:t>
                    </m:r>
                  </m:oMath>
                </a14:m>
                <a:r>
                  <a:rPr lang="en-TW" dirty="0"/>
                  <a:t>, </a:t>
                </a:r>
                <a:r>
                  <a:rPr lang="ja-JP" altLang="en-US"/>
                  <a:t>，約</a:t>
                </a:r>
                <a:r>
                  <a:rPr lang="en-US" altLang="ja-JP" dirty="0"/>
                  <a:t>43</a:t>
                </a:r>
                <a:r>
                  <a:rPr lang="ja-JP" altLang="en-US"/>
                  <a:t>億。 但是，這個世界上大約有</a:t>
                </a:r>
                <a:r>
                  <a:rPr lang="en-US" altLang="zh-TW" dirty="0"/>
                  <a:t>72</a:t>
                </a:r>
                <a:r>
                  <a:rPr lang="zh-TW" altLang="en-US" dirty="0"/>
                  <a:t>億人</a:t>
                </a:r>
                <a:r>
                  <a:rPr lang="ja-JP" altLang="en-US"/>
                  <a:t>，且每個人可能擁有超過</a:t>
                </a:r>
                <a:r>
                  <a:rPr lang="en-US" altLang="ja-JP" dirty="0"/>
                  <a:t>1</a:t>
                </a:r>
                <a:r>
                  <a:rPr lang="ja-JP" altLang="en-US"/>
                  <a:t>個與網路連接的設備，所以用</a:t>
                </a:r>
                <a:r>
                  <a:rPr lang="en-US" dirty="0"/>
                  <a:t>IP</a:t>
                </a:r>
                <a:r>
                  <a:rPr lang="en-US" altLang="zh-TW" dirty="0"/>
                  <a:t>v4</a:t>
                </a:r>
                <a:r>
                  <a:rPr lang="ja-JP" altLang="en-US"/>
                  <a:t>地址的格式可能會有一天不夠用。</a:t>
                </a:r>
              </a:p>
              <a:p>
                <a:r>
                  <a:rPr lang="ja-JP" altLang="en-US"/>
                  <a:t>因此，</a:t>
                </a:r>
                <a:r>
                  <a:rPr lang="en-US" altLang="ja-JP" dirty="0"/>
                  <a:t>IPv6</a:t>
                </a:r>
                <a:r>
                  <a:rPr lang="ja-JP" altLang="en-US"/>
                  <a:t>於</a:t>
                </a:r>
                <a:r>
                  <a:rPr lang="en-US" altLang="ja-JP" dirty="0"/>
                  <a:t>1990</a:t>
                </a:r>
                <a:r>
                  <a:rPr lang="ja-JP" altLang="en-US"/>
                  <a:t>年代引入； </a:t>
                </a:r>
                <a:r>
                  <a:rPr lang="en-US" altLang="ja-JP" dirty="0"/>
                  <a:t>IPv6</a:t>
                </a:r>
                <a:r>
                  <a:rPr lang="ja-JP" altLang="en-US"/>
                  <a:t>使用</a:t>
                </a:r>
                <a:r>
                  <a:rPr lang="en-US" altLang="ja-JP" dirty="0"/>
                  <a:t>128</a:t>
                </a:r>
                <a:r>
                  <a:rPr lang="ja-JP" altLang="en-US"/>
                  <a:t>位元，將確保地球上的每一個人、裝置、每一塊岩石和沙子都能夠擁有一個 </a:t>
                </a:r>
                <a:r>
                  <a:rPr lang="en-US" altLang="ja-JP" dirty="0"/>
                  <a:t>IPv6 </a:t>
                </a:r>
                <a:r>
                  <a:rPr lang="ja-JP" altLang="en-US"/>
                  <a:t>地址。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3C41F-E16F-B3C6-D62B-6FF3D9FC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9" t="-1347" r="-428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471058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2E2A-047D-9279-1DBC-02AF03D3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IP,</a:t>
            </a:r>
            <a:r>
              <a:rPr lang="zh-TW" altLang="en-US" dirty="0"/>
              <a:t> </a:t>
            </a:r>
            <a:r>
              <a:rPr lang="en-US" altLang="zh-TW" dirty="0"/>
              <a:t>DNS,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8B18-7EA2-73C5-D4B8-159CED26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Domain Name System</a:t>
            </a:r>
            <a:r>
              <a:rPr lang="zh-TW" altLang="en-US" dirty="0"/>
              <a:t>，</a:t>
            </a:r>
            <a:r>
              <a:rPr lang="ja-JP" altLang="en-US" dirty="0"/>
              <a:t>縮寫：</a:t>
            </a:r>
            <a:r>
              <a:rPr lang="en-US" altLang="zh-TW" dirty="0"/>
              <a:t>DNS</a:t>
            </a:r>
            <a:r>
              <a:rPr lang="zh-TW" altLang="en-US" dirty="0"/>
              <a:t>，</a:t>
            </a:r>
            <a:r>
              <a:rPr lang="ja-JP" altLang="en-US" dirty="0"/>
              <a:t>是網際網路的一項服務。它作為將域名</a:t>
            </a:r>
            <a:r>
              <a:rPr lang="en-US" altLang="zh-TW" dirty="0"/>
              <a:t>(Domain</a:t>
            </a:r>
            <a:r>
              <a:rPr lang="zh-TW" altLang="en-US" dirty="0"/>
              <a:t> </a:t>
            </a:r>
            <a:r>
              <a:rPr lang="en-US" altLang="zh-TW" dirty="0"/>
              <a:t>Name)</a:t>
            </a:r>
            <a:r>
              <a:rPr lang="ja-JP" altLang="en-US" dirty="0"/>
              <a:t>和</a:t>
            </a:r>
            <a:r>
              <a:rPr lang="en-US" altLang="zh-TW" dirty="0"/>
              <a:t>IP</a:t>
            </a:r>
            <a:r>
              <a:rPr lang="ja-JP" altLang="en-US" dirty="0"/>
              <a:t>位址相互對映的一個分散式資料庫，能夠使人更方便地存取網際網路。</a:t>
            </a:r>
            <a:r>
              <a:rPr lang="en-US" altLang="ja-JP" dirty="0"/>
              <a:t>DNS</a:t>
            </a:r>
            <a:r>
              <a:rPr lang="ja-JP" altLang="en-US" dirty="0"/>
              <a:t>旨在讓人們記住域名，而不是無意義的數字。 例如，記住</a:t>
            </a:r>
            <a:r>
              <a:rPr lang="en-US" altLang="ja-JP" dirty="0" err="1"/>
              <a:t>www.youtube.com</a:t>
            </a:r>
            <a:r>
              <a:rPr lang="ja-JP" altLang="en-US" dirty="0"/>
              <a:t>比記住</a:t>
            </a:r>
            <a:r>
              <a:rPr lang="en-US" altLang="ja-JP" dirty="0"/>
              <a:t>168.112.0.12</a:t>
            </a:r>
            <a:r>
              <a:rPr lang="ja-JP" altLang="en-US" dirty="0"/>
              <a:t>更容易。</a:t>
            </a:r>
            <a:endParaRPr lang="en-US" altLang="ja-JP" dirty="0"/>
          </a:p>
          <a:p>
            <a:r>
              <a:rPr lang="ja-JP" altLang="en-US" dirty="0"/>
              <a:t>一個簡單的</a:t>
            </a:r>
            <a:r>
              <a:rPr lang="en-US" altLang="zh-TW" dirty="0"/>
              <a:t>DNS</a:t>
            </a:r>
            <a:r>
              <a:rPr lang="zh-TW" altLang="en-US" dirty="0"/>
              <a:t>系統可以是：</a:t>
            </a:r>
            <a:endParaRPr lang="en-US" altLang="zh-TW" dirty="0"/>
          </a:p>
          <a:p>
            <a:endParaRPr lang="en-US" altLang="ja-JP" dirty="0"/>
          </a:p>
          <a:p>
            <a:endParaRPr lang="en-TW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1C61BC-E72B-44E4-A7D5-72B11A59C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4512"/>
              </p:ext>
            </p:extLst>
          </p:nvPr>
        </p:nvGraphicFramePr>
        <p:xfrm>
          <a:off x="1097280" y="4340506"/>
          <a:ext cx="10058400" cy="15285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55206">
                  <a:extLst>
                    <a:ext uri="{9D8B030D-6E8A-4147-A177-3AD203B41FA5}">
                      <a16:colId xmlns:a16="http://schemas.microsoft.com/office/drawing/2014/main" val="1762293528"/>
                    </a:ext>
                  </a:extLst>
                </a:gridCol>
                <a:gridCol w="7903194">
                  <a:extLst>
                    <a:ext uri="{9D8B030D-6E8A-4147-A177-3AD203B41FA5}">
                      <a16:colId xmlns:a16="http://schemas.microsoft.com/office/drawing/2014/main" val="2200222317"/>
                    </a:ext>
                  </a:extLst>
                </a:gridCol>
              </a:tblGrid>
              <a:tr h="382146">
                <a:tc>
                  <a:txBody>
                    <a:bodyPr/>
                    <a:lstStyle/>
                    <a:p>
                      <a:r>
                        <a:rPr lang="en-US" altLang="zh-TW" dirty="0"/>
                        <a:t>Domain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Name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IP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Address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27484"/>
                  </a:ext>
                </a:extLst>
              </a:tr>
              <a:tr h="38214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youtube.com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b="0" dirty="0"/>
                        <a:t>168.112.0.15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680319"/>
                  </a:ext>
                </a:extLst>
              </a:tr>
              <a:tr h="382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b="0" dirty="0"/>
                        <a:t>example.com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b="0" dirty="0"/>
                        <a:t>167.3.22.19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734135"/>
                  </a:ext>
                </a:extLst>
              </a:tr>
              <a:tr h="3821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G</a:t>
                      </a:r>
                      <a:r>
                        <a:rPr lang="en-TW" b="0" dirty="0"/>
                        <a:t>oogle.com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TW" b="0" dirty="0"/>
                        <a:t>168.0.1.3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15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32918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F7F1-609A-1F63-1408-B8CB00F8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IP,</a:t>
            </a:r>
            <a:r>
              <a:rPr lang="zh-TW" altLang="en-US" dirty="0"/>
              <a:t> </a:t>
            </a:r>
            <a:r>
              <a:rPr lang="en-US" altLang="zh-TW" dirty="0"/>
              <a:t>DNS,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B47C2-B1F5-9684-25C0-88F8AB1E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伺服器中的</a:t>
            </a:r>
            <a:r>
              <a:rPr lang="en-US" altLang="zh-TW" dirty="0"/>
              <a:t>port</a:t>
            </a:r>
            <a:r>
              <a:rPr lang="ja-JP" altLang="en-US"/>
              <a:t>是網路通訊連接時，邏輯上的端點</a:t>
            </a:r>
            <a:r>
              <a:rPr lang="en-US" altLang="zh-TW" dirty="0"/>
              <a:t>(endpoint)</a:t>
            </a:r>
            <a:r>
              <a:rPr lang="ja-JP" altLang="en-US"/>
              <a:t>，用於在伺服器和客戶端之間交換信息。 每個</a:t>
            </a:r>
            <a:r>
              <a:rPr lang="en-US" altLang="zh-TW" dirty="0"/>
              <a:t>port</a:t>
            </a:r>
            <a:r>
              <a:rPr lang="ja-JP" altLang="en-US"/>
              <a:t>被分配一個唯一的數字來單獨識別它們。一些最常用的端口及其相關的網絡協議是：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8533E4-8EDF-99F2-4D3B-29981AFED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61660"/>
              </p:ext>
            </p:extLst>
          </p:nvPr>
        </p:nvGraphicFramePr>
        <p:xfrm>
          <a:off x="1097280" y="3408748"/>
          <a:ext cx="9997440" cy="28378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60725">
                  <a:extLst>
                    <a:ext uri="{9D8B030D-6E8A-4147-A177-3AD203B41FA5}">
                      <a16:colId xmlns:a16="http://schemas.microsoft.com/office/drawing/2014/main" val="2104671536"/>
                    </a:ext>
                  </a:extLst>
                </a:gridCol>
                <a:gridCol w="8536715">
                  <a:extLst>
                    <a:ext uri="{9D8B030D-6E8A-4147-A177-3AD203B41FA5}">
                      <a16:colId xmlns:a16="http://schemas.microsoft.com/office/drawing/2014/main" val="1398400151"/>
                    </a:ext>
                  </a:extLst>
                </a:gridCol>
              </a:tblGrid>
              <a:tr h="366294">
                <a:tc>
                  <a:txBody>
                    <a:bodyPr/>
                    <a:lstStyle/>
                    <a:p>
                      <a:r>
                        <a:rPr lang="en-US" altLang="zh-TW" dirty="0"/>
                        <a:t>Port</a:t>
                      </a:r>
                      <a:r>
                        <a:rPr lang="zh-TW" altLang="en-US" dirty="0"/>
                        <a:t>號碼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TW" dirty="0"/>
                        <a:t>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352075"/>
                  </a:ext>
                </a:extLst>
              </a:tr>
              <a:tr h="366294">
                <a:tc>
                  <a:txBody>
                    <a:bodyPr/>
                    <a:lstStyle/>
                    <a:p>
                      <a:r>
                        <a:rPr lang="en-US" altLang="zh-TW" dirty="0"/>
                        <a:t>20,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21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Transfer Protocol (FTP). FTP is for transferring files between a client and a server.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71046"/>
                  </a:ext>
                </a:extLst>
              </a:tr>
              <a:tr h="366294"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Shell (SSH). SSH is one of many protocols that create secure network connections.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777186"/>
                  </a:ext>
                </a:extLst>
              </a:tr>
              <a:tr h="366294"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Mail Transfer Protocol (SMTP). SMTP is used for email.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552821"/>
                  </a:ext>
                </a:extLst>
              </a:tr>
              <a:tr h="366294"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Hypertext Transfer Protocol (HTTP).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278168"/>
                  </a:ext>
                </a:extLst>
              </a:tr>
              <a:tr h="366294">
                <a:tc>
                  <a:txBody>
                    <a:bodyPr/>
                    <a:lstStyle/>
                    <a:p>
                      <a:r>
                        <a:rPr lang="en-US" altLang="zh-TW" dirty="0"/>
                        <a:t>443</a:t>
                      </a:r>
                      <a:endParaRPr lang="en-TW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Secure (HTTPS). All HTTPS web traffic goes to port 443.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279743"/>
                  </a:ext>
                </a:extLst>
              </a:tr>
              <a:tr h="616622">
                <a:tc>
                  <a:txBody>
                    <a:bodyPr/>
                    <a:lstStyle/>
                    <a:p>
                      <a:r>
                        <a:rPr lang="en-TW" dirty="0"/>
                        <a:t>3389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 Desktop Protocol (RDP). RDP enables users to remotely connect to their desktop computers from another device.</a:t>
                      </a:r>
                      <a:endParaRPr lang="en-TW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56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332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F33F-3B83-845E-B218-7EA5E60F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靜態與動態網頁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F73D1-332E-4FBD-7117-F18074D8E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957" y="2311149"/>
            <a:ext cx="5349045" cy="1580400"/>
          </a:xfrm>
        </p:spPr>
      </p:pic>
    </p:spTree>
    <p:extLst>
      <p:ext uri="{BB962C8B-B14F-4D97-AF65-F5344CB8AC3E}">
        <p14:creationId xmlns:p14="http://schemas.microsoft.com/office/powerpoint/2010/main" val="3056744761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8271D95-A5B9-AFAB-4DAC-FA578FC48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193" y="905933"/>
            <a:ext cx="9991617" cy="5039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8D5E88-583F-4283-EF98-E6217FDC4534}"/>
              </a:ext>
            </a:extLst>
          </p:cNvPr>
          <p:cNvSpPr txBox="1"/>
          <p:nvPr/>
        </p:nvSpPr>
        <p:spPr>
          <a:xfrm>
            <a:off x="7358778" y="775504"/>
            <a:ext cx="4310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solidFill>
                  <a:srgbClr val="FF0000"/>
                </a:solidFill>
              </a:rPr>
              <a:t>一個伺服器可以同時提供多種服務。</a:t>
            </a:r>
            <a:br>
              <a:rPr lang="en-TW" dirty="0">
                <a:solidFill>
                  <a:srgbClr val="FF0000"/>
                </a:solidFill>
              </a:rPr>
            </a:br>
            <a:r>
              <a:rPr lang="en-TW" dirty="0">
                <a:solidFill>
                  <a:srgbClr val="FF0000"/>
                </a:solidFill>
              </a:rPr>
              <a:t>每個服務有相對應的</a:t>
            </a:r>
            <a:r>
              <a:rPr lang="en-US" altLang="zh-TW" dirty="0">
                <a:solidFill>
                  <a:srgbClr val="FF0000"/>
                </a:solidFill>
              </a:rPr>
              <a:t>port</a:t>
            </a:r>
            <a:r>
              <a:rPr lang="zh-TW" altLang="en-US" dirty="0">
                <a:solidFill>
                  <a:srgbClr val="FF0000"/>
                </a:solidFill>
              </a:rPr>
              <a:t>，客戶端可以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en-US" dirty="0">
                <a:solidFill>
                  <a:srgbClr val="FF0000"/>
                </a:solidFill>
              </a:rPr>
              <a:t>根據需求，透過連結到伺服器上不同的</a:t>
            </a:r>
            <a:r>
              <a:rPr lang="en-US" altLang="zh-TW" dirty="0">
                <a:solidFill>
                  <a:srgbClr val="FF0000"/>
                </a:solidFill>
              </a:rPr>
              <a:t>port</a:t>
            </a:r>
            <a:r>
              <a:rPr lang="zh-TW" altLang="en-US" dirty="0">
                <a:solidFill>
                  <a:srgbClr val="FF0000"/>
                </a:solidFill>
              </a:rPr>
              <a:t>來與伺服器互動。</a:t>
            </a:r>
            <a:endParaRPr lang="en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46188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22EA-27E8-921E-5F15-9E55E936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IP,</a:t>
            </a:r>
            <a:r>
              <a:rPr lang="zh-TW" altLang="en-US" dirty="0"/>
              <a:t> </a:t>
            </a:r>
            <a:r>
              <a:rPr lang="en-US" altLang="zh-TW" dirty="0"/>
              <a:t>DNS,</a:t>
            </a:r>
            <a:r>
              <a:rPr lang="zh-TW" altLang="en-US" dirty="0"/>
              <a:t> </a:t>
            </a:r>
            <a:r>
              <a:rPr lang="en-US" altLang="zh-TW" dirty="0"/>
              <a:t>Port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42B3-CBDF-4BCA-B82B-0CF317EE0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2128"/>
          </a:xfrm>
        </p:spPr>
        <p:txBody>
          <a:bodyPr>
            <a:normAutofit/>
          </a:bodyPr>
          <a:lstStyle/>
          <a:p>
            <a:r>
              <a:rPr lang="ja-JP" altLang="en-US"/>
              <a:t>例如，若</a:t>
            </a:r>
            <a:r>
              <a:rPr lang="en-US" altLang="zh-TW" dirty="0"/>
              <a:t>Google</a:t>
            </a:r>
            <a:r>
              <a:rPr lang="zh-TW" altLang="en-US" dirty="0"/>
              <a:t>伺服器是</a:t>
            </a:r>
            <a:r>
              <a:rPr lang="en-US" altLang="zh-TW" dirty="0"/>
              <a:t>https://</a:t>
            </a:r>
            <a:r>
              <a:rPr lang="en-US" altLang="zh-TW" dirty="0" err="1"/>
              <a:t>www.google.com</a:t>
            </a:r>
            <a:r>
              <a:rPr lang="zh-TW" altLang="en-US" dirty="0"/>
              <a:t>，我們希望發出</a:t>
            </a:r>
            <a:r>
              <a:rPr lang="en-US" altLang="zh-TW" dirty="0"/>
              <a:t>HTTPs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，則可以對著</a:t>
            </a:r>
            <a:r>
              <a:rPr lang="en-US" altLang="zh-TW" dirty="0">
                <a:hlinkClick r:id="rId2"/>
              </a:rPr>
              <a:t>https://www.google.com:443</a:t>
            </a:r>
            <a:r>
              <a:rPr lang="zh-TW" altLang="en-US" dirty="0"/>
              <a:t>發出請求，即可連線到</a:t>
            </a:r>
            <a:r>
              <a:rPr lang="en-US" altLang="zh-TW" dirty="0"/>
              <a:t>Google</a:t>
            </a:r>
            <a:r>
              <a:rPr lang="zh-TW" altLang="en-US" dirty="0"/>
              <a:t>伺服器上處理</a:t>
            </a:r>
            <a:r>
              <a:rPr lang="en-US" altLang="zh-TW" dirty="0"/>
              <a:t>HTTPs</a:t>
            </a:r>
            <a:r>
              <a:rPr lang="zh-TW" altLang="en-US" dirty="0"/>
              <a:t>請求的</a:t>
            </a:r>
            <a:r>
              <a:rPr lang="en-US" altLang="zh-TW" dirty="0"/>
              <a:t>port</a:t>
            </a:r>
            <a:r>
              <a:rPr lang="zh-TW" altLang="en-US" dirty="0"/>
              <a:t>。因為沒有必要顯示，所以網址後面的</a:t>
            </a:r>
            <a:r>
              <a:rPr lang="en-US" altLang="zh-TW" i="1" dirty="0"/>
              <a:t>:443</a:t>
            </a:r>
            <a:r>
              <a:rPr lang="zh-TW" altLang="en-US" dirty="0"/>
              <a:t>通常在網頁瀏覽器上是看不到的。</a:t>
            </a:r>
            <a:endParaRPr lang="en-US" altLang="zh-TW" dirty="0"/>
          </a:p>
          <a:p>
            <a:r>
              <a:rPr lang="zh-TW" altLang="en-US" dirty="0"/>
              <a:t>另一方面，</a:t>
            </a:r>
            <a:r>
              <a:rPr lang="en-US" altLang="zh-TW" dirty="0"/>
              <a:t>Google</a:t>
            </a:r>
            <a:r>
              <a:rPr lang="zh-TW" altLang="en-US" dirty="0"/>
              <a:t>伺服器有著</a:t>
            </a:r>
            <a:r>
              <a:rPr lang="en-US" altLang="zh-TW" dirty="0"/>
              <a:t>24</a:t>
            </a:r>
            <a:r>
              <a:rPr lang="zh-TW" altLang="en-US" dirty="0"/>
              <a:t>小時不停止運作的腳本語言，在處理任何來自</a:t>
            </a:r>
            <a:r>
              <a:rPr lang="en-US" altLang="zh-TW" dirty="0"/>
              <a:t>port</a:t>
            </a:r>
            <a:r>
              <a:rPr lang="zh-TW" altLang="en-US" dirty="0"/>
              <a:t> </a:t>
            </a:r>
            <a:r>
              <a:rPr lang="en-US" altLang="zh-TW" dirty="0"/>
              <a:t>443</a:t>
            </a:r>
            <a:r>
              <a:rPr lang="zh-TW" altLang="en-US" dirty="0"/>
              <a:t>的請求。腳本的</a:t>
            </a:r>
            <a:r>
              <a:rPr lang="en-US" altLang="zh-TW" dirty="0"/>
              <a:t>Pseudocode</a:t>
            </a:r>
            <a:r>
              <a:rPr lang="zh-TW" altLang="en-US" dirty="0"/>
              <a:t>如下：</a:t>
            </a:r>
            <a:endParaRPr lang="en-US" altLang="zh-TW" dirty="0"/>
          </a:p>
          <a:p>
            <a:r>
              <a:rPr lang="en-US" altLang="zh-TW" i="1" dirty="0" err="1"/>
              <a:t>app.listen</a:t>
            </a:r>
            <a:r>
              <a:rPr lang="en-US" altLang="zh-TW" i="1" dirty="0"/>
              <a:t>(20,</a:t>
            </a:r>
            <a:r>
              <a:rPr lang="zh-TW" altLang="en-US" i="1" dirty="0"/>
              <a:t> </a:t>
            </a:r>
            <a:r>
              <a:rPr lang="en-US" altLang="zh-TW" i="1" dirty="0"/>
              <a:t>()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{//</a:t>
            </a:r>
            <a:r>
              <a:rPr lang="zh-TW" altLang="en-US" i="1" dirty="0"/>
              <a:t> </a:t>
            </a:r>
            <a:r>
              <a:rPr lang="en-US" altLang="zh-TW" i="1" dirty="0"/>
              <a:t>return</a:t>
            </a:r>
            <a:r>
              <a:rPr lang="zh-TW" altLang="en-US" i="1" dirty="0"/>
              <a:t> </a:t>
            </a:r>
            <a:r>
              <a:rPr lang="en-US" altLang="zh-TW" i="1" dirty="0"/>
              <a:t>a</a:t>
            </a:r>
            <a:r>
              <a:rPr lang="zh-TW" altLang="en-US" i="1" dirty="0"/>
              <a:t> </a:t>
            </a:r>
            <a:r>
              <a:rPr lang="en-US" altLang="zh-TW" i="1" dirty="0"/>
              <a:t>file</a:t>
            </a:r>
            <a:r>
              <a:rPr lang="zh-TW" altLang="en-US" i="1" dirty="0"/>
              <a:t> </a:t>
            </a:r>
            <a:r>
              <a:rPr lang="en-US" altLang="zh-TW" i="1" dirty="0"/>
              <a:t>to</a:t>
            </a:r>
            <a:r>
              <a:rPr lang="zh-TW" altLang="en-US" i="1" dirty="0"/>
              <a:t> </a:t>
            </a:r>
            <a:r>
              <a:rPr lang="en-US" altLang="zh-TW" i="1" dirty="0"/>
              <a:t>client})</a:t>
            </a:r>
            <a:r>
              <a:rPr lang="zh-TW" altLang="en-US" i="1" dirty="0"/>
              <a:t> </a:t>
            </a:r>
            <a:r>
              <a:rPr lang="en-US" altLang="zh-TW" i="1" dirty="0"/>
              <a:t>//</a:t>
            </a:r>
            <a:r>
              <a:rPr lang="zh-TW" altLang="en-US" i="1" dirty="0"/>
              <a:t>處理</a:t>
            </a:r>
            <a:r>
              <a:rPr lang="en-US" altLang="zh-TW" i="1" dirty="0"/>
              <a:t>FTP</a:t>
            </a:r>
            <a:r>
              <a:rPr lang="zh-TW" altLang="en-US" i="1" dirty="0"/>
              <a:t>請求</a:t>
            </a:r>
            <a:endParaRPr lang="en-US" altLang="zh-TW" i="1" dirty="0"/>
          </a:p>
          <a:p>
            <a:r>
              <a:rPr lang="en-US" altLang="zh-TW" i="1" dirty="0" err="1"/>
              <a:t>app.listen</a:t>
            </a:r>
            <a:r>
              <a:rPr lang="en-US" altLang="zh-TW" i="1" dirty="0"/>
              <a:t>(25,</a:t>
            </a:r>
            <a:r>
              <a:rPr lang="zh-TW" altLang="en-US" i="1" dirty="0"/>
              <a:t> </a:t>
            </a:r>
            <a:r>
              <a:rPr lang="en-US" altLang="zh-TW" i="1" dirty="0"/>
              <a:t>()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{//</a:t>
            </a:r>
            <a:r>
              <a:rPr lang="zh-TW" altLang="en-US" i="1" dirty="0"/>
              <a:t> </a:t>
            </a:r>
            <a:r>
              <a:rPr lang="en-US" altLang="zh-TW" i="1" dirty="0"/>
              <a:t>return</a:t>
            </a:r>
            <a:r>
              <a:rPr lang="zh-TW" altLang="en-US" i="1" dirty="0"/>
              <a:t> </a:t>
            </a:r>
            <a:r>
              <a:rPr lang="en-US" altLang="zh-TW" i="1" dirty="0"/>
              <a:t>an</a:t>
            </a:r>
            <a:r>
              <a:rPr lang="zh-TW" altLang="en-US" i="1" dirty="0"/>
              <a:t> </a:t>
            </a:r>
            <a:r>
              <a:rPr lang="en-US" altLang="zh-TW" i="1" dirty="0"/>
              <a:t>email</a:t>
            </a:r>
            <a:r>
              <a:rPr lang="zh-TW" altLang="en-US" i="1" dirty="0"/>
              <a:t> </a:t>
            </a:r>
            <a:r>
              <a:rPr lang="en-US" altLang="zh-TW" i="1" dirty="0"/>
              <a:t>to</a:t>
            </a:r>
            <a:r>
              <a:rPr lang="zh-TW" altLang="en-US" i="1" dirty="0"/>
              <a:t> </a:t>
            </a:r>
            <a:r>
              <a:rPr lang="en-US" altLang="zh-TW" i="1" dirty="0"/>
              <a:t>client})</a:t>
            </a:r>
            <a:r>
              <a:rPr lang="zh-TW" altLang="en-US" i="1" dirty="0"/>
              <a:t> </a:t>
            </a:r>
            <a:r>
              <a:rPr lang="en-US" altLang="zh-TW" i="1" dirty="0"/>
              <a:t>//</a:t>
            </a:r>
            <a:r>
              <a:rPr lang="zh-TW" altLang="en-US" i="1" dirty="0"/>
              <a:t>處理</a:t>
            </a:r>
            <a:r>
              <a:rPr lang="en-US" altLang="zh-TW" i="1" dirty="0"/>
              <a:t>SMTP</a:t>
            </a:r>
            <a:r>
              <a:rPr lang="zh-TW" altLang="en-US" i="1" dirty="0"/>
              <a:t>請求</a:t>
            </a:r>
            <a:endParaRPr lang="en-US" altLang="zh-TW" i="1" dirty="0"/>
          </a:p>
          <a:p>
            <a:r>
              <a:rPr lang="en-US" altLang="zh-TW" i="1" dirty="0" err="1"/>
              <a:t>app.listen</a:t>
            </a:r>
            <a:r>
              <a:rPr lang="en-US" altLang="zh-TW" i="1" dirty="0"/>
              <a:t>(443,</a:t>
            </a:r>
            <a:r>
              <a:rPr lang="zh-TW" altLang="en-US" i="1" dirty="0"/>
              <a:t> </a:t>
            </a:r>
            <a:r>
              <a:rPr lang="en-US" altLang="zh-TW" i="1" dirty="0"/>
              <a:t>()</a:t>
            </a:r>
            <a:r>
              <a:rPr lang="zh-TW" altLang="en-US" i="1" dirty="0"/>
              <a:t> </a:t>
            </a:r>
            <a:r>
              <a:rPr lang="en-US" altLang="zh-TW" i="1" dirty="0"/>
              <a:t>=&gt;</a:t>
            </a:r>
            <a:r>
              <a:rPr lang="zh-TW" altLang="en-US" i="1" dirty="0"/>
              <a:t> </a:t>
            </a:r>
            <a:r>
              <a:rPr lang="en-US" altLang="zh-TW" i="1" dirty="0"/>
              <a:t>{//</a:t>
            </a:r>
            <a:r>
              <a:rPr lang="zh-TW" altLang="en-US" i="1" dirty="0"/>
              <a:t> </a:t>
            </a:r>
            <a:r>
              <a:rPr lang="en-US" altLang="zh-TW" i="1" dirty="0"/>
              <a:t>return</a:t>
            </a:r>
            <a:r>
              <a:rPr lang="zh-TW" altLang="en-US" i="1" dirty="0"/>
              <a:t> </a:t>
            </a:r>
            <a:r>
              <a:rPr lang="en-US" altLang="zh-TW" i="1" dirty="0"/>
              <a:t>a</a:t>
            </a:r>
            <a:r>
              <a:rPr lang="zh-TW" altLang="en-US" i="1" dirty="0"/>
              <a:t> </a:t>
            </a:r>
            <a:r>
              <a:rPr lang="en-US" altLang="zh-TW" i="1" dirty="0"/>
              <a:t>webpage</a:t>
            </a:r>
            <a:r>
              <a:rPr lang="zh-TW" altLang="en-US" i="1" dirty="0"/>
              <a:t> </a:t>
            </a:r>
            <a:r>
              <a:rPr lang="en-US" altLang="zh-TW" i="1" dirty="0"/>
              <a:t>to</a:t>
            </a:r>
            <a:r>
              <a:rPr lang="zh-TW" altLang="en-US" i="1" dirty="0"/>
              <a:t> </a:t>
            </a:r>
            <a:r>
              <a:rPr lang="en-US" altLang="zh-TW" i="1" dirty="0"/>
              <a:t>client})</a:t>
            </a:r>
            <a:r>
              <a:rPr lang="zh-TW" altLang="en-US" i="1" dirty="0"/>
              <a:t> </a:t>
            </a:r>
            <a:r>
              <a:rPr lang="en-US" altLang="zh-TW" i="1" dirty="0"/>
              <a:t>//</a:t>
            </a:r>
            <a:r>
              <a:rPr lang="zh-TW" altLang="en-US" i="1" dirty="0"/>
              <a:t> 處理</a:t>
            </a:r>
            <a:r>
              <a:rPr lang="en-US" altLang="zh-TW" i="1" dirty="0"/>
              <a:t>HTTPs</a:t>
            </a:r>
            <a:r>
              <a:rPr lang="zh-TW" altLang="en-US" i="1" dirty="0"/>
              <a:t>請求</a:t>
            </a:r>
            <a:endParaRPr lang="en-US" altLang="zh-TW" i="1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5477016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7310-178A-7BE2-2212-D977EA21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localhost:3000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2A25-DF4A-C6AC-FF65-9FF15A3E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在電腦網絡中，</a:t>
            </a:r>
            <a:r>
              <a:rPr lang="en-US" dirty="0"/>
              <a:t>localhost </a:t>
            </a:r>
            <a:r>
              <a:rPr lang="en-US" altLang="zh-TW" dirty="0"/>
              <a:t>(</a:t>
            </a:r>
            <a:r>
              <a:rPr lang="ja-JP" altLang="en-US"/>
              <a:t>意為「本地主機」，指「這台電腦」</a:t>
            </a:r>
            <a:r>
              <a:rPr lang="en-US" altLang="zh-TW" dirty="0"/>
              <a:t>)</a:t>
            </a:r>
            <a:r>
              <a:rPr lang="ja-JP" altLang="en-US"/>
              <a:t>是給迴路網絡接口（</a:t>
            </a:r>
            <a:r>
              <a:rPr lang="en-US" dirty="0"/>
              <a:t>loopback）</a:t>
            </a:r>
            <a:r>
              <a:rPr lang="ja-JP" altLang="en-US"/>
              <a:t>的一個標準主機名，相對應的</a:t>
            </a:r>
            <a:r>
              <a:rPr lang="en-US" dirty="0"/>
              <a:t>IP</a:t>
            </a:r>
            <a:r>
              <a:rPr lang="ja-JP" altLang="en-US"/>
              <a:t>位址為</a:t>
            </a:r>
            <a:r>
              <a:rPr lang="en-US" altLang="ja-JP" dirty="0"/>
              <a:t>127.0.0.1</a:t>
            </a:r>
            <a:r>
              <a:rPr lang="ja-JP" altLang="en-US"/>
              <a:t>（</a:t>
            </a:r>
            <a:r>
              <a:rPr lang="en-US" dirty="0"/>
              <a:t>IPv4）。</a:t>
            </a:r>
            <a:r>
              <a:rPr lang="en-US" dirty="0" err="1"/>
              <a:t>在</a:t>
            </a:r>
            <a:r>
              <a:rPr lang="en-US" altLang="zh-TW" dirty="0" err="1"/>
              <a:t>DNS</a:t>
            </a:r>
            <a:r>
              <a:rPr lang="zh-TW" altLang="en-US" dirty="0"/>
              <a:t>中，</a:t>
            </a:r>
            <a:r>
              <a:rPr lang="en-US" altLang="zh-TW" dirty="0"/>
              <a:t>localhost</a:t>
            </a:r>
            <a:r>
              <a:rPr lang="zh-TW" altLang="en-US" dirty="0"/>
              <a:t>這個</a:t>
            </a:r>
            <a:r>
              <a:rPr lang="en-US" altLang="zh-TW" dirty="0"/>
              <a:t>domain</a:t>
            </a:r>
            <a:r>
              <a:rPr lang="zh-TW" altLang="en-US" dirty="0"/>
              <a:t> </a:t>
            </a:r>
            <a:r>
              <a:rPr lang="en-US" altLang="zh-TW" dirty="0"/>
              <a:t>name</a:t>
            </a:r>
            <a:r>
              <a:rPr lang="zh-TW" altLang="en-US" dirty="0"/>
              <a:t>會被換成</a:t>
            </a:r>
            <a:r>
              <a:rPr lang="en-US" altLang="zh-TW" dirty="0"/>
              <a:t>127.0. 0.1</a:t>
            </a:r>
            <a:r>
              <a:rPr lang="zh-TW" altLang="en-US" dirty="0"/>
              <a:t>。</a:t>
            </a:r>
            <a:endParaRPr lang="en-US" dirty="0"/>
          </a:p>
          <a:p>
            <a:r>
              <a:rPr lang="en-TW" dirty="0"/>
              <a:t>我們可以在自己的電腦上面架設並且運行伺服器。當我們要使用同一台電腦連結到在自己的電腦上面伺服器，可以透過寄送</a:t>
            </a:r>
            <a:r>
              <a:rPr lang="en-US" dirty="0" err="1"/>
              <a:t>請求到</a:t>
            </a:r>
            <a:r>
              <a:rPr lang="en-US" altLang="zh-TW" dirty="0"/>
              <a:t> localhost</a:t>
            </a:r>
            <a:r>
              <a:rPr lang="zh-TW" altLang="en-US" dirty="0"/>
              <a:t> 到自己的電腦上，這就是</a:t>
            </a:r>
            <a:r>
              <a:rPr lang="ja-JP" altLang="en-US"/>
              <a:t>迴路網絡接口（</a:t>
            </a:r>
            <a:r>
              <a:rPr lang="en-US" dirty="0"/>
              <a:t>loopback） 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通常我們在本機上的網頁伺服器，都是使用</a:t>
            </a:r>
            <a:r>
              <a:rPr lang="en-US" altLang="zh-TW" dirty="0"/>
              <a:t>port</a:t>
            </a:r>
            <a:r>
              <a:rPr lang="zh-TW" altLang="en-US" dirty="0"/>
              <a:t> </a:t>
            </a:r>
            <a:r>
              <a:rPr lang="en-US" altLang="zh-TW" dirty="0"/>
              <a:t>3000</a:t>
            </a:r>
            <a:r>
              <a:rPr lang="zh-TW" altLang="en-US" dirty="0"/>
              <a:t>或是</a:t>
            </a:r>
            <a:r>
              <a:rPr lang="en-US" altLang="zh-TW" dirty="0"/>
              <a:t>8080(</a:t>
            </a:r>
            <a:r>
              <a:rPr lang="zh-TW" altLang="en-US" dirty="0"/>
              <a:t>但基本上，也可以設定任何</a:t>
            </a:r>
            <a:r>
              <a:rPr lang="en-US" altLang="zh-TW" dirty="0"/>
              <a:t>1000</a:t>
            </a:r>
            <a:r>
              <a:rPr lang="zh-TW" altLang="en-US" dirty="0"/>
              <a:t>到</a:t>
            </a:r>
            <a:r>
              <a:rPr lang="en-US" altLang="zh-TW" dirty="0"/>
              <a:t>9999</a:t>
            </a:r>
            <a:r>
              <a:rPr lang="zh-TW" altLang="en-US" dirty="0"/>
              <a:t>內的數字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343372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6427-B0A3-862E-35BA-87907117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CB72-7956-4CBA-5E13-0068E0F0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以及</a:t>
            </a:r>
            <a:r>
              <a:rPr lang="en-US" altLang="zh-TW" dirty="0"/>
              <a:t>Response</a:t>
            </a:r>
            <a:r>
              <a:rPr lang="zh-TW" altLang="en-US" dirty="0"/>
              <a:t>的基本規定格式如下：</a:t>
            </a:r>
            <a:endParaRPr lang="en-US" altLang="zh-TW" dirty="0"/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Request-Line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Request,</a:t>
            </a:r>
            <a:r>
              <a:rPr lang="zh-TW" altLang="en-US" dirty="0"/>
              <a:t> </a:t>
            </a:r>
            <a:r>
              <a:rPr lang="en-US" altLang="zh-TW" dirty="0"/>
              <a:t>Status-Line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Header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An</a:t>
            </a:r>
            <a:r>
              <a:rPr lang="zh-TW" altLang="en-US" dirty="0"/>
              <a:t> </a:t>
            </a: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line</a:t>
            </a:r>
            <a:r>
              <a:rPr lang="zh-TW" altLang="en-US" dirty="0"/>
              <a:t> </a:t>
            </a:r>
            <a:r>
              <a:rPr lang="en-US" altLang="zh-TW" dirty="0"/>
              <a:t>indicating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end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r>
              <a:rPr lang="zh-TW" altLang="en-US" dirty="0"/>
              <a:t> </a:t>
            </a:r>
            <a:r>
              <a:rPr lang="en-US" altLang="zh-TW" dirty="0"/>
              <a:t>fields</a:t>
            </a:r>
          </a:p>
          <a:p>
            <a:pPr>
              <a:buFont typeface="Wingdings" pitchFamily="2" charset="2"/>
              <a:buChar char="§"/>
            </a:pPr>
            <a:r>
              <a:rPr lang="zh-TW" altLang="en-US" dirty="0"/>
              <a:t> </a:t>
            </a:r>
            <a:r>
              <a:rPr lang="en-US" altLang="zh-TW" dirty="0"/>
              <a:t>Optionally a message</a:t>
            </a:r>
            <a:r>
              <a:rPr lang="zh-TW" altLang="en-US" dirty="0"/>
              <a:t> </a:t>
            </a:r>
            <a:r>
              <a:rPr lang="en-US" altLang="zh-TW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800597168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AC33-2D4B-2EAF-D1C9-E6DBA797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382A-DB9E-F1E2-15F0-6D295648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一個基礎的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會是：</a:t>
            </a:r>
            <a:endParaRPr lang="en-US" altLang="zh-TW" dirty="0"/>
          </a:p>
          <a:p>
            <a:endParaRPr lang="en-TW" dirty="0"/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43B6CEB8-070E-DBA6-2283-CA5D54FF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61506"/>
            <a:ext cx="7772400" cy="15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90460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BEF4-9EA0-704A-E1EF-2DFAC789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21A0-5F3E-D57E-4339-F402E1B7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一個基礎的</a:t>
            </a:r>
            <a:r>
              <a:rPr lang="en-US" altLang="zh-TW" dirty="0"/>
              <a:t>Response</a:t>
            </a:r>
            <a:r>
              <a:rPr lang="zh-TW" altLang="en-US" dirty="0"/>
              <a:t>會是：</a:t>
            </a:r>
            <a:endParaRPr lang="en-US" altLang="zh-TW" dirty="0"/>
          </a:p>
          <a:p>
            <a:endParaRPr lang="en-TW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FFFDAE9-2667-FDD6-7B3B-2714061CA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5" y="2619574"/>
            <a:ext cx="7772400" cy="27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83176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7533-8E12-223E-7969-93473069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6E81-3BA9-E825-4858-10EA5D179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如果網頁交出表格資料，且使用</a:t>
            </a:r>
            <a:r>
              <a:rPr lang="en-US" altLang="zh-TW" dirty="0"/>
              <a:t>GET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的話，會是：</a:t>
            </a:r>
            <a:endParaRPr lang="en-US" altLang="zh-TW" dirty="0"/>
          </a:p>
          <a:p>
            <a:endParaRPr lang="en-TW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E3F8515-C70E-4E91-138E-7509E4A1F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65203"/>
            <a:ext cx="7772400" cy="152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56746"/>
      </p:ext>
    </p:extLst>
  </p:cSld>
  <p:clrMapOvr>
    <a:masterClrMapping/>
  </p:clrMapOvr>
  <p:transition spd="slow"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5155-6301-66E4-6C4B-EEF76A9A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C1425-D512-8085-D5B5-BDBD4A6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內部有表格資料的話，會是：</a:t>
            </a:r>
            <a:endParaRPr lang="en-TW" altLang="zh-TW" dirty="0"/>
          </a:p>
          <a:p>
            <a:endParaRPr lang="en-US" altLang="zh-TW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E570FF76-9EA7-D487-D0DA-3B3BA2345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17842"/>
            <a:ext cx="7480251" cy="198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7727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C177-7045-D2DE-062B-79215E9F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DBCB-6EB9-FB72-F6E0-2D15D48F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帶有</a:t>
            </a:r>
            <a:r>
              <a:rPr lang="en-US" altLang="zh-TW" dirty="0" err="1"/>
              <a:t>cookie</a:t>
            </a:r>
            <a:r>
              <a:rPr lang="zh-TW" altLang="en-US" dirty="0"/>
              <a:t>設定的</a:t>
            </a:r>
            <a:r>
              <a:rPr lang="en-US" altLang="zh-TW" dirty="0"/>
              <a:t>response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398A0F-0B1A-371D-2B38-7BCE4684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6286"/>
            <a:ext cx="7772400" cy="248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64653"/>
      </p:ext>
    </p:extLst>
  </p:cSld>
  <p:clrMapOvr>
    <a:masterClrMapping/>
  </p:clrMapOvr>
  <p:transition spd="slow"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21BB-8571-5CF0-B1C1-F5FD4E11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</a:t>
            </a:r>
            <a:r>
              <a:rPr lang="zh-TW" altLang="en-US" dirty="0"/>
              <a:t> </a:t>
            </a:r>
            <a:r>
              <a:rPr lang="en-US" altLang="zh-TW" dirty="0"/>
              <a:t>Request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Header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94FE-C082-9F0D-0F35-73C0C3CA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帶有</a:t>
            </a:r>
            <a:r>
              <a:rPr lang="en-US" altLang="zh-TW" dirty="0" err="1"/>
              <a:t>cookie</a:t>
            </a:r>
            <a:r>
              <a:rPr lang="zh-TW" altLang="en-US" dirty="0"/>
              <a:t>設定的</a:t>
            </a:r>
            <a:r>
              <a:rPr lang="en-US" altLang="zh-TW" dirty="0"/>
              <a:t>request</a:t>
            </a:r>
            <a:r>
              <a:rPr lang="zh-TW" altLang="en-US" dirty="0"/>
              <a:t>：</a:t>
            </a:r>
            <a:endParaRPr lang="en-TW" altLang="zh-TW" dirty="0"/>
          </a:p>
          <a:p>
            <a:endParaRPr lang="en-US" altLang="zh-TW" dirty="0"/>
          </a:p>
        </p:txBody>
      </p:sp>
      <p:pic>
        <p:nvPicPr>
          <p:cNvPr id="5" name="Picture 4" descr="Letter&#10;&#10;Description automatically generated with medium confidence">
            <a:extLst>
              <a:ext uri="{FF2B5EF4-FFF2-40B4-BE49-F238E27FC236}">
                <a16:creationId xmlns:a16="http://schemas.microsoft.com/office/drawing/2014/main" id="{41E8A740-92FC-22D8-5725-9EED77B1E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15728"/>
            <a:ext cx="7772400" cy="176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8727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4284-F8C8-59DD-4FBD-4FAF109C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靜態與動態網頁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483488-6FC3-7889-80F4-BB6D6357A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0415" y="2474079"/>
            <a:ext cx="8731170" cy="3359562"/>
          </a:xfrm>
        </p:spPr>
      </p:pic>
    </p:spTree>
    <p:extLst>
      <p:ext uri="{BB962C8B-B14F-4D97-AF65-F5344CB8AC3E}">
        <p14:creationId xmlns:p14="http://schemas.microsoft.com/office/powerpoint/2010/main" val="3798339820"/>
      </p:ext>
    </p:extLst>
  </p:cSld>
  <p:clrMapOvr>
    <a:masterClrMapping/>
  </p:clrMapOvr>
  <p:transition spd="slow"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E882-C7F1-F92C-E09E-7C5712D8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NPM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2E18E-3BC9-DE4B-A6B4-3DDAFA19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NPM </a:t>
            </a:r>
            <a:r>
              <a:rPr lang="ja-JP" altLang="en-US" dirty="0"/>
              <a:t>是</a:t>
            </a:r>
            <a:r>
              <a:rPr lang="en-US" altLang="zh-TW" dirty="0"/>
              <a:t>Node Package Manager</a:t>
            </a:r>
            <a:r>
              <a:rPr lang="zh-TW" altLang="en-US" dirty="0"/>
              <a:t>，</a:t>
            </a:r>
            <a:r>
              <a:rPr lang="ja-JP" altLang="en-US" dirty="0"/>
              <a:t>是</a:t>
            </a:r>
            <a:r>
              <a:rPr lang="en-US" altLang="zh-TW" dirty="0"/>
              <a:t>Node.js</a:t>
            </a:r>
            <a:r>
              <a:rPr lang="ja-JP" altLang="en-US" dirty="0"/>
              <a:t>預設的套件管理系統。</a:t>
            </a:r>
            <a:r>
              <a:rPr lang="en-US" altLang="ja-JP" dirty="0"/>
              <a:t> </a:t>
            </a:r>
            <a:r>
              <a:rPr lang="en-US" altLang="ja-JP" dirty="0" err="1"/>
              <a:t>npm</a:t>
            </a:r>
            <a:r>
              <a:rPr lang="ja-JP" altLang="en-US" dirty="0"/>
              <a:t>會隨著</a:t>
            </a:r>
            <a:r>
              <a:rPr lang="en-US" altLang="ja-JP" dirty="0"/>
              <a:t>Node.js</a:t>
            </a:r>
            <a:r>
              <a:rPr lang="ja-JP" altLang="en-US" dirty="0"/>
              <a:t>自動安裝。透過</a:t>
            </a:r>
            <a:r>
              <a:rPr lang="en-US" altLang="zh-TW" dirty="0" err="1"/>
              <a:t>npm</a:t>
            </a:r>
            <a:r>
              <a:rPr lang="zh-TW" altLang="en-US" dirty="0"/>
              <a:t>，我們可以在</a:t>
            </a:r>
            <a:r>
              <a:rPr lang="en-US" altLang="zh-TW" dirty="0"/>
              <a:t>CLI</a:t>
            </a:r>
            <a:r>
              <a:rPr lang="zh-TW" altLang="en-US" dirty="0"/>
              <a:t> </a:t>
            </a:r>
            <a:r>
              <a:rPr lang="en-US" altLang="zh-TW" dirty="0"/>
              <a:t>(Command-Line Interface)</a:t>
            </a:r>
            <a:r>
              <a:rPr lang="zh-TW" altLang="en-US" dirty="0"/>
              <a:t>下指令，命令電腦從網路上下載別的開發者發佈到網路上的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packages</a:t>
            </a:r>
            <a:r>
              <a:rPr lang="zh-TW" altLang="en-US" dirty="0"/>
              <a:t>。</a:t>
            </a:r>
            <a:r>
              <a:rPr lang="en-US" altLang="zh-TW" dirty="0"/>
              <a:t>Module</a:t>
            </a:r>
            <a:r>
              <a:rPr lang="ja-JP" altLang="en-US" dirty="0"/>
              <a:t>是指具有一些功能的單個 </a:t>
            </a:r>
            <a:r>
              <a:rPr lang="en-US" altLang="zh-TW" dirty="0"/>
              <a:t>JavaScript </a:t>
            </a:r>
            <a:r>
              <a:rPr lang="ja-JP" altLang="en-US" dirty="0"/>
              <a:t>文件。 </a:t>
            </a:r>
            <a:r>
              <a:rPr lang="en-US" altLang="zh-TW" dirty="0"/>
              <a:t>Package</a:t>
            </a:r>
            <a:r>
              <a:rPr lang="ja-JP" altLang="en-US" dirty="0"/>
              <a:t>是一個資料夾，其中包含一個或多個</a:t>
            </a:r>
            <a:r>
              <a:rPr lang="en-US" altLang="zh-TW" dirty="0"/>
              <a:t>modules</a:t>
            </a:r>
            <a:r>
              <a:rPr lang="ja-JP" altLang="en-US" dirty="0"/>
              <a:t>。</a:t>
            </a:r>
            <a:endParaRPr lang="en-US" altLang="zh-TW" dirty="0"/>
          </a:p>
          <a:p>
            <a:r>
              <a:rPr lang="zh-TW" altLang="en-US" dirty="0"/>
              <a:t>若我們希望目前的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可以使用</a:t>
            </a:r>
            <a:r>
              <a:rPr lang="en-US" altLang="zh-TW" dirty="0" err="1"/>
              <a:t>npm</a:t>
            </a:r>
            <a:r>
              <a:rPr lang="zh-TW" altLang="en-US" dirty="0"/>
              <a:t>來下載別的開發者發佈到網路上的</a:t>
            </a:r>
            <a:r>
              <a:rPr lang="en-US" altLang="zh-TW" dirty="0"/>
              <a:t>node</a:t>
            </a:r>
            <a:r>
              <a:rPr lang="zh-TW" altLang="en-US" dirty="0"/>
              <a:t> </a:t>
            </a:r>
            <a:r>
              <a:rPr lang="en-US" altLang="zh-TW" dirty="0"/>
              <a:t>packages</a:t>
            </a:r>
            <a:r>
              <a:rPr lang="zh-TW" altLang="en-US" dirty="0"/>
              <a:t>，並且管理這些</a:t>
            </a:r>
            <a:r>
              <a:rPr lang="en-US" altLang="zh-TW" dirty="0"/>
              <a:t>packages</a:t>
            </a:r>
            <a:r>
              <a:rPr lang="zh-TW" altLang="en-US" dirty="0"/>
              <a:t>，需要先做指令：</a:t>
            </a:r>
            <a:endParaRPr lang="en-US" altLang="zh-TW" dirty="0"/>
          </a:p>
          <a:p>
            <a:pPr algn="ctr"/>
            <a:r>
              <a:rPr lang="en-US" altLang="zh-TW" i="1" dirty="0" err="1"/>
              <a:t>npm</a:t>
            </a:r>
            <a:r>
              <a:rPr lang="zh-TW" altLang="en-US" i="1" dirty="0"/>
              <a:t> </a:t>
            </a:r>
            <a:r>
              <a:rPr lang="en-US" altLang="zh-TW" i="1" dirty="0" err="1"/>
              <a:t>init</a:t>
            </a:r>
            <a:endParaRPr lang="en-US" altLang="zh-TW" i="1" dirty="0"/>
          </a:p>
          <a:p>
            <a:r>
              <a:rPr lang="ja-JP" altLang="en-US" dirty="0"/>
              <a:t>所有 </a:t>
            </a:r>
            <a:r>
              <a:rPr lang="en-US" altLang="zh-TW" dirty="0" err="1"/>
              <a:t>npm</a:t>
            </a:r>
            <a:r>
              <a:rPr lang="en-US" altLang="zh-TW" dirty="0"/>
              <a:t> </a:t>
            </a:r>
            <a:r>
              <a:rPr lang="zh-TW" altLang="en-US"/>
              <a:t>管理的 </a:t>
            </a:r>
            <a:r>
              <a:rPr lang="en-US" altLang="zh-TW"/>
              <a:t>packages</a:t>
            </a:r>
            <a:r>
              <a:rPr lang="ja-JP" altLang="en-US" dirty="0"/>
              <a:t>可以在 </a:t>
            </a:r>
            <a:r>
              <a:rPr lang="en-US" altLang="zh-TW" dirty="0" err="1"/>
              <a:t>package.json</a:t>
            </a:r>
            <a:r>
              <a:rPr lang="en-US" altLang="zh-TW" dirty="0"/>
              <a:t> </a:t>
            </a:r>
            <a:r>
              <a:rPr lang="ja-JP" altLang="en-US" dirty="0"/>
              <a:t>的文件中找到名稱以及版本。</a:t>
            </a:r>
            <a:endParaRPr lang="en-US" altLang="zh-TW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6789840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B305-3882-1B83-EA5E-D9706EF9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NPM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6CAD-B15E-2BF0-72AD-2387851D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指令的語法是：</a:t>
            </a:r>
            <a:endParaRPr lang="en-US" altLang="zh-TW" dirty="0"/>
          </a:p>
          <a:p>
            <a:r>
              <a:rPr lang="en-US" altLang="zh-TW" i="1" dirty="0" err="1"/>
              <a:t>npm</a:t>
            </a:r>
            <a:r>
              <a:rPr lang="zh-TW" altLang="en-US" i="1" dirty="0"/>
              <a:t> </a:t>
            </a:r>
            <a:r>
              <a:rPr lang="en-US" altLang="zh-TW" i="1" dirty="0"/>
              <a:t>install</a:t>
            </a:r>
            <a:r>
              <a:rPr lang="zh-TW" altLang="en-US" i="1" dirty="0"/>
              <a:t> </a:t>
            </a:r>
            <a:r>
              <a:rPr lang="en-US" altLang="zh-TW" i="1" dirty="0"/>
              <a:t>&lt;package&gt;</a:t>
            </a:r>
          </a:p>
          <a:p>
            <a:r>
              <a:rPr lang="en-US" dirty="0" err="1"/>
              <a:t>若要安裝特定版本的</a:t>
            </a:r>
            <a:r>
              <a:rPr lang="en-US" altLang="zh-TW" dirty="0" err="1"/>
              <a:t>package</a:t>
            </a:r>
            <a:r>
              <a:rPr lang="zh-TW" altLang="en-US" dirty="0"/>
              <a:t>，指令的語法是：</a:t>
            </a:r>
            <a:endParaRPr lang="en-US" altLang="zh-TW" dirty="0"/>
          </a:p>
          <a:p>
            <a:r>
              <a:rPr lang="en-US" altLang="zh-TW" i="1" dirty="0" err="1"/>
              <a:t>npm</a:t>
            </a:r>
            <a:r>
              <a:rPr lang="zh-TW" altLang="en-US" i="1" dirty="0"/>
              <a:t> </a:t>
            </a:r>
            <a:r>
              <a:rPr lang="en-US" altLang="zh-TW" i="1" dirty="0"/>
              <a:t>install</a:t>
            </a:r>
            <a:r>
              <a:rPr lang="zh-TW" altLang="en-US" i="1" dirty="0"/>
              <a:t> </a:t>
            </a:r>
            <a:r>
              <a:rPr lang="en-US" altLang="zh-TW" i="1" dirty="0"/>
              <a:t>&lt;package&gt;@&lt;version&gt;</a:t>
            </a:r>
          </a:p>
        </p:txBody>
      </p:sp>
    </p:spTree>
    <p:extLst>
      <p:ext uri="{BB962C8B-B14F-4D97-AF65-F5344CB8AC3E}">
        <p14:creationId xmlns:p14="http://schemas.microsoft.com/office/powerpoint/2010/main" val="710391225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B481-0F5F-69F6-4660-B9705835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NPM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30B3-C4A2-432B-CDFA-1604FEF2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以上的</a:t>
            </a:r>
            <a:r>
              <a:rPr lang="en-US" altLang="zh-TW" dirty="0" err="1"/>
              <a:t>npm</a:t>
            </a:r>
            <a:r>
              <a:rPr lang="zh-TW" altLang="en-US" dirty="0"/>
              <a:t>安裝語法，都只會將</a:t>
            </a:r>
            <a:r>
              <a:rPr lang="en-US" altLang="zh-TW" dirty="0"/>
              <a:t>package</a:t>
            </a:r>
            <a:r>
              <a:rPr lang="zh-TW" altLang="en-US" dirty="0"/>
              <a:t>安裝在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中，名為</a:t>
            </a:r>
            <a:r>
              <a:rPr lang="en-US" altLang="zh-TW" dirty="0" err="1"/>
              <a:t>node_modules</a:t>
            </a:r>
            <a:r>
              <a:rPr lang="zh-TW" altLang="en-US" dirty="0"/>
              <a:t>的資料夾中。若使用</a:t>
            </a:r>
            <a:endParaRPr lang="en-US" altLang="zh-TW" dirty="0"/>
          </a:p>
          <a:p>
            <a:r>
              <a:rPr lang="en-US" altLang="zh-TW" i="1" dirty="0" err="1"/>
              <a:t>npm</a:t>
            </a:r>
            <a:r>
              <a:rPr lang="zh-TW" altLang="en-US" i="1" dirty="0"/>
              <a:t> </a:t>
            </a:r>
            <a:r>
              <a:rPr lang="en-US" altLang="zh-TW" i="1" dirty="0"/>
              <a:t>install</a:t>
            </a:r>
            <a:r>
              <a:rPr lang="zh-TW" altLang="en-US" i="1" dirty="0"/>
              <a:t> </a:t>
            </a:r>
            <a:r>
              <a:rPr lang="en-US" altLang="zh-TW" i="1" dirty="0"/>
              <a:t>–g</a:t>
            </a:r>
            <a:r>
              <a:rPr lang="zh-TW" altLang="en-US" i="1" dirty="0"/>
              <a:t> </a:t>
            </a:r>
            <a:r>
              <a:rPr lang="en-US" altLang="zh-TW" i="1" dirty="0"/>
              <a:t>&lt;package&gt;</a:t>
            </a:r>
          </a:p>
          <a:p>
            <a:r>
              <a:rPr lang="zh-TW" altLang="en-US" dirty="0"/>
              <a:t>則可以將</a:t>
            </a:r>
            <a:r>
              <a:rPr lang="en-US" altLang="zh-TW" dirty="0"/>
              <a:t>package</a:t>
            </a:r>
            <a:r>
              <a:rPr lang="zh-TW" altLang="en-US" dirty="0"/>
              <a:t>放到作業系統內部。這代表，我們可以在任何的</a:t>
            </a:r>
            <a:r>
              <a:rPr lang="en-US" altLang="zh-TW" dirty="0"/>
              <a:t>work</a:t>
            </a:r>
            <a:r>
              <a:rPr lang="zh-TW" altLang="en-US" dirty="0"/>
              <a:t> </a:t>
            </a:r>
            <a:r>
              <a:rPr lang="en-US" altLang="zh-TW" dirty="0"/>
              <a:t>directory</a:t>
            </a:r>
            <a:r>
              <a:rPr lang="zh-TW" altLang="en-US" dirty="0"/>
              <a:t>內部使用這個</a:t>
            </a:r>
            <a:r>
              <a:rPr lang="en-US" altLang="zh-TW" dirty="0"/>
              <a:t>package</a:t>
            </a:r>
            <a:r>
              <a:rPr lang="zh-TW" altLang="en-US" dirty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6029148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2D6C-43A6-07DB-F395-2F3AC5B4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靜態與動態網頁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C88E-C08F-E693-F868-734160BC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0002"/>
          </a:xfrm>
        </p:spPr>
        <p:txBody>
          <a:bodyPr>
            <a:normAutofit/>
          </a:bodyPr>
          <a:lstStyle/>
          <a:p>
            <a:r>
              <a:rPr lang="ja-JP" altLang="en-US"/>
              <a:t>靜態網站</a:t>
            </a:r>
            <a:r>
              <a:rPr lang="en-US" altLang="zh-TW" dirty="0"/>
              <a:t>(static</a:t>
            </a:r>
            <a:r>
              <a:rPr lang="zh-TW" altLang="en-US" dirty="0"/>
              <a:t> </a:t>
            </a:r>
            <a:r>
              <a:rPr lang="en-US" altLang="zh-TW" dirty="0"/>
              <a:t>websites)</a:t>
            </a:r>
            <a:r>
              <a:rPr lang="ja-JP" altLang="en-US"/>
              <a:t>由使用 </a:t>
            </a:r>
            <a:r>
              <a:rPr lang="en-US" dirty="0"/>
              <a:t>HTML、CSS </a:t>
            </a:r>
            <a:r>
              <a:rPr lang="ja-JP" altLang="en-US"/>
              <a:t>和 </a:t>
            </a:r>
            <a:r>
              <a:rPr lang="en-US" dirty="0"/>
              <a:t>Java</a:t>
            </a:r>
            <a:r>
              <a:rPr lang="en-US" altLang="zh-TW" dirty="0"/>
              <a:t>S</a:t>
            </a:r>
            <a:r>
              <a:rPr lang="en-US" dirty="0"/>
              <a:t>cript</a:t>
            </a:r>
            <a:r>
              <a:rPr lang="ja-JP" altLang="en-US"/>
              <a:t>創建的網頁組成。靜態網站上的每個頁面都存儲為單個 </a:t>
            </a:r>
            <a:r>
              <a:rPr lang="en-US" dirty="0"/>
              <a:t>HTML </a:t>
            </a:r>
            <a:r>
              <a:rPr lang="ja-JP" altLang="en-US"/>
              <a:t>文件，該文件完全按原樣從伺服器直接傳送到用戶端。</a:t>
            </a:r>
            <a:endParaRPr lang="en-US" altLang="ja-JP" dirty="0"/>
          </a:p>
          <a:p>
            <a:r>
              <a:rPr lang="ja-JP" altLang="en-US"/>
              <a:t>靜態網頁的優點在於：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更快的頁面加載速度。由於網頁都以預先製作完成，伺服器的工作只是傳送文件， 無需從數據庫找資料或在</a:t>
            </a:r>
            <a:r>
              <a:rPr lang="en-US" altLang="zh-TW" dirty="0"/>
              <a:t>server</a:t>
            </a:r>
            <a:r>
              <a:rPr lang="zh-TW" altLang="en-US" dirty="0"/>
              <a:t> </a:t>
            </a:r>
            <a:r>
              <a:rPr lang="en-US" altLang="zh-TW" dirty="0"/>
              <a:t>side</a:t>
            </a:r>
            <a:r>
              <a:rPr lang="zh-TW" altLang="en-US" dirty="0"/>
              <a:t> </a:t>
            </a:r>
            <a:r>
              <a:rPr lang="en-US" altLang="zh-TW" dirty="0"/>
              <a:t>script</a:t>
            </a:r>
            <a:r>
              <a:rPr lang="zh-TW" altLang="en-US" dirty="0"/>
              <a:t>做驗證等工作</a:t>
            </a:r>
            <a:r>
              <a:rPr lang="ja-JP" altLang="en-US"/>
              <a:t>，所以加載速度會比動態網頁快速。由於頁面加載速度是谷歌評估網站性能的關鍵部分</a:t>
            </a:r>
            <a:r>
              <a:rPr lang="en-US" altLang="zh-TW" dirty="0"/>
              <a:t>(</a:t>
            </a:r>
            <a:r>
              <a:rPr lang="ja-JP" altLang="en-US"/>
              <a:t>對 </a:t>
            </a:r>
            <a:r>
              <a:rPr lang="en-US" altLang="ja-JP" dirty="0"/>
              <a:t>SEO </a:t>
            </a:r>
            <a:r>
              <a:rPr lang="ja-JP" altLang="en-US"/>
              <a:t>和排名性能有影響</a:t>
            </a:r>
            <a:r>
              <a:rPr lang="en-US" altLang="zh-TW" dirty="0"/>
              <a:t>)</a:t>
            </a:r>
            <a:r>
              <a:rPr lang="ja-JP" altLang="en-US"/>
              <a:t>，這個優點不應被低估。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6116582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199-C78E-E865-DA93-6AC6D57A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靜態與動態網頁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DA90-C79E-780F-523B-AF1A9126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ja-JP" altLang="en-US"/>
              <a:t>創建與部署快速。靜態網站的創建和發布速度更快，因為它們複雜度較低，並且不需要有組織的連接到資料庫。網頁製作完成後，靜態網頁的部署較簡單，因為只需要將文件放置到伺服器上即可。相對的，動態網頁需要避免資料庫被駭客入侵、攻擊，設定伺服器端腳本與資料庫都需要額外工作。</a:t>
            </a:r>
            <a:endParaRPr lang="en-US" altLang="ja-JP" dirty="0"/>
          </a:p>
          <a:p>
            <a:pPr marL="457200" indent="-457200">
              <a:buFont typeface="+mj-lt"/>
              <a:buAutoNum type="arabicPeriod" startAt="2"/>
            </a:pPr>
            <a:r>
              <a:rPr lang="ja-JP" altLang="en-US"/>
              <a:t>安全性較高。 靜態網頁不與數據庫連接，也不使用外部套件。數據庫與外部套件都可以成為攻擊的常見入口點。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677596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09EBD-84AA-E16F-210C-28441D62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靜態與動態網頁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DB20-9A40-17DC-49FC-BA1446E9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靜態網頁的缺點在於：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有限的可擴展性。雖然可以使用靜態網站構建數百個頁面，但這始終是一個緩慢而漫長的過程。網頁因為沒有連結儲存使用者資訊的數據庫，無法針對每個使用者提供客製化的內容。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管理效率低。靜態網站的創建速度可能更快，但管理起來可能更耗時。 因為需要逐頁編輯靜態網站，並且隨著網站頁面更多，不斷大量更新快速變化的內容耗時又耗力。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68633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116C-75D8-7355-9B44-14FDAFB2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靜態與動態網頁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139C-0B15-36B4-ED15-FBA158DD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使用伺服器端腳本</a:t>
            </a:r>
            <a:r>
              <a:rPr lang="en-US" altLang="zh-TW" dirty="0"/>
              <a:t>(server-side</a:t>
            </a:r>
            <a:r>
              <a:rPr lang="zh-TW" altLang="en-US" dirty="0"/>
              <a:t> </a:t>
            </a:r>
            <a:r>
              <a:rPr lang="en-US" altLang="zh-TW" dirty="0"/>
              <a:t>script)</a:t>
            </a:r>
            <a:r>
              <a:rPr lang="ja-JP" altLang="en-US"/>
              <a:t>和技術構建的動態網站允許根據用戶行為，即時地顯示每個頁面的不同內容，例如，每個人的</a:t>
            </a:r>
            <a:r>
              <a:rPr lang="en-US" altLang="zh-TW" dirty="0"/>
              <a:t>YouTube</a:t>
            </a:r>
            <a:r>
              <a:rPr lang="zh-TW" altLang="en-US" dirty="0"/>
              <a:t>首頁顯示的推薦影片都不相同，因為</a:t>
            </a:r>
            <a:r>
              <a:rPr lang="en-US" altLang="zh-TW" dirty="0"/>
              <a:t>YouTube</a:t>
            </a:r>
            <a:r>
              <a:rPr lang="zh-TW" altLang="en-US" dirty="0"/>
              <a:t>會根據數據庫中儲存的使用者的觀看紀錄、習慣、訂閱內容等等的因素改變推薦影片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/>
              <a:t>通常，動態網站用於內容繁重且與用戶互動頻繁的網站。假設我們要架設的網站是房地產網站。我們需要生成數百個頁面來列出數百個房市資訊，且這些頁面上的內容需要反映即時的可用資訊，我們就需要選擇用動態網頁。電子商務網站、社群網站、在線論壇、會員網站、串流影音平台等等是其他常見的動態網頁類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114073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F085-D4D1-2E05-3681-1F3F182B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靜態與動態網頁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13CB-4AB3-93FD-E0D4-49D9A2B22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動態網頁的優點在於：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維護更容易且更快。使用數據庫來儲存資料，每個網頁的製作依賴伺服器端腳本</a:t>
            </a:r>
            <a:r>
              <a:rPr lang="en-US" altLang="zh-TW" dirty="0"/>
              <a:t>(server-side</a:t>
            </a:r>
            <a:r>
              <a:rPr lang="zh-TW" altLang="en-US" dirty="0"/>
              <a:t> </a:t>
            </a:r>
            <a:r>
              <a:rPr lang="en-US" altLang="zh-TW" dirty="0"/>
              <a:t>script)</a:t>
            </a:r>
            <a:r>
              <a:rPr lang="zh-TW" altLang="en-US" dirty="0"/>
              <a:t>去抓取資訊並且生成網站。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可擴展性。 若從一開始就沒有計劃建立一個大型網站，動態網站的架構也可以讓我們在必要時進行擴展。</a:t>
            </a:r>
            <a:endParaRPr lang="en-TW" altLang="zh-TW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更好的用戶體驗。動態網站提供根據用戶需求量身定制的內容。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功能更強大。伺服器端腳本可用更多更強大的演算法來增加網頁功能性。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8131213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B7B0-7DB4-6D8A-213A-ED3C73EC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靜態與動態網頁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99BFA-5C01-F0F2-2CF8-5F5FE6D9A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動態網頁的缺點在於：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TW" dirty="0"/>
              <a:t>需要更多資源才能建立。</a:t>
            </a:r>
            <a:r>
              <a:rPr lang="ja-JP" altLang="en-US"/>
              <a:t>由於設定數據庫並將其連接到正確頁面所需的額外步驟，動態網站的設置和運行可能會更加複雜，這也意味著成本更高。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性能問題。動態網站比靜態網站有更多的處理指令，不斷從數據庫提取信息以顯示網頁內容都需要時間來處理和執行。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06343327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38303</TotalTime>
  <Words>2381</Words>
  <Application>Microsoft Macintosh PowerPoint</Application>
  <PresentationFormat>Widescreen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Cambria Math</vt:lpstr>
      <vt:lpstr>Times New Roman</vt:lpstr>
      <vt:lpstr>Wingdings</vt:lpstr>
      <vt:lpstr>RetrospectVTI</vt:lpstr>
      <vt:lpstr>Node.js</vt:lpstr>
      <vt:lpstr>靜態與動態網頁</vt:lpstr>
      <vt:lpstr>靜態與動態網頁</vt:lpstr>
      <vt:lpstr>靜態與動態網頁</vt:lpstr>
      <vt:lpstr>靜態與動態網頁</vt:lpstr>
      <vt:lpstr>靜態與動態網頁</vt:lpstr>
      <vt:lpstr>靜態與動態網頁</vt:lpstr>
      <vt:lpstr>靜態與動態網頁</vt:lpstr>
      <vt:lpstr>靜態與動態網頁</vt:lpstr>
      <vt:lpstr>後端網頁開發工具</vt:lpstr>
      <vt:lpstr>Node.js</vt:lpstr>
      <vt:lpstr>Module Wrapper</vt:lpstr>
      <vt:lpstr>Module Wrapper</vt:lpstr>
      <vt:lpstr>Node.js Modules</vt:lpstr>
      <vt:lpstr>Self-Made Modules</vt:lpstr>
      <vt:lpstr>IP, DNS, Port</vt:lpstr>
      <vt:lpstr>IP, DNS, Port</vt:lpstr>
      <vt:lpstr>IP, DNS, Port</vt:lpstr>
      <vt:lpstr>IP, DNS, Port</vt:lpstr>
      <vt:lpstr>PowerPoint Presentation</vt:lpstr>
      <vt:lpstr>IP, DNS, Port</vt:lpstr>
      <vt:lpstr>localhost:3000</vt:lpstr>
      <vt:lpstr>HTTP Request and Response Header</vt:lpstr>
      <vt:lpstr>HTTP Request and Response Header</vt:lpstr>
      <vt:lpstr>HTTP Request and Response Header</vt:lpstr>
      <vt:lpstr>HTTP Request and Response Header</vt:lpstr>
      <vt:lpstr>HTTP Request and Response Header</vt:lpstr>
      <vt:lpstr>HTTP Request and Response Header</vt:lpstr>
      <vt:lpstr>HTTP Request and Response Header</vt:lpstr>
      <vt:lpstr>NPM</vt:lpstr>
      <vt:lpstr>NPM</vt:lpstr>
      <vt:lpstr>NPM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Yu-Hsien Jen</cp:lastModifiedBy>
  <cp:revision>6375</cp:revision>
  <dcterms:created xsi:type="dcterms:W3CDTF">2021-02-23T11:38:50Z</dcterms:created>
  <dcterms:modified xsi:type="dcterms:W3CDTF">2022-11-16T08:08:44Z</dcterms:modified>
</cp:coreProperties>
</file>