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62" r:id="rId4"/>
    <p:sldId id="264" r:id="rId5"/>
    <p:sldId id="265" r:id="rId6"/>
    <p:sldId id="267" r:id="rId7"/>
    <p:sldId id="266" r:id="rId8"/>
    <p:sldId id="263" r:id="rId9"/>
    <p:sldId id="268" r:id="rId10"/>
    <p:sldId id="269" r:id="rId11"/>
    <p:sldId id="271" r:id="rId12"/>
    <p:sldId id="270" r:id="rId13"/>
    <p:sldId id="282" r:id="rId14"/>
    <p:sldId id="273" r:id="rId15"/>
    <p:sldId id="275" r:id="rId16"/>
    <p:sldId id="274" r:id="rId17"/>
    <p:sldId id="272" r:id="rId18"/>
    <p:sldId id="276" r:id="rId19"/>
    <p:sldId id="277" r:id="rId20"/>
    <p:sldId id="278" r:id="rId21"/>
    <p:sldId id="281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/>
              <a:t>Express.js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23B48E-9A5A-B8E8-698D-35C62C20C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1718-3E08-C267-845C-2BDF0CB5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0880-3475-A62D-7BCE-DA0552DA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當</a:t>
            </a:r>
            <a:r>
              <a:rPr lang="en-US" altLang="zh-TW" dirty="0" err="1"/>
              <a:t>handler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</a:t>
            </a:r>
            <a:r>
              <a:rPr lang="en-US" altLang="zh-TW" dirty="0"/>
              <a:t>express</a:t>
            </a:r>
            <a:r>
              <a:rPr lang="zh-TW" altLang="en-US" dirty="0"/>
              <a:t>執行時，</a:t>
            </a:r>
            <a:r>
              <a:rPr lang="en-US" altLang="zh-TW" dirty="0"/>
              <a:t>express</a:t>
            </a:r>
            <a:r>
              <a:rPr lang="zh-TW" altLang="en-US" dirty="0"/>
              <a:t>會自動帶入兩個物件當作</a:t>
            </a:r>
            <a:r>
              <a:rPr lang="en-US" altLang="zh-TW" dirty="0"/>
              <a:t>parameter</a:t>
            </a:r>
            <a:r>
              <a:rPr lang="zh-TW" altLang="en-US" dirty="0"/>
              <a:t>，分別為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以及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。這兩個物件分別代表</a:t>
            </a:r>
            <a:r>
              <a:rPr lang="en-US" altLang="zh-TW" dirty="0"/>
              <a:t>HTTP</a:t>
            </a:r>
            <a:r>
              <a:rPr lang="zh-TW" altLang="en-US" dirty="0"/>
              <a:t>的請求以及回應。因此，</a:t>
            </a:r>
            <a:r>
              <a:rPr lang="en-US" altLang="zh-TW" dirty="0"/>
              <a:t>handler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通常被寫成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，且此</a:t>
            </a:r>
            <a:r>
              <a:rPr lang="en-US" altLang="zh-TW" dirty="0"/>
              <a:t>arrow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一定會有兩個</a:t>
            </a:r>
            <a:r>
              <a:rPr lang="en-US" altLang="zh-TW" dirty="0"/>
              <a:t>parameter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i="1" dirty="0"/>
              <a:t>(req,</a:t>
            </a:r>
            <a:r>
              <a:rPr lang="zh-TW" altLang="en-US" i="1" dirty="0"/>
              <a:t> </a:t>
            </a:r>
            <a:r>
              <a:rPr lang="en-US" altLang="zh-TW" i="1" dirty="0"/>
              <a:t>res)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  </a:t>
            </a:r>
            <a:r>
              <a:rPr lang="en-US" altLang="zh-TW" i="1" dirty="0"/>
              <a:t>//</a:t>
            </a:r>
            <a:r>
              <a:rPr lang="zh-TW" altLang="en-US" i="1" dirty="0"/>
              <a:t> 從 </a:t>
            </a:r>
            <a:r>
              <a:rPr lang="en-US" altLang="zh-TW" i="1" dirty="0"/>
              <a:t>req</a:t>
            </a:r>
            <a:r>
              <a:rPr lang="zh-TW" altLang="en-US" i="1" dirty="0"/>
              <a:t>拿到資訊</a:t>
            </a:r>
            <a:endParaRPr lang="en-US" altLang="zh-TW" i="1" dirty="0"/>
          </a:p>
          <a:p>
            <a:r>
              <a:rPr lang="zh-TW" altLang="en-US" i="1" dirty="0"/>
              <a:t>   </a:t>
            </a:r>
            <a:r>
              <a:rPr lang="en-US" altLang="zh-TW" i="1" dirty="0"/>
              <a:t>//</a:t>
            </a:r>
            <a:r>
              <a:rPr lang="zh-TW" altLang="en-US" i="1" dirty="0"/>
              <a:t> 根據拿到的資訊，用 </a:t>
            </a:r>
            <a:r>
              <a:rPr lang="en-US" altLang="zh-TW" i="1" dirty="0"/>
              <a:t>res</a:t>
            </a:r>
            <a:r>
              <a:rPr lang="zh-TW" altLang="en-US" i="1" dirty="0"/>
              <a:t>做回應</a:t>
            </a:r>
            <a:endParaRPr lang="en-US" altLang="zh-TW" i="1" dirty="0"/>
          </a:p>
          <a:p>
            <a:r>
              <a:rPr lang="en-US" altLang="zh-TW" i="1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73506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83E2-780F-D656-D320-420EAAE4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63E6-76DF-4344-3DB7-27B365EB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常用的</a:t>
            </a:r>
            <a:r>
              <a:rPr lang="en-US" altLang="zh-TW" dirty="0"/>
              <a:t>methods</a:t>
            </a:r>
            <a:r>
              <a:rPr lang="zh-TW" altLang="en-US" dirty="0"/>
              <a:t>有：</a:t>
            </a:r>
            <a:endParaRPr lang="en-US" altLang="zh-TW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A70FE-6C2E-3EB9-6D5B-D943C0BB5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90393"/>
              </p:ext>
            </p:extLst>
          </p:nvPr>
        </p:nvGraphicFramePr>
        <p:xfrm>
          <a:off x="1097280" y="2708476"/>
          <a:ext cx="10058400" cy="3472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4573">
                  <a:extLst>
                    <a:ext uri="{9D8B030D-6E8A-4147-A177-3AD203B41FA5}">
                      <a16:colId xmlns:a16="http://schemas.microsoft.com/office/drawing/2014/main" val="891039360"/>
                    </a:ext>
                  </a:extLst>
                </a:gridCol>
                <a:gridCol w="7613827">
                  <a:extLst>
                    <a:ext uri="{9D8B030D-6E8A-4147-A177-3AD203B41FA5}">
                      <a16:colId xmlns:a16="http://schemas.microsoft.com/office/drawing/2014/main" val="1335151431"/>
                    </a:ext>
                  </a:extLst>
                </a:gridCol>
              </a:tblGrid>
              <a:tr h="43846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17191"/>
                  </a:ext>
                </a:extLst>
              </a:tr>
              <a:tr h="4384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res.send</a:t>
                      </a:r>
                      <a:r>
                        <a:rPr lang="en-US" altLang="zh-TW" dirty="0"/>
                        <a:t>(body)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傳送出</a:t>
                      </a:r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Respsonse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Body</a:t>
                      </a:r>
                      <a:r>
                        <a:rPr lang="zh-TW" altLang="en-US" dirty="0"/>
                        <a:t>可以是</a:t>
                      </a:r>
                      <a:r>
                        <a:rPr lang="en-US" altLang="zh-TW" dirty="0"/>
                        <a:t>String,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object,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boolean</a:t>
                      </a:r>
                      <a:r>
                        <a:rPr lang="zh-TW" altLang="en-US" dirty="0"/>
                        <a:t>等等。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801654"/>
                  </a:ext>
                </a:extLst>
              </a:tr>
              <a:tr h="4384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res.sendFile</a:t>
                      </a:r>
                      <a:r>
                        <a:rPr lang="en-US" altLang="zh-TW" dirty="0"/>
                        <a:t>(path)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將位於</a:t>
                      </a:r>
                      <a:r>
                        <a:rPr lang="en-US" altLang="zh-TW" dirty="0" err="1"/>
                        <a:t>path</a:t>
                      </a:r>
                      <a:r>
                        <a:rPr lang="zh-TW" altLang="en-US" dirty="0"/>
                        <a:t>的文件</a:t>
                      </a:r>
                      <a:r>
                        <a:rPr lang="en-TW" dirty="0"/>
                        <a:t>傳送出</a:t>
                      </a:r>
                      <a:r>
                        <a:rPr lang="zh-TW" altLang="en-US" dirty="0"/>
                        <a:t>去。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096509"/>
                  </a:ext>
                </a:extLst>
              </a:tr>
              <a:tr h="61809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res.json</a:t>
                      </a:r>
                      <a:r>
                        <a:rPr lang="en-US" altLang="zh-TW" dirty="0"/>
                        <a:t>(body)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發送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JSON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</a:t>
                      </a:r>
                      <a:r>
                        <a:rPr lang="ja-JP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。此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method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會先使用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JSON.stringify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()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將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body</a:t>
                      </a:r>
                      <a:r>
                        <a:rPr lang="ja-JP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轉換為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JSON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後，再</a:t>
                      </a:r>
                      <a:r>
                        <a:rPr lang="ja-JP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發送一個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給客戶端</a:t>
                      </a:r>
                      <a:r>
                        <a:rPr lang="ja-JP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568650"/>
                  </a:ext>
                </a:extLst>
              </a:tr>
              <a:tr h="61809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res.redirect</a:t>
                      </a:r>
                      <a:r>
                        <a:rPr lang="en-US" altLang="zh-TW" dirty="0"/>
                        <a:t>(path)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伺服器通過發送狀態為 </a:t>
                      </a:r>
                      <a:r>
                        <a:rPr lang="en-US" altLang="ja-JP" dirty="0"/>
                        <a:t>302 </a:t>
                      </a:r>
                      <a:r>
                        <a:rPr lang="ja-JP" altLang="en-US"/>
                        <a:t>的 </a:t>
                      </a:r>
                      <a:r>
                        <a:rPr lang="en-US" dirty="0"/>
                        <a:t>HTTP </a:t>
                      </a:r>
                      <a:r>
                        <a:rPr lang="en-US" altLang="zh-TW" dirty="0"/>
                        <a:t>response</a:t>
                      </a:r>
                      <a:r>
                        <a:rPr lang="zh-TW" altLang="en-US" dirty="0"/>
                        <a:t> </a:t>
                      </a:r>
                      <a:r>
                        <a:rPr lang="ja-JP" altLang="en-US"/>
                        <a:t>要求客戶端到 </a:t>
                      </a:r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。</a:t>
                      </a:r>
                      <a:r>
                        <a:rPr lang="ja-JP" altLang="en-US"/>
                        <a:t>客戶端會重新發送一個</a:t>
                      </a:r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request</a:t>
                      </a:r>
                      <a:r>
                        <a:rPr lang="zh-TW" altLang="en-US" dirty="0"/>
                        <a:t>到</a:t>
                      </a:r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23929"/>
                  </a:ext>
                </a:extLst>
              </a:tr>
              <a:tr h="4384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res.render</a:t>
                      </a:r>
                      <a:r>
                        <a:rPr lang="en-US" altLang="zh-TW" dirty="0"/>
                        <a:t>(view[,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locals])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將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</a:t>
                      </a:r>
                      <a:r>
                        <a:rPr lang="zh-TW" altLang="en-US" sz="1800" b="0" kern="1200">
                          <a:solidFill>
                            <a:schemeClr val="dk1"/>
                          </a:solidFill>
                          <a:effectLst/>
                        </a:rPr>
                        <a:t>模板套用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locals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的文字後，將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view</a:t>
                      </a:r>
                      <a:r>
                        <a:rPr lang="ja-JP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發送到客戶端。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88732"/>
                  </a:ext>
                </a:extLst>
              </a:tr>
              <a:tr h="4384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res.status</a:t>
                      </a:r>
                      <a:r>
                        <a:rPr lang="en-US" altLang="zh-TW" dirty="0"/>
                        <a:t>()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設定</a:t>
                      </a:r>
                      <a:r>
                        <a:rPr lang="en-US" altLang="zh-TW" dirty="0" err="1"/>
                        <a:t>HTTP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Response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status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code</a:t>
                      </a:r>
                      <a:r>
                        <a:rPr lang="zh-TW" altLang="en-US" dirty="0"/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3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6189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23E3-2D9A-2833-D896-B903FFA8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941F-195F-CAAC-26B6-222667A6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451"/>
            <a:ext cx="10058400" cy="3760891"/>
          </a:xfrm>
        </p:spPr>
        <p:txBody>
          <a:bodyPr/>
          <a:lstStyle/>
          <a:p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的常用屬性為：</a:t>
            </a:r>
            <a:endParaRPr lang="en-TW" altLang="zh-TW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24505D-895A-B077-C842-526245E71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956"/>
              </p:ext>
            </p:extLst>
          </p:nvPr>
        </p:nvGraphicFramePr>
        <p:xfrm>
          <a:off x="1158240" y="2585484"/>
          <a:ext cx="9997440" cy="29127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426">
                  <a:extLst>
                    <a:ext uri="{9D8B030D-6E8A-4147-A177-3AD203B41FA5}">
                      <a16:colId xmlns:a16="http://schemas.microsoft.com/office/drawing/2014/main" val="3879187653"/>
                    </a:ext>
                  </a:extLst>
                </a:gridCol>
                <a:gridCol w="8583014">
                  <a:extLst>
                    <a:ext uri="{9D8B030D-6E8A-4147-A177-3AD203B41FA5}">
                      <a16:colId xmlns:a16="http://schemas.microsoft.com/office/drawing/2014/main" val="2678316486"/>
                    </a:ext>
                  </a:extLst>
                </a:gridCol>
              </a:tblGrid>
              <a:tr h="443887">
                <a:tc>
                  <a:txBody>
                    <a:bodyPr/>
                    <a:lstStyle/>
                    <a:p>
                      <a:r>
                        <a:rPr lang="en-US" altLang="zh-TW" dirty="0"/>
                        <a:t>Attributes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239433"/>
                  </a:ext>
                </a:extLst>
              </a:tr>
              <a:tr h="44388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req.body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此屬性是一個物件，</a:t>
                      </a:r>
                      <a:r>
                        <a:rPr lang="zh-TW" altLang="en-US" dirty="0"/>
                        <a:t>預設值是</a:t>
                      </a:r>
                      <a:r>
                        <a:rPr lang="en-US" altLang="zh-TW" dirty="0"/>
                        <a:t>undefined</a:t>
                      </a:r>
                      <a:r>
                        <a:rPr lang="zh-TW" altLang="en-US" dirty="0"/>
                        <a:t>，但若使用</a:t>
                      </a:r>
                      <a:r>
                        <a:rPr lang="en-US" altLang="zh-TW" dirty="0" err="1"/>
                        <a:t>express.json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或是</a:t>
                      </a:r>
                      <a:r>
                        <a:rPr lang="en-US" altLang="zh-TW" dirty="0" err="1"/>
                        <a:t>express.urlencode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這種</a:t>
                      </a:r>
                      <a:r>
                        <a:rPr lang="en-US" altLang="zh-TW" dirty="0"/>
                        <a:t>middleware</a:t>
                      </a:r>
                      <a:r>
                        <a:rPr lang="zh-TW" altLang="en-US" dirty="0"/>
                        <a:t>，可以讓</a:t>
                      </a:r>
                      <a:r>
                        <a:rPr lang="en-TW" dirty="0"/>
                        <a:t>內部包含</a:t>
                      </a:r>
                      <a:r>
                        <a:rPr lang="en-US" altLang="zh-TW" dirty="0"/>
                        <a:t>POST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request</a:t>
                      </a:r>
                      <a:r>
                        <a:rPr lang="zh-TW" altLang="en-US" dirty="0"/>
                        <a:t>寄來的資料訊息，並且用</a:t>
                      </a:r>
                      <a:r>
                        <a:rPr lang="en-US" altLang="zh-TW" dirty="0"/>
                        <a:t>key-value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pair</a:t>
                      </a:r>
                      <a:r>
                        <a:rPr lang="zh-TW" altLang="en-US" dirty="0"/>
                        <a:t>來表示。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41747"/>
                  </a:ext>
                </a:extLst>
              </a:tr>
              <a:tr h="44388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req.params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此屬性是一個物件，內部屬性為</a:t>
                      </a:r>
                      <a:r>
                        <a:rPr lang="en-US" altLang="zh-TW" dirty="0"/>
                        <a:t>named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route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parameters</a:t>
                      </a:r>
                      <a:r>
                        <a:rPr lang="ja-JP" altLang="en-US"/>
                        <a:t>。例如，如果我們有</a:t>
                      </a:r>
                      <a:r>
                        <a:rPr lang="en-US" altLang="zh-TW" dirty="0"/>
                        <a:t>route</a:t>
                      </a:r>
                      <a:r>
                        <a:rPr lang="ja-JP" altLang="en-US"/>
                        <a:t>是</a:t>
                      </a:r>
                      <a:r>
                        <a:rPr lang="en-US" altLang="ja-JP" dirty="0"/>
                        <a:t>/</a:t>
                      </a:r>
                      <a:r>
                        <a:rPr lang="en-US" dirty="0"/>
                        <a:t>user/:name，</a:t>
                      </a:r>
                      <a:r>
                        <a:rPr lang="ja-JP" altLang="en-US"/>
                        <a:t>則“</a:t>
                      </a:r>
                      <a:r>
                        <a:rPr lang="en-US" altLang="zh-TW" dirty="0" err="1"/>
                        <a:t>req.params.</a:t>
                      </a:r>
                      <a:r>
                        <a:rPr lang="en-US" dirty="0" err="1"/>
                        <a:t>name</a:t>
                      </a:r>
                      <a:r>
                        <a:rPr lang="en-US" dirty="0"/>
                        <a:t>”</a:t>
                      </a:r>
                      <a:r>
                        <a:rPr lang="ja-JP" altLang="en-US"/>
                        <a:t>屬性可取得</a:t>
                      </a:r>
                      <a:r>
                        <a:rPr lang="en-US" altLang="zh-TW" dirty="0"/>
                        <a:t>route</a:t>
                      </a:r>
                      <a:r>
                        <a:rPr lang="zh-TW" altLang="en-US" dirty="0"/>
                        <a:t>當中的</a:t>
                      </a:r>
                      <a:r>
                        <a:rPr lang="en-US" altLang="zh-TW" dirty="0"/>
                        <a:t>name</a:t>
                      </a:r>
                      <a:r>
                        <a:rPr lang="zh-TW" altLang="en-US" dirty="0"/>
                        <a:t>的值</a:t>
                      </a:r>
                      <a:r>
                        <a:rPr lang="en-US" dirty="0"/>
                        <a:t>。</a:t>
                      </a:r>
                      <a:r>
                        <a:rPr lang="ja-JP" altLang="en-US"/>
                        <a:t>此物件默認為 </a:t>
                      </a:r>
                      <a:r>
                        <a:rPr lang="en-US" altLang="ja-JP" dirty="0"/>
                        <a:t>{}</a:t>
                      </a:r>
                      <a:r>
                        <a:rPr lang="ja-JP" altLang="en-US"/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39496"/>
                  </a:ext>
                </a:extLst>
              </a:tr>
              <a:tr h="44388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req.query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此屬性是一個物件，其中包含</a:t>
                      </a:r>
                      <a:r>
                        <a:rPr lang="en-US" altLang="zh-TW" dirty="0"/>
                        <a:t>route</a:t>
                      </a:r>
                      <a:r>
                        <a:rPr lang="ja-JP" altLang="en-US" dirty="0"/>
                        <a:t>中“？”後面的</a:t>
                      </a:r>
                      <a:r>
                        <a:rPr lang="en-US" altLang="zh-TW" dirty="0"/>
                        <a:t>key-value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pair</a:t>
                      </a:r>
                      <a:r>
                        <a:rPr lang="zh-TW" altLang="en-US" dirty="0"/>
                        <a:t>。例如，</a:t>
                      </a:r>
                      <a:r>
                        <a:rPr lang="ja-JP" altLang="en-US" dirty="0"/>
                        <a:t>如果我們有</a:t>
                      </a:r>
                      <a:r>
                        <a:rPr lang="en-US" altLang="zh-TW" dirty="0"/>
                        <a:t>route</a:t>
                      </a:r>
                      <a:r>
                        <a:rPr lang="ja-JP" altLang="en-US" dirty="0"/>
                        <a:t> 是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api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getUser</a:t>
                      </a:r>
                      <a:r>
                        <a:rPr lang="en-US" altLang="zh-TW" dirty="0"/>
                        <a:t>/?id=1</a:t>
                      </a:r>
                      <a:r>
                        <a:rPr lang="en-US" dirty="0"/>
                        <a:t>，</a:t>
                      </a:r>
                      <a:r>
                        <a:rPr lang="ja-JP" altLang="en-US" dirty="0"/>
                        <a:t>則</a:t>
                      </a:r>
                      <a:r>
                        <a:rPr lang="en-US" altLang="ja-JP" dirty="0" err="1"/>
                        <a:t>req.query.id</a:t>
                      </a:r>
                      <a:r>
                        <a:rPr lang="ja-JP" altLang="en-US" dirty="0"/>
                        <a:t>就會是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。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06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2797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019-8068-DB9D-A0EB-7CD504EA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BB7A-1F52-9182-05F7-A9F834D3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express.json</a:t>
            </a:r>
            <a:r>
              <a:rPr lang="en-US" altLang="zh-TW" dirty="0"/>
              <a:t>()</a:t>
            </a:r>
            <a:r>
              <a:rPr lang="zh-TW" altLang="en-US" dirty="0"/>
              <a:t>會去檢查</a:t>
            </a:r>
            <a:r>
              <a:rPr lang="en-US" altLang="zh-TW" dirty="0"/>
              <a:t>requests</a:t>
            </a:r>
            <a:r>
              <a:rPr lang="zh-TW" altLang="en-US" dirty="0"/>
              <a:t>的</a:t>
            </a:r>
            <a:r>
              <a:rPr lang="en-US" altLang="zh-TW" dirty="0"/>
              <a:t>header</a:t>
            </a:r>
            <a:r>
              <a:rPr lang="zh-TW" altLang="en-US" dirty="0"/>
              <a:t>有沒有</a:t>
            </a:r>
            <a:r>
              <a:rPr lang="en-US" altLang="zh-TW" dirty="0"/>
              <a:t>Content-Type:</a:t>
            </a:r>
            <a:r>
              <a:rPr lang="zh-TW" altLang="en-US" dirty="0"/>
              <a:t> </a:t>
            </a:r>
            <a:r>
              <a:rPr lang="en-US" altLang="zh-TW" dirty="0"/>
              <a:t>application/</a:t>
            </a:r>
            <a:r>
              <a:rPr lang="en-US" altLang="zh-TW" dirty="0" err="1"/>
              <a:t>json</a:t>
            </a:r>
            <a:r>
              <a:rPr lang="zh-TW" altLang="en-US" dirty="0"/>
              <a:t>。如果有，就把</a:t>
            </a:r>
            <a:r>
              <a:rPr lang="en-US" altLang="zh-TW" dirty="0"/>
              <a:t>text-based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zh-TW" altLang="en-US" dirty="0"/>
              <a:t>換成</a:t>
            </a:r>
            <a:r>
              <a:rPr lang="en-US" altLang="zh-TW" dirty="0"/>
              <a:t>JavaScript</a:t>
            </a:r>
            <a:r>
              <a:rPr lang="zh-TW" altLang="en-US" dirty="0"/>
              <a:t>能夠存取的</a:t>
            </a:r>
            <a:r>
              <a:rPr lang="en-US" altLang="zh-TW" dirty="0"/>
              <a:t>JSON</a:t>
            </a:r>
            <a:r>
              <a:rPr lang="zh-TW" altLang="en-US" dirty="0"/>
              <a:t>物件。</a:t>
            </a:r>
            <a:endParaRPr lang="en-US" altLang="zh-TW" dirty="0"/>
          </a:p>
          <a:p>
            <a:r>
              <a:rPr lang="en-US" altLang="zh-TW" dirty="0" err="1"/>
              <a:t>express.urlencoded</a:t>
            </a:r>
            <a:r>
              <a:rPr lang="en-US" altLang="zh-TW" dirty="0"/>
              <a:t>()</a:t>
            </a:r>
            <a:r>
              <a:rPr lang="zh-TW" altLang="en-US" dirty="0"/>
              <a:t>會去檢查</a:t>
            </a:r>
            <a:r>
              <a:rPr lang="en-US" altLang="zh-TW" dirty="0"/>
              <a:t>requests</a:t>
            </a:r>
            <a:r>
              <a:rPr lang="zh-TW" altLang="en-US" dirty="0"/>
              <a:t>的</a:t>
            </a:r>
            <a:r>
              <a:rPr lang="en-US" altLang="zh-TW" dirty="0"/>
              <a:t>header</a:t>
            </a:r>
            <a:r>
              <a:rPr lang="zh-TW" altLang="en-US" dirty="0"/>
              <a:t>有沒有</a:t>
            </a:r>
            <a:r>
              <a:rPr lang="en-US" altLang="zh-TW" dirty="0"/>
              <a:t>Content-Type:</a:t>
            </a:r>
            <a:r>
              <a:rPr lang="zh-TW" altLang="en-US" dirty="0"/>
              <a:t>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zh-TW" altLang="en-US" dirty="0"/>
              <a:t> （也就是去檢查是不是帶有資料的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）。如果有，也把</a:t>
            </a:r>
            <a:r>
              <a:rPr lang="en-US" altLang="zh-TW" dirty="0"/>
              <a:t>text-based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zh-TW" altLang="en-US" dirty="0"/>
              <a:t>換成</a:t>
            </a:r>
            <a:r>
              <a:rPr lang="en-US" altLang="zh-TW" dirty="0"/>
              <a:t>JavaScript</a:t>
            </a:r>
            <a:r>
              <a:rPr lang="zh-TW" altLang="en-US" dirty="0"/>
              <a:t>能夠存取的</a:t>
            </a:r>
            <a:r>
              <a:rPr lang="en-US" altLang="zh-TW" dirty="0"/>
              <a:t>JSON</a:t>
            </a:r>
            <a:r>
              <a:rPr lang="zh-TW" altLang="en-US" dirty="0"/>
              <a:t>物件。</a:t>
            </a:r>
            <a:r>
              <a:rPr lang="en-US" altLang="zh-TW" dirty="0"/>
              <a:t>Extended</a:t>
            </a:r>
            <a:r>
              <a:rPr lang="zh-TW" altLang="en-US" dirty="0"/>
              <a:t>屬性設定為</a:t>
            </a:r>
            <a:r>
              <a:rPr lang="en-US" altLang="zh-TW" dirty="0"/>
              <a:t>true</a:t>
            </a:r>
            <a:r>
              <a:rPr lang="zh-TW" altLang="en-US" dirty="0"/>
              <a:t>，可以讓</a:t>
            </a:r>
            <a:r>
              <a:rPr lang="en-US" altLang="zh-TW" dirty="0"/>
              <a:t>JSON</a:t>
            </a:r>
            <a:r>
              <a:rPr lang="zh-TW" altLang="en-US" dirty="0"/>
              <a:t>物件內部儲存</a:t>
            </a:r>
            <a:r>
              <a:rPr lang="en-US" altLang="zh-TW" dirty="0"/>
              <a:t>String</a:t>
            </a:r>
            <a:r>
              <a:rPr lang="zh-TW" altLang="en-US" dirty="0"/>
              <a:t>以外的資料類型。</a:t>
            </a:r>
            <a:endParaRPr lang="en-TW" altLang="zh-TW" dirty="0"/>
          </a:p>
          <a:p>
            <a:r>
              <a:rPr lang="zh-TW" altLang="en-US" dirty="0"/>
              <a:t>總合來說，</a:t>
            </a:r>
            <a:r>
              <a:rPr lang="en-US" altLang="zh-TW" dirty="0" err="1"/>
              <a:t>express.json</a:t>
            </a:r>
            <a:r>
              <a:rPr lang="en-US" altLang="zh-TW" dirty="0"/>
              <a:t>()</a:t>
            </a:r>
            <a:r>
              <a:rPr lang="zh-TW" altLang="en-US" dirty="0"/>
              <a:t>以及</a:t>
            </a:r>
            <a:r>
              <a:rPr lang="en-US" altLang="zh-TW" dirty="0" err="1"/>
              <a:t>express.urlencoded</a:t>
            </a:r>
            <a:r>
              <a:rPr lang="en-US" altLang="zh-TW" dirty="0"/>
              <a:t>()</a:t>
            </a:r>
            <a:r>
              <a:rPr lang="zh-TW" altLang="en-US" dirty="0"/>
              <a:t>功能一樣，只是處理的</a:t>
            </a:r>
            <a:r>
              <a:rPr lang="en-US" altLang="zh-TW" dirty="0"/>
              <a:t>Content-Type</a:t>
            </a:r>
            <a:r>
              <a:rPr lang="zh-TW" altLang="en-US" dirty="0"/>
              <a:t>不同。兩者轉換完成的</a:t>
            </a:r>
            <a:r>
              <a:rPr lang="en-US" altLang="zh-TW" dirty="0"/>
              <a:t>JSON</a:t>
            </a:r>
            <a:r>
              <a:rPr lang="zh-TW" altLang="en-US" dirty="0"/>
              <a:t>物件會被放入</a:t>
            </a:r>
            <a:r>
              <a:rPr lang="en-US" altLang="zh-TW" dirty="0" err="1"/>
              <a:t>req.body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941346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7D13-C4C3-8524-8255-6EE42E17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Middleware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0CED-62CD-F414-C90B-B3618D91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Middleware(</a:t>
            </a:r>
            <a:r>
              <a:rPr lang="ja-JP" altLang="en-US"/>
              <a:t>中介軟體</a:t>
            </a:r>
            <a:r>
              <a:rPr lang="en-US" altLang="zh-TW" dirty="0"/>
              <a:t>)</a:t>
            </a:r>
            <a:r>
              <a:rPr lang="ja-JP" altLang="en-US"/>
              <a:t>是指從發出</a:t>
            </a:r>
            <a:r>
              <a:rPr lang="en-US" altLang="zh-TW" dirty="0"/>
              <a:t>HTTP</a:t>
            </a:r>
            <a:r>
              <a:rPr lang="ja-JP" altLang="en-US"/>
              <a:t>請求後，到伺服器回覆回應前，用來做特定用途的程式。每個</a:t>
            </a:r>
            <a:r>
              <a:rPr lang="en-US" altLang="zh-TW" dirty="0"/>
              <a:t>Middleware</a:t>
            </a:r>
            <a:r>
              <a:rPr lang="ja-JP" altLang="en-US"/>
              <a:t>可以針對所收到的物件進行修改或解析，處理後再來決定是否要繼續把物件繼續傳遞給下一個</a:t>
            </a:r>
            <a:r>
              <a:rPr lang="en-US" altLang="zh-TW" dirty="0"/>
              <a:t>middleware</a:t>
            </a:r>
            <a:r>
              <a:rPr lang="zh-TW" altLang="en-US" dirty="0"/>
              <a:t>。在</a:t>
            </a:r>
            <a:r>
              <a:rPr lang="en-US" altLang="zh-TW" dirty="0" err="1"/>
              <a:t>Express.js</a:t>
            </a:r>
            <a:r>
              <a:rPr lang="zh-TW" altLang="en-US" dirty="0"/>
              <a:t>中，最基礎的使用</a:t>
            </a:r>
            <a:r>
              <a:rPr lang="en-US" altLang="zh-TW" dirty="0"/>
              <a:t>middleware</a:t>
            </a:r>
            <a:r>
              <a:rPr lang="zh-TW" altLang="en-US" dirty="0"/>
              <a:t>的語法是：</a:t>
            </a:r>
            <a:endParaRPr lang="en-US" altLang="zh-TW" dirty="0"/>
          </a:p>
          <a:p>
            <a:pPr algn="ctr"/>
            <a:r>
              <a:rPr lang="en-US" altLang="zh-TW" i="1" dirty="0" err="1"/>
              <a:t>app.use</a:t>
            </a:r>
            <a:r>
              <a:rPr lang="en-US" altLang="zh-TW" i="1" dirty="0"/>
              <a:t>(</a:t>
            </a:r>
            <a:r>
              <a:rPr lang="en-US" altLang="zh-TW" i="1" dirty="0" err="1"/>
              <a:t>callbackFn</a:t>
            </a:r>
            <a:r>
              <a:rPr lang="en-US" altLang="zh-TW" i="1" dirty="0"/>
              <a:t>)</a:t>
            </a:r>
          </a:p>
          <a:p>
            <a:r>
              <a:rPr lang="ja-JP" altLang="en-US"/>
              <a:t>不論是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request,</a:t>
            </a:r>
            <a:r>
              <a:rPr lang="zh-TW" altLang="en-US" dirty="0"/>
              <a:t> 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還是其他種類的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，</a:t>
            </a:r>
            <a:r>
              <a:rPr lang="en-US" altLang="zh-TW" dirty="0" err="1"/>
              <a:t>app.use</a:t>
            </a:r>
            <a:r>
              <a:rPr lang="en-US" altLang="zh-TW" dirty="0"/>
              <a:t>()</a:t>
            </a:r>
            <a:r>
              <a:rPr lang="zh-TW" altLang="en-US" dirty="0"/>
              <a:t>內部的</a:t>
            </a:r>
            <a:r>
              <a:rPr lang="en-US" altLang="zh-TW" dirty="0" err="1"/>
              <a:t>callbackFn</a:t>
            </a:r>
            <a:r>
              <a:rPr lang="zh-TW" altLang="en-US" dirty="0"/>
              <a:t>都會被</a:t>
            </a:r>
            <a:r>
              <a:rPr lang="en-US" altLang="zh-TW" dirty="0" err="1"/>
              <a:t>Express.js</a:t>
            </a:r>
            <a:r>
              <a:rPr lang="zh-TW" altLang="en-US" dirty="0"/>
              <a:t>執行。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0768882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E9C-8EA7-6814-F396-2F040739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Middleware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22A5-BD93-9ECA-9DE6-17C6F637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callbackFn</a:t>
            </a:r>
            <a:r>
              <a:rPr lang="zh-TW" altLang="en-US" dirty="0"/>
              <a:t>被</a:t>
            </a:r>
            <a:r>
              <a:rPr lang="en-US" altLang="zh-TW" dirty="0" err="1"/>
              <a:t>Express.js</a:t>
            </a:r>
            <a:r>
              <a:rPr lang="zh-TW" altLang="en-US" dirty="0"/>
              <a:t>執行時，會使用基本的三個參數：</a:t>
            </a:r>
            <a:r>
              <a:rPr lang="en-US" altLang="zh-TW" dirty="0"/>
              <a:t>req,</a:t>
            </a:r>
            <a:r>
              <a:rPr lang="zh-TW" altLang="en-US" dirty="0"/>
              <a:t> </a:t>
            </a:r>
            <a:r>
              <a:rPr lang="en-US" altLang="zh-TW" dirty="0"/>
              <a:t>res,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。</a:t>
            </a:r>
            <a:r>
              <a:rPr lang="en-US" altLang="zh-TW" dirty="0"/>
              <a:t>next</a:t>
            </a:r>
            <a:r>
              <a:rPr lang="zh-TW" altLang="en-US" dirty="0"/>
              <a:t>本身是個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r>
              <a:rPr lang="ja-JP" altLang="en-US"/>
              <a:t>如果目前的</a:t>
            </a:r>
            <a:r>
              <a:rPr lang="en-US" altLang="zh-TW" dirty="0"/>
              <a:t>middleware</a:t>
            </a:r>
            <a:r>
              <a:rPr lang="zh-TW" altLang="en-US" dirty="0"/>
              <a:t>不打算結束客戶端的請求、也沒有傳遞回應給客戶端，就</a:t>
            </a:r>
            <a:r>
              <a:rPr lang="ja-JP" altLang="en-US"/>
              <a:t>必須呼叫 </a:t>
            </a:r>
            <a:r>
              <a:rPr lang="en-US" altLang="zh-TW" dirty="0"/>
              <a:t>next()</a:t>
            </a:r>
            <a:r>
              <a:rPr lang="ja-JP" altLang="en-US"/>
              <a:t>以便將控制權傳遞給下一個</a:t>
            </a:r>
            <a:r>
              <a:rPr lang="en-US" altLang="zh-TW" dirty="0"/>
              <a:t>middleware</a:t>
            </a:r>
            <a:r>
              <a:rPr lang="ja-JP" altLang="en-US"/>
              <a:t>。否則，若是目前的</a:t>
            </a:r>
            <a:r>
              <a:rPr lang="en-US" altLang="zh-TW" dirty="0"/>
              <a:t>middleware</a:t>
            </a:r>
            <a:r>
              <a:rPr lang="zh-TW" altLang="en-US" dirty="0"/>
              <a:t>既沒有執行</a:t>
            </a:r>
            <a:r>
              <a:rPr lang="en-US" altLang="zh-TW" dirty="0"/>
              <a:t>next()</a:t>
            </a:r>
            <a:r>
              <a:rPr lang="zh-TW" altLang="en-US" dirty="0"/>
              <a:t>，也沒有給客戶端回應，則客戶端的</a:t>
            </a:r>
            <a:r>
              <a:rPr lang="en-US" altLang="zh-TW" dirty="0"/>
              <a:t>request</a:t>
            </a:r>
            <a:r>
              <a:rPr lang="zh-TW" altLang="en-US" dirty="0"/>
              <a:t>將會</a:t>
            </a:r>
            <a:r>
              <a:rPr lang="ja-JP" altLang="en-US"/>
              <a:t>停擺。</a:t>
            </a:r>
            <a:endParaRPr lang="en-US" altLang="ja-JP" dirty="0"/>
          </a:p>
          <a:p>
            <a:endParaRPr lang="en-US" altLang="ja-JP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/>
              <a:t>錯誤處理中介軟體（</a:t>
            </a:r>
            <a:r>
              <a:rPr lang="en-US" altLang="ja-JP" sz="1800" dirty="0"/>
              <a:t>error-handling middleware</a:t>
            </a:r>
            <a:r>
              <a:rPr lang="ja-JP" altLang="en-US" sz="1800"/>
              <a:t>）是專門用來處理錯誤狀況所使用的。撰寫錯誤處理中介軟體時，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callbackFn</a:t>
            </a:r>
            <a:r>
              <a:rPr lang="zh-TW" altLang="en-US" sz="1800" dirty="0"/>
              <a:t>則會使用四個參數，分別為</a:t>
            </a:r>
            <a:r>
              <a:rPr lang="ja-JP" altLang="en-US" sz="1800"/>
              <a:t>為 </a:t>
            </a:r>
            <a:r>
              <a:rPr lang="en-US" altLang="ja-JP" sz="1800" dirty="0"/>
              <a:t>err</a:t>
            </a:r>
            <a:r>
              <a:rPr lang="ja-JP" altLang="en-US" sz="1800"/>
              <a:t>、</a:t>
            </a:r>
            <a:r>
              <a:rPr lang="en-US" altLang="ja-JP" sz="1800" dirty="0"/>
              <a:t>req</a:t>
            </a:r>
            <a:r>
              <a:rPr lang="ja-JP" altLang="en-US" sz="1800"/>
              <a:t>、</a:t>
            </a:r>
            <a:r>
              <a:rPr lang="en-US" altLang="ja-JP" sz="1800" dirty="0"/>
              <a:t>res </a:t>
            </a:r>
            <a:r>
              <a:rPr lang="ja-JP" altLang="en-US" sz="1800"/>
              <a:t>與 </a:t>
            </a:r>
            <a:r>
              <a:rPr lang="en-US" altLang="ja-JP" sz="1800" dirty="0"/>
              <a:t>next</a:t>
            </a:r>
            <a:r>
              <a:rPr lang="ja-JP" altLang="en-US" sz="1800"/>
              <a:t>。</a:t>
            </a:r>
            <a:r>
              <a:rPr lang="en-US" altLang="zh-TW" sz="1800" dirty="0"/>
              <a:t>err</a:t>
            </a:r>
            <a:r>
              <a:rPr lang="zh-TW" altLang="en-US" sz="1800" dirty="0"/>
              <a:t>參數代表，當錯誤發生時，</a:t>
            </a:r>
            <a:r>
              <a:rPr lang="en-US" altLang="zh-TW" sz="1800" dirty="0" err="1"/>
              <a:t>Express.js</a:t>
            </a:r>
            <a:r>
              <a:rPr lang="zh-TW" altLang="en-US" sz="1800" dirty="0"/>
              <a:t>會把</a:t>
            </a:r>
            <a:r>
              <a:rPr lang="en-US" altLang="zh-TW" sz="1800" dirty="0"/>
              <a:t>error</a:t>
            </a:r>
            <a:r>
              <a:rPr lang="zh-TW" altLang="en-US" sz="1800" dirty="0"/>
              <a:t> </a:t>
            </a:r>
            <a:r>
              <a:rPr lang="en-US" altLang="zh-TW" sz="1800" dirty="0"/>
              <a:t>object</a:t>
            </a:r>
            <a:r>
              <a:rPr lang="zh-TW" altLang="en-US" sz="1800" dirty="0"/>
              <a:t>當作</a:t>
            </a:r>
            <a:r>
              <a:rPr lang="en-US" altLang="zh-TW" sz="1800" dirty="0"/>
              <a:t>argument</a:t>
            </a:r>
            <a:r>
              <a:rPr lang="zh-TW" altLang="en-US" sz="1800" dirty="0"/>
              <a:t>放入</a:t>
            </a:r>
            <a:r>
              <a:rPr lang="en-US" altLang="zh-TW" sz="1800" dirty="0" err="1"/>
              <a:t>callbackFn</a:t>
            </a:r>
            <a:r>
              <a:rPr lang="zh-TW" altLang="en-US" sz="1800" dirty="0"/>
              <a:t>內部。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56549233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1C5E-D61C-7491-C94C-7B3D3272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Middleware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A29E-FADE-5296-6100-A808ABD9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除了自己寫出</a:t>
            </a:r>
            <a:r>
              <a:rPr lang="en-US" altLang="zh-TW" dirty="0" err="1"/>
              <a:t>app.use</a:t>
            </a:r>
            <a:r>
              <a:rPr lang="en-US" altLang="zh-TW" dirty="0"/>
              <a:t>()</a:t>
            </a:r>
            <a:r>
              <a:rPr lang="zh-TW" altLang="en-US" dirty="0"/>
              <a:t>內部的</a:t>
            </a:r>
            <a:r>
              <a:rPr lang="en-US" altLang="zh-TW" dirty="0" err="1"/>
              <a:t>callbackFn</a:t>
            </a:r>
            <a:r>
              <a:rPr lang="zh-TW" altLang="en-US" dirty="0"/>
              <a:t>之外，我們也可以使用</a:t>
            </a:r>
            <a:r>
              <a:rPr lang="en-US" altLang="zh-TW" dirty="0"/>
              <a:t>Express</a:t>
            </a:r>
            <a:r>
              <a:rPr lang="zh-TW" altLang="en-US" dirty="0"/>
              <a:t>的</a:t>
            </a:r>
            <a:r>
              <a:rPr lang="en-US" altLang="zh-TW" dirty="0"/>
              <a:t>built-in function</a:t>
            </a:r>
            <a:r>
              <a:rPr lang="zh-TW" altLang="en-US" dirty="0"/>
              <a:t>，放入</a:t>
            </a:r>
            <a:r>
              <a:rPr lang="en-US" altLang="zh-TW" dirty="0" err="1"/>
              <a:t>app.use</a:t>
            </a:r>
            <a:r>
              <a:rPr lang="en-US" altLang="zh-TW" dirty="0"/>
              <a:t>()</a:t>
            </a:r>
            <a:r>
              <a:rPr lang="zh-TW" altLang="en-US" dirty="0"/>
              <a:t>內部，例如：</a:t>
            </a:r>
            <a:endParaRPr lang="en-US" altLang="zh-TW" dirty="0"/>
          </a:p>
          <a:p>
            <a:r>
              <a:rPr lang="en-US" i="1" dirty="0" err="1"/>
              <a:t>app.use</a:t>
            </a:r>
            <a:r>
              <a:rPr lang="en-US" i="1" dirty="0"/>
              <a:t>(</a:t>
            </a:r>
            <a:r>
              <a:rPr lang="en-US" i="1" dirty="0" err="1"/>
              <a:t>express.static</a:t>
            </a:r>
            <a:r>
              <a:rPr lang="en-US" i="1" dirty="0"/>
              <a:t>('public’));</a:t>
            </a:r>
          </a:p>
          <a:p>
            <a:r>
              <a:rPr lang="en-US" i="1" dirty="0" err="1"/>
              <a:t>app.use</a:t>
            </a:r>
            <a:r>
              <a:rPr lang="en-US" i="1" dirty="0"/>
              <a:t>(</a:t>
            </a:r>
            <a:r>
              <a:rPr lang="en-US" i="1" dirty="0" err="1"/>
              <a:t>express.json</a:t>
            </a:r>
            <a:r>
              <a:rPr lang="en-US" i="1" dirty="0"/>
              <a:t>());</a:t>
            </a:r>
          </a:p>
          <a:p>
            <a:r>
              <a:rPr lang="en-US" i="1" dirty="0" err="1"/>
              <a:t>app.use</a:t>
            </a:r>
            <a:r>
              <a:rPr lang="en-US" i="1" dirty="0"/>
              <a:t>(</a:t>
            </a:r>
            <a:r>
              <a:rPr lang="en-US" i="1" dirty="0" err="1"/>
              <a:t>express.urlencoded</a:t>
            </a:r>
            <a:r>
              <a:rPr lang="en-US" i="1" dirty="0"/>
              <a:t>({extended: true}));</a:t>
            </a:r>
          </a:p>
          <a:p>
            <a:r>
              <a:rPr lang="en-US" dirty="0" err="1"/>
              <a:t>等等</a:t>
            </a:r>
            <a:r>
              <a:rPr 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3770248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A2E7-36D9-75B0-BB5E-EF45C606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Files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725D-7739-8DD0-6970-6EC6C5D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靜態文件</a:t>
            </a:r>
            <a:r>
              <a:rPr lang="en-US" altLang="zh-TW" dirty="0"/>
              <a:t>(static files)</a:t>
            </a:r>
            <a:r>
              <a:rPr lang="ja-JP" altLang="en-US" dirty="0"/>
              <a:t>是客戶端可以從伺服器下載的文件。例如，</a:t>
            </a:r>
            <a:r>
              <a:rPr lang="en-US" altLang="zh-TW" dirty="0"/>
              <a:t>404</a:t>
            </a:r>
            <a:r>
              <a:rPr lang="zh-TW" altLang="en-US" dirty="0"/>
              <a:t>錯誤訊息網頁、</a:t>
            </a:r>
            <a:r>
              <a:rPr lang="en-US" altLang="zh-TW" dirty="0"/>
              <a:t>CSS</a:t>
            </a:r>
            <a:r>
              <a:rPr lang="zh-TW" altLang="en-US" dirty="0"/>
              <a:t>文件、網頁中的圖片、</a:t>
            </a:r>
            <a:r>
              <a:rPr lang="en-US" altLang="zh-TW" dirty="0"/>
              <a:t>JavaScript</a:t>
            </a:r>
            <a:r>
              <a:rPr lang="zh-TW" altLang="en-US" dirty="0"/>
              <a:t>文件等等，都是網頁</a:t>
            </a:r>
            <a:r>
              <a:rPr lang="ja-JP" altLang="en-US" dirty="0"/>
              <a:t>伺服器不需要通過腳本語言去組成的網頁，而是可以直接寄送給客戶端的文件。</a:t>
            </a:r>
            <a:endParaRPr lang="en-US" altLang="ja-JP" dirty="0"/>
          </a:p>
          <a:p>
            <a:r>
              <a:rPr lang="ja-JP" altLang="en-US" dirty="0"/>
              <a:t>在</a:t>
            </a:r>
            <a:r>
              <a:rPr lang="en-US" altLang="zh-TW" dirty="0" err="1"/>
              <a:t>Express.js</a:t>
            </a:r>
            <a:r>
              <a:rPr lang="zh-TW" altLang="en-US" dirty="0"/>
              <a:t>當中，預設的</a:t>
            </a:r>
            <a:r>
              <a:rPr lang="ja-JP" altLang="en-US" dirty="0"/>
              <a:t>情況下是不允許我們提供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Files</a:t>
            </a:r>
            <a:r>
              <a:rPr lang="ja-JP" altLang="en-US" dirty="0"/>
              <a:t>。 我們需要先使用</a:t>
            </a:r>
            <a:r>
              <a:rPr lang="en-US" altLang="zh-TW" dirty="0"/>
              <a:t>middleware</a:t>
            </a:r>
            <a:r>
              <a:rPr lang="zh-TW" altLang="en-US" dirty="0"/>
              <a:t>：</a:t>
            </a:r>
            <a:endParaRPr lang="en-US" altLang="zh-TW" dirty="0"/>
          </a:p>
          <a:p>
            <a:pPr algn="ctr"/>
            <a:r>
              <a:rPr lang="en-US" i="1" dirty="0" err="1"/>
              <a:t>app.use</a:t>
            </a:r>
            <a:r>
              <a:rPr lang="en-US" i="1" dirty="0"/>
              <a:t>(</a:t>
            </a:r>
            <a:r>
              <a:rPr lang="en-US" i="1" dirty="0" err="1"/>
              <a:t>express.static</a:t>
            </a:r>
            <a:r>
              <a:rPr lang="en-US" i="1" dirty="0"/>
              <a:t>(’public</a:t>
            </a:r>
            <a:r>
              <a:rPr lang="en-US" altLang="zh-TW" i="1" dirty="0"/>
              <a:t>’</a:t>
            </a:r>
            <a:r>
              <a:rPr lang="en-US" i="1" dirty="0"/>
              <a:t>))</a:t>
            </a:r>
            <a:r>
              <a:rPr lang="en-US" altLang="zh-TW" i="1" dirty="0"/>
              <a:t>;</a:t>
            </a:r>
          </a:p>
          <a:p>
            <a:r>
              <a:rPr lang="ja-JP" altLang="en-US" dirty="0"/>
              <a:t>才能向客戶端提供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files</a:t>
            </a:r>
            <a:r>
              <a:rPr lang="zh-TW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384688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51DA-3193-F266-C2D0-E8FAF923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Files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DB4B-B6D6-FE47-B34B-A191FE05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我們需要在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當中創建一個資料夾，名稱必須是“</a:t>
            </a:r>
            <a:r>
              <a:rPr lang="en-US" altLang="zh-TW" dirty="0"/>
              <a:t>public</a:t>
            </a:r>
            <a:r>
              <a:rPr lang="zh-TW" altLang="en-US" dirty="0"/>
              <a:t>”。所有的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files</a:t>
            </a:r>
            <a:r>
              <a:rPr lang="zh-TW" altLang="en-US" dirty="0"/>
              <a:t>都可以放進</a:t>
            </a:r>
            <a:r>
              <a:rPr lang="en-US" altLang="zh-TW" dirty="0"/>
              <a:t>public</a:t>
            </a:r>
            <a:r>
              <a:rPr lang="zh-TW" altLang="en-US" dirty="0"/>
              <a:t>資料夾內部。</a:t>
            </a:r>
            <a:endParaRPr lang="en-US" altLang="zh-TW" dirty="0"/>
          </a:p>
          <a:p>
            <a:r>
              <a:rPr lang="zh-TW" altLang="en-US" dirty="0"/>
              <a:t>注意！！當</a:t>
            </a:r>
            <a:r>
              <a:rPr lang="en-US" altLang="zh-TW" dirty="0"/>
              <a:t>Express</a:t>
            </a:r>
            <a:r>
              <a:rPr lang="zh-TW" altLang="en-US" dirty="0"/>
              <a:t>查找</a:t>
            </a:r>
            <a:r>
              <a:rPr lang="en-US" altLang="zh-TW" dirty="0"/>
              <a:t>public</a:t>
            </a:r>
            <a:r>
              <a:rPr lang="zh-TW" altLang="en-US" dirty="0"/>
              <a:t>資料夾內部的文件時，使用的</a:t>
            </a:r>
            <a:r>
              <a:rPr lang="zh-TW" altLang="en-US"/>
              <a:t>是相對路徑，</a:t>
            </a:r>
            <a:r>
              <a:rPr lang="zh-TW" altLang="en-US" dirty="0"/>
              <a:t>且</a:t>
            </a:r>
            <a:r>
              <a:rPr lang="en-US" altLang="zh-TW" dirty="0"/>
              <a:t>public</a:t>
            </a:r>
            <a:r>
              <a:rPr lang="zh-TW" altLang="en-US" dirty="0"/>
              <a:t>資料夾名稱不是</a:t>
            </a:r>
            <a:r>
              <a:rPr lang="en-US" altLang="zh-TW" dirty="0"/>
              <a:t>URL</a:t>
            </a:r>
            <a:r>
              <a:rPr lang="zh-TW" altLang="en-US" dirty="0"/>
              <a:t>的一部份。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823392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D480-55B5-CB31-F897-AEF0640A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1037-99AE-6578-B1A3-1F9A7003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</a:t>
            </a:r>
            <a:r>
              <a:rPr lang="ja-JP" altLang="en-US"/>
              <a:t>狀態碼</a:t>
            </a:r>
            <a:r>
              <a:rPr lang="en-US" altLang="zh-TW" dirty="0"/>
              <a:t>(Status</a:t>
            </a:r>
            <a:r>
              <a:rPr lang="zh-TW" altLang="en-US" dirty="0"/>
              <a:t> </a:t>
            </a:r>
            <a:r>
              <a:rPr lang="en-US" altLang="zh-TW" dirty="0"/>
              <a:t>Code)</a:t>
            </a:r>
            <a:r>
              <a:rPr lang="ja-JP" altLang="en-US"/>
              <a:t>是伺服器對任何</a:t>
            </a:r>
            <a:r>
              <a:rPr lang="en-US" altLang="zh-TW" dirty="0"/>
              <a:t>HTTP</a:t>
            </a:r>
            <a:r>
              <a:rPr lang="ja-JP" altLang="en-US"/>
              <a:t>請求的回應代碼。 當我們寄送請求到伺服器後，伺服器會使用一個三位數的代碼表明一個 </a:t>
            </a:r>
            <a:r>
              <a:rPr lang="en-US" altLang="ja-JP" dirty="0"/>
              <a:t>HTTP</a:t>
            </a:r>
            <a:r>
              <a:rPr lang="ja-JP" altLang="en-US"/>
              <a:t>請求是否已經被完成。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ja-JP" altLang="en-US"/>
              <a:t>分為五種：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資訊回應 </a:t>
            </a:r>
            <a:r>
              <a:rPr lang="en-US" altLang="ja-JP" dirty="0"/>
              <a:t>(</a:t>
            </a:r>
            <a:r>
              <a:rPr lang="en-US" dirty="0"/>
              <a:t>Informational responses, 100–199)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成功回應 </a:t>
            </a:r>
            <a:r>
              <a:rPr lang="en-US" altLang="ja-JP" dirty="0"/>
              <a:t>(</a:t>
            </a:r>
            <a:r>
              <a:rPr lang="en-US" dirty="0"/>
              <a:t>Successful responses, 200–299)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重定定向 </a:t>
            </a:r>
            <a:r>
              <a:rPr lang="en-US" altLang="ja-JP" dirty="0"/>
              <a:t>(</a:t>
            </a:r>
            <a:r>
              <a:rPr lang="en-US" dirty="0"/>
              <a:t>Redirects, 300–399)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用戶端錯誤 </a:t>
            </a:r>
            <a:r>
              <a:rPr lang="en-US" altLang="ja-JP" dirty="0"/>
              <a:t>(</a:t>
            </a:r>
            <a:r>
              <a:rPr lang="en-US" dirty="0"/>
              <a:t>Client errors, 400–499)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伺服器端錯誤 </a:t>
            </a:r>
            <a:r>
              <a:rPr lang="en-US" altLang="ja-JP" dirty="0"/>
              <a:t>(</a:t>
            </a:r>
            <a:r>
              <a:rPr lang="en-US" dirty="0"/>
              <a:t>Server errors, 500–599)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324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5661-B71C-3ABA-0AD4-8F660251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Express.js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FCA1-AAFA-AF3F-99BB-7597E142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Express.js</a:t>
            </a:r>
            <a:r>
              <a:rPr lang="ja-JP" altLang="en-US"/>
              <a:t>是針對</a:t>
            </a:r>
            <a:r>
              <a:rPr lang="en-US" dirty="0"/>
              <a:t>Node.js</a:t>
            </a:r>
            <a:r>
              <a:rPr lang="ja-JP" altLang="en-US"/>
              <a:t>的應用框架</a:t>
            </a:r>
            <a:r>
              <a:rPr lang="en-US" altLang="zh-TW" dirty="0"/>
              <a:t>(framework)</a:t>
            </a:r>
            <a:r>
              <a:rPr lang="ja-JP" altLang="en-US"/>
              <a:t>，建構在</a:t>
            </a:r>
            <a:r>
              <a:rPr lang="en-US" altLang="zh-TW" dirty="0"/>
              <a:t>Node.js</a:t>
            </a:r>
            <a:r>
              <a:rPr lang="zh-TW" altLang="en-US" dirty="0"/>
              <a:t>之上</a:t>
            </a:r>
            <a:r>
              <a:rPr lang="ja-JP" altLang="en-US"/>
              <a:t>，其主要目的是為了對</a:t>
            </a:r>
            <a:r>
              <a:rPr lang="en-US" altLang="zh-TW" dirty="0"/>
              <a:t>Node.js</a:t>
            </a:r>
            <a:r>
              <a:rPr lang="zh-TW" altLang="en-US" dirty="0"/>
              <a:t>架設的後端伺服器簡化程式碼並且增加開發速度 </a:t>
            </a:r>
            <a:r>
              <a:rPr lang="en-US" altLang="zh-TW" dirty="0"/>
              <a:t>(</a:t>
            </a:r>
            <a:r>
              <a:rPr lang="zh-TW" altLang="en-US" dirty="0"/>
              <a:t>這就是為何</a:t>
            </a:r>
            <a:r>
              <a:rPr lang="en-US" altLang="zh-TW" dirty="0"/>
              <a:t>Express</a:t>
            </a:r>
            <a:r>
              <a:rPr lang="zh-TW" altLang="en-US" dirty="0"/>
              <a:t>叫做</a:t>
            </a:r>
            <a:r>
              <a:rPr lang="en-US" altLang="zh-TW" dirty="0"/>
              <a:t>Express)</a:t>
            </a:r>
            <a:r>
              <a:rPr lang="zh-TW" altLang="en-US" dirty="0"/>
              <a:t> 。</a:t>
            </a:r>
            <a:r>
              <a:rPr lang="ja-JP" altLang="en-US"/>
              <a:t>要使用</a:t>
            </a:r>
            <a:r>
              <a:rPr lang="en-US" altLang="zh-TW" dirty="0"/>
              <a:t>Express</a:t>
            </a:r>
            <a:r>
              <a:rPr lang="zh-TW" altLang="en-US" dirty="0"/>
              <a:t>，我們只需要在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中做：</a:t>
            </a:r>
            <a:endParaRPr lang="en-US" altLang="zh-TW" dirty="0"/>
          </a:p>
          <a:p>
            <a:pPr algn="ctr"/>
            <a:r>
              <a:rPr lang="en-US" altLang="zh-TW" i="1" dirty="0" err="1"/>
              <a:t>npm</a:t>
            </a:r>
            <a:r>
              <a:rPr lang="zh-TW" altLang="en-US" i="1" dirty="0"/>
              <a:t> </a:t>
            </a:r>
            <a:r>
              <a:rPr lang="en-US" altLang="zh-TW" i="1" dirty="0"/>
              <a:t>install</a:t>
            </a:r>
            <a:r>
              <a:rPr lang="zh-TW" altLang="en-US" i="1" dirty="0"/>
              <a:t> </a:t>
            </a:r>
            <a:r>
              <a:rPr lang="en-US" altLang="zh-TW" i="1" dirty="0"/>
              <a:t>express</a:t>
            </a:r>
            <a:r>
              <a:rPr lang="zh-TW" altLang="en-US" i="1" dirty="0"/>
              <a:t> </a:t>
            </a:r>
            <a:endParaRPr lang="en-US" altLang="zh-TW" i="1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619111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5AED-860E-E44E-40C4-F9396B93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ED1-D2A2-5505-4CC0-77E283BA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最常見與最常使用的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F6665D-ED60-E405-FD97-C02B7156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12272"/>
              </p:ext>
            </p:extLst>
          </p:nvPr>
        </p:nvGraphicFramePr>
        <p:xfrm>
          <a:off x="1097280" y="2584013"/>
          <a:ext cx="9997440" cy="357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381">
                  <a:extLst>
                    <a:ext uri="{9D8B030D-6E8A-4147-A177-3AD203B41FA5}">
                      <a16:colId xmlns:a16="http://schemas.microsoft.com/office/drawing/2014/main" val="3581234485"/>
                    </a:ext>
                  </a:extLst>
                </a:gridCol>
                <a:gridCol w="7507059">
                  <a:extLst>
                    <a:ext uri="{9D8B030D-6E8A-4147-A177-3AD203B41FA5}">
                      <a16:colId xmlns:a16="http://schemas.microsoft.com/office/drawing/2014/main" val="1354593205"/>
                    </a:ext>
                  </a:extLst>
                </a:gridCol>
              </a:tblGrid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Code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Meaning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02814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200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OK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表示請求成功。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483179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201 Created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請求成功且新的資源成功被創建，通常用於 </a:t>
                      </a:r>
                      <a:r>
                        <a:rPr lang="en-US" sz="1600" dirty="0"/>
                        <a:t>POST </a:t>
                      </a:r>
                      <a:r>
                        <a:rPr lang="ja-JP" altLang="en-US" sz="1600"/>
                        <a:t>或一些 </a:t>
                      </a:r>
                      <a:r>
                        <a:rPr lang="en-US" sz="1600" dirty="0"/>
                        <a:t>PUT </a:t>
                      </a:r>
                      <a:r>
                        <a:rPr lang="ja-JP" altLang="en-US" sz="1600"/>
                        <a:t>請求後的回應。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467598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302 Found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表示請求資源的 </a:t>
                      </a:r>
                      <a:r>
                        <a:rPr lang="en-US" sz="1600" dirty="0"/>
                        <a:t>URI </a:t>
                      </a:r>
                      <a:r>
                        <a:rPr lang="ja-JP" altLang="en-US" sz="1600"/>
                        <a:t>已臨時更改。將來可能會對 </a:t>
                      </a:r>
                      <a:r>
                        <a:rPr lang="en-US" sz="1600" dirty="0"/>
                        <a:t>URI </a:t>
                      </a:r>
                      <a:r>
                        <a:rPr lang="ja-JP" altLang="en-US" sz="1600"/>
                        <a:t>進行新的更改。因此，客戶端在以後的請求中應該使用相同的 </a:t>
                      </a:r>
                      <a:r>
                        <a:rPr lang="en-US" sz="1600" dirty="0"/>
                        <a:t>URI。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546163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400 Bad Request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表示伺服器因為收到無效語法，而無法理解請求。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632617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401 Unauthorized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需要授權以回應請求。它有點像 </a:t>
                      </a:r>
                      <a:r>
                        <a:rPr lang="en-US" altLang="ja-JP" sz="1600" dirty="0"/>
                        <a:t>403</a:t>
                      </a:r>
                      <a:r>
                        <a:rPr lang="ja-JP" altLang="en-US" sz="1600"/>
                        <a:t>，但這裡的授權，是有可能辦到的。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42670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403 Forbidden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用戶端並無訪問權限，例如未被授權，所以伺服器拒絕給予回應。不同於 </a:t>
                      </a:r>
                      <a:r>
                        <a:rPr lang="en-US" altLang="ja-JP" sz="1600" dirty="0"/>
                        <a:t>401</a:t>
                      </a:r>
                      <a:r>
                        <a:rPr lang="ja-JP" altLang="en-US" sz="1600"/>
                        <a:t>，伺服端知道用戶端的身份。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122256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404 Not Found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伺服器找不到請求的資源。因為在網路上它很常出現，這回應碼也許最為人所悉。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77827"/>
                  </a:ext>
                </a:extLst>
              </a:tr>
              <a:tr h="34560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500 Internal Server Error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/>
                        <a:t>伺服器端發生未知或無法處理的錯誤。</a:t>
                      </a:r>
                      <a:endParaRPr lang="en-TW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6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0574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381631-A391-B900-3AD7-ADFDD568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9456" y="252072"/>
            <a:ext cx="6874071" cy="60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811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8921-0ED2-8084-1EA4-13F884C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302</a:t>
            </a:r>
            <a:r>
              <a:rPr lang="zh-TW" altLang="en-US" dirty="0"/>
              <a:t> </a:t>
            </a:r>
            <a:r>
              <a:rPr lang="en-US" altLang="zh-TW" dirty="0"/>
              <a:t>Found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97E41-9843-BD12-6C68-542611E6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81" y="2061901"/>
            <a:ext cx="5426237" cy="4200003"/>
          </a:xfrm>
        </p:spPr>
      </p:pic>
    </p:spTree>
    <p:extLst>
      <p:ext uri="{BB962C8B-B14F-4D97-AF65-F5344CB8AC3E}">
        <p14:creationId xmlns:p14="http://schemas.microsoft.com/office/powerpoint/2010/main" val="24005003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41CB-08C8-57A3-7EDB-27364211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D277-E27B-4723-C43E-19F465D5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3151"/>
          </a:xfrm>
        </p:spPr>
        <p:txBody>
          <a:bodyPr>
            <a:normAutofit/>
          </a:bodyPr>
          <a:lstStyle/>
          <a:p>
            <a:r>
              <a:rPr lang="en-US" altLang="zh-TW" dirty="0"/>
              <a:t>Framework</a:t>
            </a:r>
            <a:r>
              <a:rPr lang="zh-TW" altLang="en-US" dirty="0"/>
              <a:t> 與 </a:t>
            </a:r>
            <a:r>
              <a:rPr lang="en-US" altLang="zh-TW" dirty="0"/>
              <a:t>Library</a:t>
            </a:r>
            <a:r>
              <a:rPr lang="zh-TW" altLang="en-US" dirty="0"/>
              <a:t>是兩個開發者常用的詞彙。兩者並沒有學術上的定義，但基本的區別是：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ja-JP" altLang="en-US"/>
              <a:t>就像從頭開始建造你的家。房子可以按照你喜歡的任何風格建造，房間可以按照你喜歡的方式佈置和裝飾。另一方面，</a:t>
            </a:r>
            <a:r>
              <a:rPr lang="en-US" altLang="zh-TW" dirty="0"/>
              <a:t> Framework</a:t>
            </a:r>
            <a:r>
              <a:rPr lang="ja-JP" altLang="en-US"/>
              <a:t>就像買新房一樣。房子已經建好了，所以你不用擔心建築問題，但你不能選擇房子的格局以及房間的佈置方式。</a:t>
            </a:r>
            <a:endParaRPr lang="en-US" altLang="ja-JP" dirty="0"/>
          </a:p>
          <a:p>
            <a:r>
              <a:rPr lang="ja-JP" altLang="en-US"/>
              <a:t>在</a:t>
            </a:r>
            <a:r>
              <a:rPr lang="en-US" altLang="zh-TW" dirty="0"/>
              <a:t>Library</a:t>
            </a:r>
            <a:r>
              <a:rPr lang="zh-TW" altLang="en-US" dirty="0"/>
              <a:t>當中通常會提供許多的功能，開發者可以自行選擇所需的部分取用，例如：</a:t>
            </a:r>
            <a:r>
              <a:rPr lang="en-US" altLang="zh-TW" dirty="0"/>
              <a:t>Bootstrap</a:t>
            </a:r>
            <a:r>
              <a:rPr lang="zh-TW" altLang="en-US" dirty="0"/>
              <a:t>是</a:t>
            </a:r>
            <a:r>
              <a:rPr lang="en-US" altLang="zh-TW" dirty="0"/>
              <a:t>HTML,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/>
              <a:t>Library</a:t>
            </a:r>
            <a:r>
              <a:rPr lang="zh-TW" altLang="en-US" dirty="0"/>
              <a:t>。</a:t>
            </a:r>
            <a:r>
              <a:rPr lang="en-US" altLang="zh-TW" dirty="0"/>
              <a:t>jQuery</a:t>
            </a:r>
            <a:r>
              <a:rPr lang="zh-TW" altLang="en-US" dirty="0"/>
              <a:t>是</a:t>
            </a:r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Library</a:t>
            </a:r>
            <a:r>
              <a:rPr lang="zh-TW" altLang="en-US" dirty="0"/>
              <a:t>。另一方面，</a:t>
            </a:r>
            <a:r>
              <a:rPr lang="en-US" altLang="zh-TW" dirty="0"/>
              <a:t>Flask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r>
              <a:rPr lang="zh-TW" altLang="en-US" dirty="0"/>
              <a:t>，開發者必須要依照</a:t>
            </a:r>
            <a:r>
              <a:rPr lang="en-US" altLang="zh-TW" dirty="0"/>
              <a:t>Flask</a:t>
            </a:r>
            <a:r>
              <a:rPr lang="zh-TW" altLang="en-US" dirty="0"/>
              <a:t>的規則架構進行開發，沒有自行選擇架構的自由。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214107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8F8-E2AE-26DA-EDE1-5342F63D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E33F-6086-D252-9EB5-672BD252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576"/>
          </a:xfrm>
        </p:spPr>
        <p:txBody>
          <a:bodyPr>
            <a:normAutofit/>
          </a:bodyPr>
          <a:lstStyle/>
          <a:p>
            <a:r>
              <a:rPr lang="en-US" altLang="zh-TW" dirty="0"/>
              <a:t>HTTP</a:t>
            </a:r>
            <a:r>
              <a:rPr lang="zh-TW" altLang="en-US" dirty="0"/>
              <a:t>協議中，客戶端可以向伺服器發出請求</a:t>
            </a:r>
            <a:r>
              <a:rPr lang="en-US" altLang="zh-TW" dirty="0"/>
              <a:t>(request)</a:t>
            </a:r>
            <a:r>
              <a:rPr lang="zh-TW" altLang="en-US" dirty="0"/>
              <a:t>。常見的請求</a:t>
            </a:r>
            <a:r>
              <a:rPr lang="en-US" altLang="zh-TW" dirty="0"/>
              <a:t>method</a:t>
            </a:r>
            <a:r>
              <a:rPr lang="zh-TW" altLang="en-US" dirty="0"/>
              <a:t>分成以下幾種：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用於</a:t>
            </a:r>
            <a:r>
              <a:rPr lang="ja-JP" altLang="en-US"/>
              <a:t>請求指定的資源。使用 </a:t>
            </a:r>
            <a:r>
              <a:rPr lang="en-US" dirty="0"/>
              <a:t>GET </a:t>
            </a:r>
            <a:r>
              <a:rPr lang="ja-JP" altLang="en-US"/>
              <a:t>的請求只應用於取得資料。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用於提交指定的資源，通常會改變伺服器的狀態或已儲存的資料。</a:t>
            </a:r>
            <a:endParaRPr lang="en-TW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以上兩種</a:t>
            </a:r>
            <a:r>
              <a:rPr lang="en-US" altLang="zh-TW" dirty="0"/>
              <a:t>request</a:t>
            </a:r>
            <a:r>
              <a:rPr lang="zh-TW" altLang="en-US" dirty="0"/>
              <a:t>可由</a:t>
            </a:r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form</a:t>
            </a:r>
            <a:r>
              <a:rPr lang="zh-TW" altLang="en-US" dirty="0"/>
              <a:t>當中傳送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我們在瀏覽器中輸入網址，請求網頁，都是在向伺服器發出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。當我們登入某個網頁時，則是發出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。發出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時，額外的資訊會被放在</a:t>
            </a:r>
            <a:r>
              <a:rPr lang="en-US" altLang="zh-TW" dirty="0"/>
              <a:t>URL</a:t>
            </a:r>
            <a:r>
              <a:rPr lang="zh-TW" altLang="en-US" dirty="0"/>
              <a:t>的後面，用</a:t>
            </a:r>
            <a:r>
              <a:rPr lang="en-US" altLang="zh-TW" dirty="0"/>
              <a:t>?</a:t>
            </a:r>
            <a:r>
              <a:rPr lang="zh-TW" altLang="en-US" dirty="0"/>
              <a:t>當作與端點的分隔符號，</a:t>
            </a:r>
            <a:r>
              <a:rPr lang="en-US" altLang="zh-TW" dirty="0"/>
              <a:t> &amp;</a:t>
            </a:r>
            <a:r>
              <a:rPr lang="zh-TW" altLang="en-US" dirty="0"/>
              <a:t>為多個資訊間的分隔符號。發出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時，額外資訊則會被藏起來。</a:t>
            </a:r>
            <a:endParaRPr lang="en-TW" altLang="zh-TW" dirty="0"/>
          </a:p>
        </p:txBody>
      </p:sp>
    </p:spTree>
    <p:extLst>
      <p:ext uri="{BB962C8B-B14F-4D97-AF65-F5344CB8AC3E}">
        <p14:creationId xmlns:p14="http://schemas.microsoft.com/office/powerpoint/2010/main" val="5071986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8BAA-647B-3085-8A81-F50E5256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405B-3B1A-9F7F-42AC-AAF2FF92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例如</a:t>
            </a:r>
            <a:r>
              <a:rPr lang="en-US" dirty="0"/>
              <a:t>，</a:t>
            </a:r>
            <a:r>
              <a:rPr lang="en-US" dirty="0" err="1"/>
              <a:t>在</a:t>
            </a:r>
            <a:r>
              <a:rPr lang="en-US" altLang="zh-TW" dirty="0" err="1"/>
              <a:t>Google</a:t>
            </a:r>
            <a:r>
              <a:rPr lang="zh-TW" altLang="en-US" dirty="0"/>
              <a:t>上搜尋</a:t>
            </a:r>
            <a:r>
              <a:rPr lang="en-US" altLang="zh-TW" dirty="0"/>
              <a:t>panda</a:t>
            </a:r>
            <a:r>
              <a:rPr lang="zh-TW" altLang="en-US" dirty="0"/>
              <a:t>，網址會變成：</a:t>
            </a:r>
            <a:endParaRPr lang="en-TW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panda&amp;oq</a:t>
            </a:r>
            <a:r>
              <a:rPr lang="en-US" dirty="0"/>
              <a:t>=</a:t>
            </a:r>
            <a:r>
              <a:rPr lang="en-US" dirty="0" err="1"/>
              <a:t>what&amp;aqs</a:t>
            </a:r>
            <a:r>
              <a:rPr lang="en-US" dirty="0"/>
              <a:t>=chrome..69i57j69i59l3j35i19i39j69i60l3.1158j0j7&amp;sourceid=</a:t>
            </a:r>
            <a:r>
              <a:rPr lang="en-US" dirty="0" err="1"/>
              <a:t>chrome&amp;ie</a:t>
            </a:r>
            <a:r>
              <a:rPr lang="en-US" dirty="0"/>
              <a:t>=UTF-8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746988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9A51C4-D6B4-9F5D-FF8D-0BC81416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897" y="905933"/>
            <a:ext cx="6882209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656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35C6-D27E-7E0F-00BA-5339EE9C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BA7B-6690-9164-7BEB-D7420911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其他常見的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PUT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用於修改資源的方法，客戶端發送更新整個資源的數據。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PATCH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用於修改資源的方法，客戶端發送要更新的部分數據而不修改整個數據。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DELETE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用於刪除資源。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以上三種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皆無法從瀏覽器發送，只能使用程式語言或是</a:t>
            </a:r>
            <a:r>
              <a:rPr lang="en-US" altLang="zh-TW" dirty="0"/>
              <a:t>postman</a:t>
            </a:r>
            <a:r>
              <a:rPr lang="zh-TW" altLang="en-US" dirty="0"/>
              <a:t>等軟體發送。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52881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0AE-0B8D-3481-CAC0-8F30DA8E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D4BF-DA07-01A9-1F0F-61771B75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路由</a:t>
            </a:r>
            <a:r>
              <a:rPr lang="en-US" altLang="zh-TW" dirty="0"/>
              <a:t>(routing)</a:t>
            </a:r>
            <a:r>
              <a:rPr lang="ja-JP" altLang="en-US" dirty="0"/>
              <a:t>是指伺服器如何回應客戶端對特定端點</a:t>
            </a:r>
            <a:r>
              <a:rPr lang="en-US" altLang="zh-TW" dirty="0"/>
              <a:t>(endpoint)</a:t>
            </a:r>
            <a:r>
              <a:rPr lang="ja-JP" altLang="en-US" dirty="0"/>
              <a:t>的請求。端點</a:t>
            </a:r>
            <a:r>
              <a:rPr lang="en-US" altLang="zh-TW" dirty="0"/>
              <a:t>(endpoint)</a:t>
            </a:r>
            <a:r>
              <a:rPr lang="ja-JP" altLang="en-US" dirty="0"/>
              <a:t>是 </a:t>
            </a:r>
            <a:r>
              <a:rPr lang="en-US" dirty="0"/>
              <a:t>URI</a:t>
            </a:r>
            <a:r>
              <a:rPr lang="ja-JP" altLang="en-US" dirty="0"/>
              <a:t>和特定的 </a:t>
            </a:r>
            <a:r>
              <a:rPr lang="en-US" dirty="0"/>
              <a:t>HTTP </a:t>
            </a:r>
            <a:r>
              <a:rPr lang="ja-JP" altLang="en-US" dirty="0"/>
              <a:t>請求方法（</a:t>
            </a:r>
            <a:r>
              <a:rPr lang="en-US" dirty="0"/>
              <a:t>GET、POST </a:t>
            </a:r>
            <a:r>
              <a:rPr lang="ja-JP" altLang="en-US" dirty="0"/>
              <a:t>等）組成的。例如，伺服器上提供氣象資訊查詢與回報，則伺服器上的</a:t>
            </a:r>
            <a:r>
              <a:rPr lang="en-US" altLang="zh-TW" dirty="0"/>
              <a:t>endpoint</a:t>
            </a:r>
            <a:r>
              <a:rPr lang="zh-TW" altLang="en-US" dirty="0"/>
              <a:t>可以有：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endpoint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handles</a:t>
            </a:r>
            <a:r>
              <a:rPr lang="zh-TW" altLang="en-US" dirty="0"/>
              <a:t> </a:t>
            </a:r>
            <a:r>
              <a:rPr lang="en-US" altLang="zh-TW" b="1" i="1" dirty="0"/>
              <a:t>GET</a:t>
            </a:r>
            <a:r>
              <a:rPr lang="zh-TW" altLang="en-US" b="1" i="1" dirty="0"/>
              <a:t> </a:t>
            </a:r>
            <a:r>
              <a:rPr lang="en-US" altLang="zh-TW" b="1" i="1" dirty="0"/>
              <a:t>/ weather /</a:t>
            </a:r>
            <a:r>
              <a:rPr lang="en-US" altLang="zh-TW" b="1" i="1" dirty="0" err="1"/>
              <a:t>taiwan</a:t>
            </a:r>
            <a:r>
              <a:rPr lang="zh-TW" altLang="en-US" dirty="0"/>
              <a:t> </a:t>
            </a:r>
            <a:r>
              <a:rPr lang="en-US" altLang="zh-TW" dirty="0"/>
              <a:t>requests.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endpoint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handles</a:t>
            </a:r>
            <a:r>
              <a:rPr lang="zh-TW" altLang="en-US" dirty="0"/>
              <a:t> </a:t>
            </a:r>
            <a:r>
              <a:rPr lang="en-US" altLang="zh-TW" b="1" dirty="0"/>
              <a:t>GET</a:t>
            </a:r>
            <a:r>
              <a:rPr lang="zh-TW" altLang="en-US" b="1" dirty="0"/>
              <a:t> </a:t>
            </a:r>
            <a:r>
              <a:rPr lang="en-US" altLang="zh-TW" b="1" dirty="0"/>
              <a:t>/</a:t>
            </a:r>
            <a:r>
              <a:rPr lang="en-US" altLang="zh-TW" b="1" i="1" dirty="0"/>
              <a:t> weather </a:t>
            </a:r>
            <a:r>
              <a:rPr lang="en-US" altLang="zh-TW" b="1" dirty="0"/>
              <a:t>/ </a:t>
            </a:r>
            <a:r>
              <a:rPr lang="en-US" altLang="zh-TW" b="1" dirty="0" err="1"/>
              <a:t>hongkong</a:t>
            </a:r>
            <a:r>
              <a:rPr lang="en-US" altLang="zh-TW" b="1" dirty="0"/>
              <a:t> </a:t>
            </a:r>
            <a:r>
              <a:rPr lang="en-US" altLang="zh-TW" dirty="0"/>
              <a:t>requests.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endpoint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handles</a:t>
            </a:r>
            <a:r>
              <a:rPr lang="zh-TW" altLang="en-US" dirty="0"/>
              <a:t> </a:t>
            </a:r>
            <a:r>
              <a:rPr lang="en-US" altLang="zh-TW" b="1" dirty="0"/>
              <a:t>POST</a:t>
            </a:r>
            <a:r>
              <a:rPr lang="zh-TW" altLang="en-US" b="1" dirty="0"/>
              <a:t> </a:t>
            </a:r>
            <a:r>
              <a:rPr lang="en-US" altLang="zh-TW" b="1" dirty="0"/>
              <a:t>/</a:t>
            </a:r>
            <a:r>
              <a:rPr lang="en-US" altLang="zh-TW" b="1" i="1" dirty="0"/>
              <a:t> weather </a:t>
            </a:r>
            <a:r>
              <a:rPr lang="en-US" altLang="zh-TW" b="1" dirty="0"/>
              <a:t>/ </a:t>
            </a:r>
            <a:r>
              <a:rPr lang="en-US" altLang="zh-TW" b="1" dirty="0" err="1"/>
              <a:t>taiwan</a:t>
            </a:r>
            <a:r>
              <a:rPr lang="zh-TW" altLang="en-US" b="1" dirty="0"/>
              <a:t> </a:t>
            </a:r>
            <a:r>
              <a:rPr lang="en-US" altLang="zh-TW" dirty="0"/>
              <a:t>requests.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endpoint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handles</a:t>
            </a:r>
            <a:r>
              <a:rPr lang="zh-TW" altLang="en-US" dirty="0"/>
              <a:t> </a:t>
            </a:r>
            <a:r>
              <a:rPr lang="en-US" altLang="zh-TW" b="1" dirty="0"/>
              <a:t>POST</a:t>
            </a:r>
            <a:r>
              <a:rPr lang="zh-TW" altLang="en-US" b="1" dirty="0"/>
              <a:t> </a:t>
            </a:r>
            <a:r>
              <a:rPr lang="en-US" altLang="zh-TW" b="1" dirty="0"/>
              <a:t>/</a:t>
            </a:r>
            <a:r>
              <a:rPr lang="en-US" altLang="zh-TW" b="1" i="1" dirty="0"/>
              <a:t> weather </a:t>
            </a:r>
            <a:r>
              <a:rPr lang="en-US" altLang="zh-TW" b="1" dirty="0"/>
              <a:t>/ </a:t>
            </a:r>
            <a:r>
              <a:rPr lang="en-US" altLang="zh-TW" b="1" dirty="0" err="1"/>
              <a:t>hongkong</a:t>
            </a:r>
            <a:r>
              <a:rPr lang="en-US" altLang="zh-TW" b="1" dirty="0"/>
              <a:t> </a:t>
            </a:r>
            <a:r>
              <a:rPr lang="en-US" altLang="zh-TW" dirty="0"/>
              <a:t>requests.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59247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C31A-8BB2-96DD-D263-EDF66E0A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B2E5-11AC-5CF4-3704-2CEC42A8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Express</a:t>
            </a:r>
            <a:r>
              <a:rPr lang="zh-TW" altLang="en-US" dirty="0"/>
              <a:t>中，製作伺服器端的</a:t>
            </a:r>
            <a:r>
              <a:rPr lang="en-US" altLang="zh-TW" dirty="0"/>
              <a:t>routing</a:t>
            </a:r>
            <a:r>
              <a:rPr lang="zh-TW" altLang="en-US" dirty="0"/>
              <a:t> </a:t>
            </a:r>
            <a:r>
              <a:rPr lang="en-US" altLang="zh-TW" dirty="0"/>
              <a:t>endpoints</a:t>
            </a:r>
            <a:r>
              <a:rPr lang="zh-TW" altLang="en-US" dirty="0"/>
              <a:t>的語法如下：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app.listen</a:t>
            </a:r>
            <a:r>
              <a:rPr lang="en-US" altLang="zh-TW" dirty="0"/>
              <a:t>(</a:t>
            </a:r>
            <a:r>
              <a:rPr lang="en-US" dirty="0"/>
              <a:t>port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是個</a:t>
            </a:r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、</a:t>
            </a:r>
            <a:r>
              <a:rPr lang="en-US" altLang="zh-TW" dirty="0"/>
              <a:t>port</a:t>
            </a:r>
            <a:r>
              <a:rPr lang="zh-TW" altLang="en-US" dirty="0"/>
              <a:t>是我們可以自行決定的數字，</a:t>
            </a:r>
            <a:r>
              <a:rPr lang="en-US" altLang="zh-TW" dirty="0" err="1"/>
              <a:t>callbackFn</a:t>
            </a:r>
            <a:r>
              <a:rPr lang="zh-TW" altLang="en-US" dirty="0"/>
              <a:t>是一旦伺服器開始監聽指定的</a:t>
            </a:r>
            <a:r>
              <a:rPr lang="en-US" altLang="zh-TW" dirty="0"/>
              <a:t>port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callbackFn</a:t>
            </a:r>
            <a:r>
              <a:rPr lang="zh-TW" altLang="en-US" dirty="0"/>
              <a:t>就會被執行。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app.METHOD</a:t>
            </a:r>
            <a:r>
              <a:rPr lang="en-US" altLang="zh-TW" dirty="0"/>
              <a:t>(PATH, HANDLER)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是個</a:t>
            </a:r>
            <a:r>
              <a:rPr lang="en-US" altLang="zh-TW" dirty="0"/>
              <a:t>express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、</a:t>
            </a:r>
            <a:r>
              <a:rPr lang="en-US" altLang="zh-TW" dirty="0"/>
              <a:t>METHOD</a:t>
            </a:r>
            <a:r>
              <a:rPr lang="zh-TW" altLang="en-US" dirty="0"/>
              <a:t>是一個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，</a:t>
            </a:r>
            <a:r>
              <a:rPr lang="en-US" altLang="zh-TW" dirty="0"/>
              <a:t>path</a:t>
            </a:r>
            <a:r>
              <a:rPr lang="zh-TW" altLang="en-US" dirty="0"/>
              <a:t>是</a:t>
            </a:r>
            <a:r>
              <a:rPr lang="en-US" altLang="zh-TW" dirty="0"/>
              <a:t>endpoint</a:t>
            </a:r>
            <a:r>
              <a:rPr lang="zh-TW" altLang="en-US" dirty="0"/>
              <a:t>，而</a:t>
            </a:r>
            <a:r>
              <a:rPr lang="en-US" altLang="zh-TW" dirty="0"/>
              <a:t>handler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，一旦伺服器在</a:t>
            </a:r>
            <a:r>
              <a:rPr lang="en-US" altLang="zh-TW" dirty="0" err="1"/>
              <a:t>app.listen</a:t>
            </a:r>
            <a:r>
              <a:rPr lang="en-US" altLang="zh-TW" dirty="0"/>
              <a:t>()</a:t>
            </a:r>
            <a:r>
              <a:rPr lang="zh-TW" altLang="en-US" dirty="0"/>
              <a:t>指定的</a:t>
            </a:r>
            <a:r>
              <a:rPr lang="en-US" altLang="zh-TW" dirty="0"/>
              <a:t>port</a:t>
            </a:r>
            <a:r>
              <a:rPr lang="zh-TW" altLang="en-US" dirty="0"/>
              <a:t>收到相關</a:t>
            </a:r>
            <a:r>
              <a:rPr lang="en-US" altLang="zh-TW" dirty="0"/>
              <a:t>method</a:t>
            </a:r>
            <a:r>
              <a:rPr lang="zh-TW" altLang="en-US" dirty="0"/>
              <a:t>與</a:t>
            </a:r>
            <a:r>
              <a:rPr lang="en-US" altLang="zh-TW" dirty="0"/>
              <a:t>path</a:t>
            </a:r>
            <a:r>
              <a:rPr lang="zh-TW" altLang="en-US" dirty="0"/>
              <a:t>的請求，就會執行</a:t>
            </a:r>
            <a:r>
              <a:rPr lang="en-US" altLang="zh-TW" dirty="0"/>
              <a:t>handler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來回應請求。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28391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40902</TotalTime>
  <Words>2044</Words>
  <Application>Microsoft Office PowerPoint</Application>
  <PresentationFormat>寬螢幕</PresentationFormat>
  <Paragraphs>121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Calibri</vt:lpstr>
      <vt:lpstr>Times New Roman</vt:lpstr>
      <vt:lpstr>Wingdings</vt:lpstr>
      <vt:lpstr>RetrospectVTI</vt:lpstr>
      <vt:lpstr>Express.js</vt:lpstr>
      <vt:lpstr>Express.js</vt:lpstr>
      <vt:lpstr>Framework and Library</vt:lpstr>
      <vt:lpstr>HTTP Request Methods</vt:lpstr>
      <vt:lpstr>HTTP Request Methods</vt:lpstr>
      <vt:lpstr>PowerPoint 簡報</vt:lpstr>
      <vt:lpstr>HTTP Request Methods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Express Middleware</vt:lpstr>
      <vt:lpstr>Express Middleware</vt:lpstr>
      <vt:lpstr>Express Middleware</vt:lpstr>
      <vt:lpstr>Static Files</vt:lpstr>
      <vt:lpstr>Static Files</vt:lpstr>
      <vt:lpstr>HTTP Status Code</vt:lpstr>
      <vt:lpstr>HTTP Status Code</vt:lpstr>
      <vt:lpstr>PowerPoint 簡報</vt:lpstr>
      <vt:lpstr>302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6788</cp:revision>
  <dcterms:created xsi:type="dcterms:W3CDTF">2021-02-23T11:38:50Z</dcterms:created>
  <dcterms:modified xsi:type="dcterms:W3CDTF">2022-10-13T03:50:16Z</dcterms:modified>
</cp:coreProperties>
</file>